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theme/themeOverride2.xml" ContentType="application/vnd.openxmlformats-officedocument.themeOverr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notesSlides/notesSlide4.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notesSlides/notesSlide5.xml" ContentType="application/vnd.openxmlformats-officedocument.presentationml.notesSlide+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notesSlides/notesSlide6.xml" ContentType="application/vnd.openxmlformats-officedocument.presentationml.notesSlide+xml"/>
  <Override PartName="/ppt/tags/tag26.xml" ContentType="application/vnd.openxmlformats-officedocument.presentationml.tags+xml"/>
  <Override PartName="/ppt/tags/tag27.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28.xml" ContentType="application/vnd.openxmlformats-officedocument.presentationml.tags+xml"/>
  <Override PartName="/ppt/notesSlides/notesSlide9.xml" ContentType="application/vnd.openxmlformats-officedocument.presentationml.notesSlide+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notesSlides/notesSlide10.xml" ContentType="application/vnd.openxmlformats-officedocument.presentationml.notesSlide+xml"/>
  <Override PartName="/ppt/tags/tag32.xml" ContentType="application/vnd.openxmlformats-officedocument.presentationml.tags+xml"/>
  <Override PartName="/ppt/notesSlides/notesSlide11.xml" ContentType="application/vnd.openxmlformats-officedocument.presentationml.notesSlide+xml"/>
  <Override PartName="/ppt/tags/tag33.xml" ContentType="application/vnd.openxmlformats-officedocument.presentationml.tags+xml"/>
  <Override PartName="/ppt/notesSlides/notesSlide12.xml" ContentType="application/vnd.openxmlformats-officedocument.presentationml.notesSlide+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notesSlides/notesSlide13.xml" ContentType="application/vnd.openxmlformats-officedocument.presentationml.notesSlide+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notesSlides/notesSlide14.xml" ContentType="application/vnd.openxmlformats-officedocument.presentationml.notesSlide+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notesSlides/notesSlide15.xml" ContentType="application/vnd.openxmlformats-officedocument.presentationml.notesSlide+xml"/>
  <Override PartName="/ppt/tags/tag66.xml" ContentType="application/vnd.openxmlformats-officedocument.presentationml.tags+xml"/>
  <Override PartName="/ppt/notesSlides/notesSlide16.xml" ContentType="application/vnd.openxmlformats-officedocument.presentationml.notesSlide+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notesSlides/notesSlide17.xml" ContentType="application/vnd.openxmlformats-officedocument.presentationml.notesSlide+xml"/>
  <Override PartName="/ppt/theme/themeOverride3.xml" ContentType="application/vnd.openxmlformats-officedocument.themeOverride+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notesSlides/notesSlide18.xml" ContentType="application/vnd.openxmlformats-officedocument.presentationml.notesSlide+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notesSlides/notesSlide19.xml" ContentType="application/vnd.openxmlformats-officedocument.presentationml.notesSlide+xml"/>
  <Override PartName="/ppt/tags/tag88.xml" ContentType="application/vnd.openxmlformats-officedocument.presentationml.tags+xml"/>
  <Override PartName="/ppt/tags/tag89.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notesSlides/notesSlide22.xml" ContentType="application/vnd.openxmlformats-officedocument.presentationml.notesSlide+xml"/>
  <Override PartName="/ppt/tags/tag95.xml" ContentType="application/vnd.openxmlformats-officedocument.presentationml.tags+xml"/>
  <Override PartName="/ppt/tags/tag96.xml" ContentType="application/vnd.openxmlformats-officedocument.presentationml.tags+xml"/>
  <Override PartName="/ppt/notesSlides/notesSlide23.xml" ContentType="application/vnd.openxmlformats-officedocument.presentationml.notesSlide+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notesSlides/notesSlide24.xml" ContentType="application/vnd.openxmlformats-officedocument.presentationml.notesSlide+xml"/>
  <Override PartName="/ppt/theme/themeOverride4.xml" ContentType="application/vnd.openxmlformats-officedocument.themeOverr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9"/>
  </p:notesMasterIdLst>
  <p:sldIdLst>
    <p:sldId id="256" r:id="rId2"/>
    <p:sldId id="404" r:id="rId3"/>
    <p:sldId id="257" r:id="rId4"/>
    <p:sldId id="258" r:id="rId5"/>
    <p:sldId id="385" r:id="rId6"/>
    <p:sldId id="367" r:id="rId7"/>
    <p:sldId id="285" r:id="rId8"/>
    <p:sldId id="354" r:id="rId9"/>
    <p:sldId id="264" r:id="rId10"/>
    <p:sldId id="326" r:id="rId11"/>
    <p:sldId id="331" r:id="rId12"/>
    <p:sldId id="386" r:id="rId13"/>
    <p:sldId id="388" r:id="rId14"/>
    <p:sldId id="387" r:id="rId15"/>
    <p:sldId id="339" r:id="rId16"/>
    <p:sldId id="297" r:id="rId17"/>
    <p:sldId id="389" r:id="rId18"/>
    <p:sldId id="390" r:id="rId19"/>
    <p:sldId id="358" r:id="rId20"/>
    <p:sldId id="391" r:id="rId21"/>
    <p:sldId id="273" r:id="rId22"/>
    <p:sldId id="392" r:id="rId23"/>
    <p:sldId id="393" r:id="rId24"/>
    <p:sldId id="394" r:id="rId25"/>
    <p:sldId id="395" r:id="rId26"/>
    <p:sldId id="378" r:id="rId27"/>
    <p:sldId id="265" r:id="rId28"/>
    <p:sldId id="396" r:id="rId29"/>
    <p:sldId id="397" r:id="rId30"/>
    <p:sldId id="398" r:id="rId31"/>
    <p:sldId id="399" r:id="rId32"/>
    <p:sldId id="400" r:id="rId33"/>
    <p:sldId id="401" r:id="rId34"/>
    <p:sldId id="402" r:id="rId35"/>
    <p:sldId id="403" r:id="rId36"/>
    <p:sldId id="384" r:id="rId37"/>
    <p:sldId id="284" r:id="rId38"/>
  </p:sldIdLst>
  <p:sldSz cx="12192000" cy="6858000"/>
  <p:notesSz cx="6858000" cy="9144000"/>
  <p:embeddedFontLst>
    <p:embeddedFont>
      <p:font typeface="Agency FB" panose="020B0503020202020204" pitchFamily="34" charset="0"/>
      <p:regular r:id="rId40"/>
      <p:bold r:id="rId41"/>
    </p:embeddedFont>
    <p:embeddedFont>
      <p:font typeface="Calibri" panose="020F0502020204030204" pitchFamily="34" charset="0"/>
      <p:regular r:id="rId42"/>
      <p:bold r:id="rId43"/>
      <p:italic r:id="rId44"/>
      <p:boldItalic r:id="rId45"/>
    </p:embeddedFont>
    <p:embeddedFont>
      <p:font typeface="等线" panose="02010600030101010101" pitchFamily="2" charset="-122"/>
      <p:regular r:id="rId46"/>
      <p:bold r:id="rId47"/>
    </p:embeddedFont>
    <p:embeddedFont>
      <p:font typeface="微软雅黑" panose="020B0503020204020204" pitchFamily="34" charset="-122"/>
      <p:regular r:id="rId48"/>
      <p:bold r:id="rId49"/>
    </p:embeddedFont>
  </p:embeddedFontLst>
  <p:custDataLst>
    <p:tags r:id="rId50"/>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29">
          <p15:clr>
            <a:srgbClr val="A4A3A4"/>
          </p15:clr>
        </p15:guide>
        <p15:guide id="2" orient="horz" pos="4190">
          <p15:clr>
            <a:srgbClr val="A4A3A4"/>
          </p15:clr>
        </p15:guide>
        <p15:guide id="3" pos="230">
          <p15:clr>
            <a:srgbClr val="A4A3A4"/>
          </p15:clr>
        </p15:guide>
        <p15:guide id="4" pos="7454">
          <p15:clr>
            <a:srgbClr val="A4A3A4"/>
          </p15:clr>
        </p15:guide>
        <p15:guide id="5" orient="horz" pos="561">
          <p15:clr>
            <a:srgbClr val="A4A3A4"/>
          </p15:clr>
        </p15:guide>
        <p15:guide id="6" orient="horz" pos="700">
          <p15:clr>
            <a:srgbClr val="A4A3A4"/>
          </p15:clr>
        </p15:guide>
        <p15:guide id="7" orient="horz" pos="4017">
          <p15:clr>
            <a:srgbClr val="A4A3A4"/>
          </p15:clr>
        </p15:guide>
        <p15:guide id="8" orient="horz" pos="3852">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386D0"/>
    <a:srgbClr val="197BC8"/>
    <a:srgbClr val="003867"/>
    <a:srgbClr val="F3F3F3"/>
    <a:srgbClr val="F7FCFE"/>
    <a:srgbClr val="FFFFFC"/>
    <a:srgbClr val="FFFFFF"/>
    <a:srgbClr val="E6E6E6"/>
    <a:srgbClr val="44BE9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4" autoAdjust="0"/>
    <p:restoredTop sz="94618" autoAdjust="0"/>
  </p:normalViewPr>
  <p:slideViewPr>
    <p:cSldViewPr snapToGrid="0" showGuides="1">
      <p:cViewPr varScale="1">
        <p:scale>
          <a:sx n="86" d="100"/>
          <a:sy n="86" d="100"/>
        </p:scale>
        <p:origin x="562" y="62"/>
      </p:cViewPr>
      <p:guideLst>
        <p:guide orient="horz" pos="129"/>
        <p:guide orient="horz" pos="4190"/>
        <p:guide pos="230"/>
        <p:guide pos="7454"/>
        <p:guide orient="horz" pos="561"/>
        <p:guide orient="horz" pos="700"/>
        <p:guide orient="horz" pos="4017"/>
        <p:guide orient="horz" pos="3852"/>
      </p:guideLst>
    </p:cSldViewPr>
  </p:slideViewPr>
  <p:notesTextViewPr>
    <p:cViewPr>
      <p:scale>
        <a:sx n="1" d="1"/>
        <a:sy n="1" d="1"/>
      </p:scale>
      <p:origin x="0" y="0"/>
    </p:cViewPr>
  </p:notesTextViewPr>
  <p:sorterViewPr>
    <p:cViewPr varScale="1">
      <p:scale>
        <a:sx n="100" d="100"/>
        <a:sy n="100" d="100"/>
      </p:scale>
      <p:origin x="0" y="0"/>
    </p:cViewPr>
  </p:sorterViewPr>
  <p:notesViewPr>
    <p:cSldViewPr snapToGrid="0">
      <p:cViewPr varScale="1">
        <p:scale>
          <a:sx n="65" d="100"/>
          <a:sy n="65" d="100"/>
        </p:scale>
        <p:origin x="3154" y="6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3.fntdata"/><Relationship Id="rId47" Type="http://schemas.openxmlformats.org/officeDocument/2006/relationships/font" Target="fonts/font8.fntdata"/><Relationship Id="rId50" Type="http://schemas.openxmlformats.org/officeDocument/2006/relationships/tags" Target="tags/tag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2.fntdata"/><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1.fntdata"/><Relationship Id="rId45" Type="http://schemas.openxmlformats.org/officeDocument/2006/relationships/font" Target="fonts/font6.fntdata"/><Relationship Id="rId53"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0.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5.fntdata"/><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4.fntdata"/><Relationship Id="rId48" Type="http://schemas.openxmlformats.org/officeDocument/2006/relationships/font" Target="fonts/font9.fntdata"/><Relationship Id="rId8" Type="http://schemas.openxmlformats.org/officeDocument/2006/relationships/slide" Target="slides/slide7.xml"/><Relationship Id="rId5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41743F9-9B08-422F-9ECE-BE7148BC7DDC}" type="datetimeFigureOut">
              <a:rPr lang="zh-CN" altLang="en-US" smtClean="0"/>
              <a:t>2021/11/3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34C0232-94FA-4EBE-BB9B-79FBE486032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34C0232-94FA-4EBE-BB9B-79FBE486032D}"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34C0232-94FA-4EBE-BB9B-79FBE486032D}" type="slidenum">
              <a:rPr lang="zh-CN" altLang="en-US" smtClean="0"/>
              <a:t>11</a:t>
            </a:fld>
            <a:endParaRPr lang="zh-CN" altLang="en-US"/>
          </a:p>
        </p:txBody>
      </p:sp>
    </p:spTree>
    <p:extLst>
      <p:ext uri="{BB962C8B-B14F-4D97-AF65-F5344CB8AC3E}">
        <p14:creationId xmlns:p14="http://schemas.microsoft.com/office/powerpoint/2010/main" val="4343294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34C0232-94FA-4EBE-BB9B-79FBE486032D}" type="slidenum">
              <a:rPr lang="zh-CN" altLang="en-US" smtClean="0"/>
              <a:t>12</a:t>
            </a:fld>
            <a:endParaRPr lang="zh-CN" altLang="en-US"/>
          </a:p>
        </p:txBody>
      </p:sp>
    </p:spTree>
    <p:extLst>
      <p:ext uri="{BB962C8B-B14F-4D97-AF65-F5344CB8AC3E}">
        <p14:creationId xmlns:p14="http://schemas.microsoft.com/office/powerpoint/2010/main" val="40410400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34C0232-94FA-4EBE-BB9B-79FBE486032D}" type="slidenum">
              <a:rPr lang="zh-CN" altLang="en-US" smtClean="0"/>
              <a:t>15</a:t>
            </a:fld>
            <a:endParaRPr lang="zh-CN" altLang="en-US"/>
          </a:p>
        </p:txBody>
      </p:sp>
    </p:spTree>
    <p:extLst>
      <p:ext uri="{BB962C8B-B14F-4D97-AF65-F5344CB8AC3E}">
        <p14:creationId xmlns:p14="http://schemas.microsoft.com/office/powerpoint/2010/main" val="2245737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34C0232-94FA-4EBE-BB9B-79FBE486032D}" type="slidenum">
              <a:rPr lang="zh-CN" altLang="en-US" smtClean="0"/>
              <a:t>16</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34C0232-94FA-4EBE-BB9B-79FBE486032D}" type="slidenum">
              <a:rPr lang="zh-CN" altLang="en-US" smtClean="0"/>
              <a:t>17</a:t>
            </a:fld>
            <a:endParaRPr lang="zh-CN" altLang="en-US"/>
          </a:p>
        </p:txBody>
      </p:sp>
    </p:spTree>
    <p:extLst>
      <p:ext uri="{BB962C8B-B14F-4D97-AF65-F5344CB8AC3E}">
        <p14:creationId xmlns:p14="http://schemas.microsoft.com/office/powerpoint/2010/main" val="32192572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34C0232-94FA-4EBE-BB9B-79FBE486032D}" type="slidenum">
              <a:rPr lang="zh-CN" altLang="en-US" smtClean="0"/>
              <a:t>18</a:t>
            </a:fld>
            <a:endParaRPr lang="zh-CN" altLang="en-US"/>
          </a:p>
        </p:txBody>
      </p:sp>
    </p:spTree>
    <p:extLst>
      <p:ext uri="{BB962C8B-B14F-4D97-AF65-F5344CB8AC3E}">
        <p14:creationId xmlns:p14="http://schemas.microsoft.com/office/powerpoint/2010/main" val="250726007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34C0232-94FA-4EBE-BB9B-79FBE486032D}" type="slidenum">
              <a:rPr lang="zh-CN" altLang="en-US" smtClean="0"/>
              <a:t>19</a:t>
            </a:fld>
            <a:endParaRPr lang="zh-CN" altLang="en-US"/>
          </a:p>
        </p:txBody>
      </p:sp>
    </p:spTree>
    <p:extLst>
      <p:ext uri="{BB962C8B-B14F-4D97-AF65-F5344CB8AC3E}">
        <p14:creationId xmlns:p14="http://schemas.microsoft.com/office/powerpoint/2010/main" val="5235434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34C0232-94FA-4EBE-BB9B-79FBE486032D}" type="slidenum">
              <a:rPr lang="zh-CN" altLang="en-US" smtClean="0"/>
              <a:t>20</a:t>
            </a:fld>
            <a:endParaRPr lang="zh-CN" altLang="en-US"/>
          </a:p>
        </p:txBody>
      </p:sp>
    </p:spTree>
    <p:extLst>
      <p:ext uri="{BB962C8B-B14F-4D97-AF65-F5344CB8AC3E}">
        <p14:creationId xmlns:p14="http://schemas.microsoft.com/office/powerpoint/2010/main" val="26169120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34C0232-94FA-4EBE-BB9B-79FBE486032D}" type="slidenum">
              <a:rPr lang="zh-CN" altLang="en-US" smtClean="0"/>
              <a:t>21</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34C0232-94FA-4EBE-BB9B-79FBE486032D}" type="slidenum">
              <a:rPr lang="zh-CN" altLang="en-US" smtClean="0"/>
              <a:t>22</a:t>
            </a:fld>
            <a:endParaRPr lang="zh-CN" altLang="en-US"/>
          </a:p>
        </p:txBody>
      </p:sp>
    </p:spTree>
    <p:extLst>
      <p:ext uri="{BB962C8B-B14F-4D97-AF65-F5344CB8AC3E}">
        <p14:creationId xmlns:p14="http://schemas.microsoft.com/office/powerpoint/2010/main" val="34579130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34C0232-94FA-4EBE-BB9B-79FBE486032D}" type="slidenum">
              <a:rPr lang="zh-CN" altLang="en-US" smtClean="0"/>
              <a:t>3</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34C0232-94FA-4EBE-BB9B-79FBE486032D}" type="slidenum">
              <a:rPr lang="zh-CN" altLang="en-US" smtClean="0"/>
              <a:t>26</a:t>
            </a:fld>
            <a:endParaRPr lang="zh-CN" altLang="en-US"/>
          </a:p>
        </p:txBody>
      </p:sp>
    </p:spTree>
    <p:extLst>
      <p:ext uri="{BB962C8B-B14F-4D97-AF65-F5344CB8AC3E}">
        <p14:creationId xmlns:p14="http://schemas.microsoft.com/office/powerpoint/2010/main" val="31830479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34C0232-94FA-4EBE-BB9B-79FBE486032D}" type="slidenum">
              <a:rPr lang="zh-CN" altLang="en-US" smtClean="0"/>
              <a:t>27</a:t>
            </a:fld>
            <a:endParaRPr lang="zh-CN" altLang="en-US"/>
          </a:p>
        </p:txBody>
      </p:sp>
    </p:spTree>
    <p:extLst>
      <p:ext uri="{BB962C8B-B14F-4D97-AF65-F5344CB8AC3E}">
        <p14:creationId xmlns:p14="http://schemas.microsoft.com/office/powerpoint/2010/main" val="31024211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34C0232-94FA-4EBE-BB9B-79FBE486032D}" type="slidenum">
              <a:rPr lang="zh-CN" altLang="en-US" smtClean="0"/>
              <a:t>28</a:t>
            </a:fld>
            <a:endParaRPr lang="zh-CN" altLang="en-US"/>
          </a:p>
        </p:txBody>
      </p:sp>
    </p:spTree>
    <p:extLst>
      <p:ext uri="{BB962C8B-B14F-4D97-AF65-F5344CB8AC3E}">
        <p14:creationId xmlns:p14="http://schemas.microsoft.com/office/powerpoint/2010/main" val="16764891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34C0232-94FA-4EBE-BB9B-79FBE486032D}" type="slidenum">
              <a:rPr lang="zh-CN" altLang="en-US" smtClean="0"/>
              <a:t>31</a:t>
            </a:fld>
            <a:endParaRPr lang="zh-CN" altLang="en-US"/>
          </a:p>
        </p:txBody>
      </p:sp>
    </p:spTree>
    <p:extLst>
      <p:ext uri="{BB962C8B-B14F-4D97-AF65-F5344CB8AC3E}">
        <p14:creationId xmlns:p14="http://schemas.microsoft.com/office/powerpoint/2010/main" val="108435119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34C0232-94FA-4EBE-BB9B-79FBE486032D}" type="slidenum">
              <a:rPr lang="zh-CN" altLang="en-US" smtClean="0"/>
              <a:t>35</a:t>
            </a:fld>
            <a:endParaRPr lang="zh-CN" altLang="en-US"/>
          </a:p>
        </p:txBody>
      </p:sp>
    </p:spTree>
    <p:extLst>
      <p:ext uri="{BB962C8B-B14F-4D97-AF65-F5344CB8AC3E}">
        <p14:creationId xmlns:p14="http://schemas.microsoft.com/office/powerpoint/2010/main" val="276634403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34C0232-94FA-4EBE-BB9B-79FBE486032D}" type="slidenum">
              <a:rPr lang="zh-CN" altLang="en-US" smtClean="0"/>
              <a:t>37</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34C0232-94FA-4EBE-BB9B-79FBE486032D}" type="slidenum">
              <a:rPr lang="zh-CN" altLang="en-US" smtClean="0"/>
              <a:t>4</a:t>
            </a:fld>
            <a:endParaRPr lang="zh-CN" altLang="en-US"/>
          </a:p>
        </p:txBody>
      </p:sp>
    </p:spTree>
    <p:extLst>
      <p:ext uri="{BB962C8B-B14F-4D97-AF65-F5344CB8AC3E}">
        <p14:creationId xmlns:p14="http://schemas.microsoft.com/office/powerpoint/2010/main" val="25901139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34C0232-94FA-4EBE-BB9B-79FBE486032D}" type="slidenum">
              <a:rPr lang="zh-CN" altLang="en-US" smtClean="0"/>
              <a:t>5</a:t>
            </a:fld>
            <a:endParaRPr lang="zh-CN" altLang="en-US"/>
          </a:p>
        </p:txBody>
      </p:sp>
    </p:spTree>
    <p:extLst>
      <p:ext uri="{BB962C8B-B14F-4D97-AF65-F5344CB8AC3E}">
        <p14:creationId xmlns:p14="http://schemas.microsoft.com/office/powerpoint/2010/main" val="21722864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34C0232-94FA-4EBE-BB9B-79FBE486032D}" type="slidenum">
              <a:rPr lang="zh-CN" altLang="en-US" smtClean="0"/>
              <a:t>6</a:t>
            </a:fld>
            <a:endParaRPr lang="zh-CN" altLang="en-US"/>
          </a:p>
        </p:txBody>
      </p:sp>
    </p:spTree>
    <p:extLst>
      <p:ext uri="{BB962C8B-B14F-4D97-AF65-F5344CB8AC3E}">
        <p14:creationId xmlns:p14="http://schemas.microsoft.com/office/powerpoint/2010/main" val="33907085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34C0232-94FA-4EBE-BB9B-79FBE486032D}" type="slidenum">
              <a:rPr lang="zh-CN" altLang="en-US" smtClean="0"/>
              <a:t>7</a:t>
            </a:fld>
            <a:endParaRPr lang="zh-CN" altLang="en-US"/>
          </a:p>
        </p:txBody>
      </p:sp>
    </p:spTree>
    <p:extLst>
      <p:ext uri="{BB962C8B-B14F-4D97-AF65-F5344CB8AC3E}">
        <p14:creationId xmlns:p14="http://schemas.microsoft.com/office/powerpoint/2010/main" val="12477349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34C0232-94FA-4EBE-BB9B-79FBE486032D}" type="slidenum">
              <a:rPr lang="zh-CN" altLang="en-US" smtClean="0"/>
              <a:t>8</a:t>
            </a:fld>
            <a:endParaRPr lang="zh-CN" altLang="en-US"/>
          </a:p>
        </p:txBody>
      </p:sp>
    </p:spTree>
    <p:extLst>
      <p:ext uri="{BB962C8B-B14F-4D97-AF65-F5344CB8AC3E}">
        <p14:creationId xmlns:p14="http://schemas.microsoft.com/office/powerpoint/2010/main" val="25097150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34C0232-94FA-4EBE-BB9B-79FBE486032D}" type="slidenum">
              <a:rPr lang="zh-CN" altLang="en-US" smtClean="0"/>
              <a:t>9</a:t>
            </a:fld>
            <a:endParaRPr lang="zh-CN" altLang="en-US"/>
          </a:p>
        </p:txBody>
      </p:sp>
    </p:spTree>
    <p:extLst>
      <p:ext uri="{BB962C8B-B14F-4D97-AF65-F5344CB8AC3E}">
        <p14:creationId xmlns:p14="http://schemas.microsoft.com/office/powerpoint/2010/main" val="8821569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34C0232-94FA-4EBE-BB9B-79FBE486032D}" type="slidenum">
              <a:rPr lang="zh-CN" altLang="en-US" smtClean="0"/>
              <a:t>10</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首页">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400" advClick="0" advTm="5000">
        <p14:ripple/>
      </p:transition>
    </mc:Choice>
    <mc:Fallback xmlns="">
      <p:transition spd="slow" advClick="0" advTm="500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900" advClick="0" advTm="5000">
        <p14:warp dir="in"/>
      </p:transition>
    </mc:Choice>
    <mc:Fallback xmlns="">
      <p:transition spd="slow" advClick="0" advTm="500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页">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400" advClick="0" advTm="5000">
        <p14:doors dir="vert"/>
      </p:transition>
    </mc:Choice>
    <mc:Fallback xmlns="">
      <p:transition spd="slow" advClick="0" advTm="500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过度页1">
    <p:spTree>
      <p:nvGrpSpPr>
        <p:cNvPr id="1" name=""/>
        <p:cNvGrpSpPr/>
        <p:nvPr/>
      </p:nvGrpSpPr>
      <p:grpSpPr>
        <a:xfrm>
          <a:off x="0" y="0"/>
          <a:ext cx="0" cy="0"/>
          <a:chOff x="0" y="0"/>
          <a:chExt cx="0" cy="0"/>
        </a:xfrm>
      </p:grpSpPr>
      <p:sp>
        <p:nvSpPr>
          <p:cNvPr id="4" name="图片占位符 3"/>
          <p:cNvSpPr>
            <a:spLocks noGrp="1"/>
          </p:cNvSpPr>
          <p:nvPr>
            <p:ph type="pic" sz="quarter" idx="10"/>
          </p:nvPr>
        </p:nvSpPr>
        <p:spPr>
          <a:xfrm>
            <a:off x="0" y="0"/>
            <a:ext cx="12192000" cy="6858000"/>
          </a:xfrm>
          <a:prstGeom prst="rect">
            <a:avLst/>
          </a:prstGeom>
        </p:spPr>
        <p:txBody>
          <a:bodyPr/>
          <a:lstStyle/>
          <a:p>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900" advClick="0" advTm="5000">
        <p14:warp dir="in"/>
      </p:transition>
    </mc:Choice>
    <mc:Fallback xmlns="">
      <p:transition spd="slow" advClick="0" advTm="500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内页-1">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600" advClick="0" advTm="5000">
        <p14:prism isInverted="1"/>
      </p:transition>
    </mc:Choice>
    <mc:Fallback xmlns="">
      <p:transition spd="slow" advClick="0" advTm="500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内页-1">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250" advClick="0" advTm="5000">
        <p14:switch dir="r"/>
      </p:transition>
    </mc:Choice>
    <mc:Fallback xmlns="">
      <p:transition spd="slow" advClick="0" advTm="500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内页-1">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250" advClick="0" advTm="5000">
        <p14:flip dir="r"/>
      </p:transition>
    </mc:Choice>
    <mc:Fallback xmlns="">
      <p:transition spd="slow" advClick="0" advTm="500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内页-1">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600" advClick="0" advTm="5000">
        <p14:gallery dir="l"/>
      </p:transition>
    </mc:Choice>
    <mc:Fallback xmlns="">
      <p:transition spd="slow" advClick="0" advTm="500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结束页">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900" advClick="0" advTm="5000">
        <p14:warp dir="in"/>
      </p:transition>
    </mc:Choice>
    <mc:Fallback xmlns="">
      <p:transition spd="slow" advClick="0" advTm="500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版权页">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600" advClick="0" advTm="5000">
        <p:blinds dir="vert"/>
      </p:transition>
    </mc:Choice>
    <mc:Fallback xmlns="">
      <p:transition spd="slow" advClick="0" advTm="5000">
        <p:blinds dir="vert"/>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mc:AlternateContent xmlns:mc="http://schemas.openxmlformats.org/markup-compatibility/2006" xmlns:p14="http://schemas.microsoft.com/office/powerpoint/2010/main">
    <mc:Choice Requires="p14">
      <p:transition p14:dur="10" advClick="0" advTm="5000"/>
    </mc:Choice>
    <mc:Fallback xmlns="">
      <p:transition advClick="0" advTm="5000"/>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hemeOverride" Target="../theme/themeOverride1.xml"/><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4.xml"/><Relationship Id="rId1" Type="http://schemas.openxmlformats.org/officeDocument/2006/relationships/tags" Target="../tags/tag28.xml"/><Relationship Id="rId4" Type="http://schemas.openxmlformats.org/officeDocument/2006/relationships/image" Target="../media/image6.jpeg"/></Relationships>
</file>

<file path=ppt/slides/_rels/slide11.xml.rels><?xml version="1.0" encoding="UTF-8" standalone="yes"?>
<Relationships xmlns="http://schemas.openxmlformats.org/package/2006/relationships"><Relationship Id="rId3" Type="http://schemas.openxmlformats.org/officeDocument/2006/relationships/tags" Target="../tags/tag31.xml"/><Relationship Id="rId2" Type="http://schemas.openxmlformats.org/officeDocument/2006/relationships/tags" Target="../tags/tag30.xml"/><Relationship Id="rId1" Type="http://schemas.openxmlformats.org/officeDocument/2006/relationships/tags" Target="../tags/tag29.xml"/><Relationship Id="rId5" Type="http://schemas.openxmlformats.org/officeDocument/2006/relationships/notesSlide" Target="../notesSlides/notesSlide10.xml"/><Relationship Id="rId4"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4.xml"/><Relationship Id="rId1" Type="http://schemas.openxmlformats.org/officeDocument/2006/relationships/tags" Target="../tags/tag32.xml"/><Relationship Id="rId4" Type="http://schemas.openxmlformats.org/officeDocument/2006/relationships/image" Target="../media/image6.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4.xml"/><Relationship Id="rId1" Type="http://schemas.openxmlformats.org/officeDocument/2006/relationships/tags" Target="../tags/tag33.xml"/><Relationship Id="rId4" Type="http://schemas.openxmlformats.org/officeDocument/2006/relationships/image" Target="../media/image6.jpeg"/></Relationships>
</file>

<file path=ppt/slides/_rels/slide16.xml.rels><?xml version="1.0" encoding="UTF-8" standalone="yes"?>
<Relationships xmlns="http://schemas.openxmlformats.org/package/2006/relationships"><Relationship Id="rId8" Type="http://schemas.openxmlformats.org/officeDocument/2006/relationships/tags" Target="../tags/tag41.xml"/><Relationship Id="rId13" Type="http://schemas.openxmlformats.org/officeDocument/2006/relationships/tags" Target="../tags/tag46.xml"/><Relationship Id="rId3" Type="http://schemas.openxmlformats.org/officeDocument/2006/relationships/tags" Target="../tags/tag36.xml"/><Relationship Id="rId7" Type="http://schemas.openxmlformats.org/officeDocument/2006/relationships/tags" Target="../tags/tag40.xml"/><Relationship Id="rId12" Type="http://schemas.openxmlformats.org/officeDocument/2006/relationships/tags" Target="../tags/tag45.xml"/><Relationship Id="rId17" Type="http://schemas.openxmlformats.org/officeDocument/2006/relationships/image" Target="../media/image8.jpeg"/><Relationship Id="rId2" Type="http://schemas.openxmlformats.org/officeDocument/2006/relationships/tags" Target="../tags/tag35.xml"/><Relationship Id="rId16" Type="http://schemas.openxmlformats.org/officeDocument/2006/relationships/notesSlide" Target="../notesSlides/notesSlide13.xml"/><Relationship Id="rId1" Type="http://schemas.openxmlformats.org/officeDocument/2006/relationships/tags" Target="../tags/tag34.xml"/><Relationship Id="rId6" Type="http://schemas.openxmlformats.org/officeDocument/2006/relationships/tags" Target="../tags/tag39.xml"/><Relationship Id="rId11" Type="http://schemas.openxmlformats.org/officeDocument/2006/relationships/tags" Target="../tags/tag44.xml"/><Relationship Id="rId5" Type="http://schemas.openxmlformats.org/officeDocument/2006/relationships/tags" Target="../tags/tag38.xml"/><Relationship Id="rId15" Type="http://schemas.openxmlformats.org/officeDocument/2006/relationships/slideLayout" Target="../slideLayouts/slideLayout4.xml"/><Relationship Id="rId10" Type="http://schemas.openxmlformats.org/officeDocument/2006/relationships/tags" Target="../tags/tag43.xml"/><Relationship Id="rId4" Type="http://schemas.openxmlformats.org/officeDocument/2006/relationships/tags" Target="../tags/tag37.xml"/><Relationship Id="rId9" Type="http://schemas.openxmlformats.org/officeDocument/2006/relationships/tags" Target="../tags/tag42.xml"/><Relationship Id="rId14" Type="http://schemas.openxmlformats.org/officeDocument/2006/relationships/tags" Target="../tags/tag47.xml"/></Relationships>
</file>

<file path=ppt/slides/_rels/slide17.xml.rels><?xml version="1.0" encoding="UTF-8" standalone="yes"?>
<Relationships xmlns="http://schemas.openxmlformats.org/package/2006/relationships"><Relationship Id="rId8" Type="http://schemas.openxmlformats.org/officeDocument/2006/relationships/tags" Target="../tags/tag55.xml"/><Relationship Id="rId13" Type="http://schemas.openxmlformats.org/officeDocument/2006/relationships/tags" Target="../tags/tag60.xml"/><Relationship Id="rId18" Type="http://schemas.openxmlformats.org/officeDocument/2006/relationships/image" Target="../media/image8.jpeg"/><Relationship Id="rId3" Type="http://schemas.openxmlformats.org/officeDocument/2006/relationships/tags" Target="../tags/tag50.xml"/><Relationship Id="rId7" Type="http://schemas.openxmlformats.org/officeDocument/2006/relationships/tags" Target="../tags/tag54.xml"/><Relationship Id="rId12" Type="http://schemas.openxmlformats.org/officeDocument/2006/relationships/tags" Target="../tags/tag59.xml"/><Relationship Id="rId17" Type="http://schemas.openxmlformats.org/officeDocument/2006/relationships/notesSlide" Target="../notesSlides/notesSlide14.xml"/><Relationship Id="rId2" Type="http://schemas.openxmlformats.org/officeDocument/2006/relationships/tags" Target="../tags/tag49.xml"/><Relationship Id="rId16" Type="http://schemas.openxmlformats.org/officeDocument/2006/relationships/slideLayout" Target="../slideLayouts/slideLayout4.xml"/><Relationship Id="rId1" Type="http://schemas.openxmlformats.org/officeDocument/2006/relationships/tags" Target="../tags/tag48.xml"/><Relationship Id="rId6" Type="http://schemas.openxmlformats.org/officeDocument/2006/relationships/tags" Target="../tags/tag53.xml"/><Relationship Id="rId11" Type="http://schemas.openxmlformats.org/officeDocument/2006/relationships/tags" Target="../tags/tag58.xml"/><Relationship Id="rId5" Type="http://schemas.openxmlformats.org/officeDocument/2006/relationships/tags" Target="../tags/tag52.xml"/><Relationship Id="rId15" Type="http://schemas.openxmlformats.org/officeDocument/2006/relationships/tags" Target="../tags/tag62.xml"/><Relationship Id="rId10" Type="http://schemas.openxmlformats.org/officeDocument/2006/relationships/tags" Target="../tags/tag57.xml"/><Relationship Id="rId4" Type="http://schemas.openxmlformats.org/officeDocument/2006/relationships/tags" Target="../tags/tag51.xml"/><Relationship Id="rId9" Type="http://schemas.openxmlformats.org/officeDocument/2006/relationships/tags" Target="../tags/tag56.xml"/><Relationship Id="rId14" Type="http://schemas.openxmlformats.org/officeDocument/2006/relationships/tags" Target="../tags/tag61.xml"/></Relationships>
</file>

<file path=ppt/slides/_rels/slide18.xml.rels><?xml version="1.0" encoding="UTF-8" standalone="yes"?>
<Relationships xmlns="http://schemas.openxmlformats.org/package/2006/relationships"><Relationship Id="rId3" Type="http://schemas.openxmlformats.org/officeDocument/2006/relationships/tags" Target="../tags/tag65.xml"/><Relationship Id="rId2" Type="http://schemas.openxmlformats.org/officeDocument/2006/relationships/tags" Target="../tags/tag64.xml"/><Relationship Id="rId1" Type="http://schemas.openxmlformats.org/officeDocument/2006/relationships/tags" Target="../tags/tag63.xml"/><Relationship Id="rId5" Type="http://schemas.openxmlformats.org/officeDocument/2006/relationships/notesSlide" Target="../notesSlides/notesSlide15.xml"/><Relationship Id="rId4"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4.xml"/><Relationship Id="rId1" Type="http://schemas.openxmlformats.org/officeDocument/2006/relationships/tags" Target="../tags/tag66.xml"/><Relationship Id="rId4" Type="http://schemas.openxmlformats.org/officeDocument/2006/relationships/image" Target="../media/image6.jpeg"/></Relationships>
</file>

<file path=ppt/slides/_rels/slide2.xml.rels><?xml version="1.0" encoding="UTF-8" standalone="yes"?>
<Relationships xmlns="http://schemas.openxmlformats.org/package/2006/relationships"><Relationship Id="rId2" Type="http://schemas.openxmlformats.org/officeDocument/2006/relationships/hyperlink" Target="http://mndjk.cxcyds.com/"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tags" Target="../tags/tag69.xml"/><Relationship Id="rId2" Type="http://schemas.openxmlformats.org/officeDocument/2006/relationships/tags" Target="../tags/tag68.xml"/><Relationship Id="rId1" Type="http://schemas.openxmlformats.org/officeDocument/2006/relationships/tags" Target="../tags/tag67.xml"/><Relationship Id="rId6" Type="http://schemas.openxmlformats.org/officeDocument/2006/relationships/notesSlide" Target="../notesSlides/notesSlide17.xml"/><Relationship Id="rId5" Type="http://schemas.openxmlformats.org/officeDocument/2006/relationships/slideLayout" Target="../slideLayouts/slideLayout7.xml"/><Relationship Id="rId4" Type="http://schemas.openxmlformats.org/officeDocument/2006/relationships/tags" Target="../tags/tag70.xml"/></Relationships>
</file>

<file path=ppt/slides/_rels/slide21.xml.rels><?xml version="1.0" encoding="UTF-8" standalone="yes"?>
<Relationships xmlns="http://schemas.openxmlformats.org/package/2006/relationships"><Relationship Id="rId8" Type="http://schemas.openxmlformats.org/officeDocument/2006/relationships/tags" Target="../tags/tag77.xml"/><Relationship Id="rId13" Type="http://schemas.openxmlformats.org/officeDocument/2006/relationships/tags" Target="../tags/tag82.xml"/><Relationship Id="rId3" Type="http://schemas.openxmlformats.org/officeDocument/2006/relationships/tags" Target="../tags/tag72.xml"/><Relationship Id="rId7" Type="http://schemas.openxmlformats.org/officeDocument/2006/relationships/tags" Target="../tags/tag76.xml"/><Relationship Id="rId12" Type="http://schemas.openxmlformats.org/officeDocument/2006/relationships/tags" Target="../tags/tag81.xml"/><Relationship Id="rId17" Type="http://schemas.openxmlformats.org/officeDocument/2006/relationships/image" Target="../media/image8.jpeg"/><Relationship Id="rId2" Type="http://schemas.openxmlformats.org/officeDocument/2006/relationships/tags" Target="../tags/tag71.xml"/><Relationship Id="rId16" Type="http://schemas.openxmlformats.org/officeDocument/2006/relationships/notesSlide" Target="../notesSlides/notesSlide18.xml"/><Relationship Id="rId1" Type="http://schemas.openxmlformats.org/officeDocument/2006/relationships/themeOverride" Target="../theme/themeOverride3.xml"/><Relationship Id="rId6" Type="http://schemas.openxmlformats.org/officeDocument/2006/relationships/tags" Target="../tags/tag75.xml"/><Relationship Id="rId11" Type="http://schemas.openxmlformats.org/officeDocument/2006/relationships/tags" Target="../tags/tag80.xml"/><Relationship Id="rId5" Type="http://schemas.openxmlformats.org/officeDocument/2006/relationships/tags" Target="../tags/tag74.xml"/><Relationship Id="rId15" Type="http://schemas.openxmlformats.org/officeDocument/2006/relationships/slideLayout" Target="../slideLayouts/slideLayout4.xml"/><Relationship Id="rId10" Type="http://schemas.openxmlformats.org/officeDocument/2006/relationships/tags" Target="../tags/tag79.xml"/><Relationship Id="rId4" Type="http://schemas.openxmlformats.org/officeDocument/2006/relationships/tags" Target="../tags/tag73.xml"/><Relationship Id="rId9" Type="http://schemas.openxmlformats.org/officeDocument/2006/relationships/tags" Target="../tags/tag78.xml"/><Relationship Id="rId14" Type="http://schemas.openxmlformats.org/officeDocument/2006/relationships/tags" Target="../tags/tag83.xml"/></Relationships>
</file>

<file path=ppt/slides/_rels/slide22.xml.rels><?xml version="1.0" encoding="UTF-8" standalone="yes"?>
<Relationships xmlns="http://schemas.openxmlformats.org/package/2006/relationships"><Relationship Id="rId3" Type="http://schemas.openxmlformats.org/officeDocument/2006/relationships/tags" Target="../tags/tag86.xml"/><Relationship Id="rId2" Type="http://schemas.openxmlformats.org/officeDocument/2006/relationships/tags" Target="../tags/tag85.xml"/><Relationship Id="rId1" Type="http://schemas.openxmlformats.org/officeDocument/2006/relationships/tags" Target="../tags/tag84.xml"/><Relationship Id="rId6" Type="http://schemas.openxmlformats.org/officeDocument/2006/relationships/notesSlide" Target="../notesSlides/notesSlide19.xml"/><Relationship Id="rId5" Type="http://schemas.openxmlformats.org/officeDocument/2006/relationships/slideLayout" Target="../slideLayouts/slideLayout7.xml"/><Relationship Id="rId4" Type="http://schemas.openxmlformats.org/officeDocument/2006/relationships/tags" Target="../tags/tag8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89.xml"/><Relationship Id="rId1" Type="http://schemas.openxmlformats.org/officeDocument/2006/relationships/tags" Target="../tags/tag88.xml"/><Relationship Id="rId4" Type="http://schemas.openxmlformats.org/officeDocument/2006/relationships/notesSlide" Target="../notesSlides/notesSlide20.xml"/></Relationships>
</file>

<file path=ppt/slides/_rels/slide2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tags" Target="../tags/tag92.xml"/><Relationship Id="rId7" Type="http://schemas.openxmlformats.org/officeDocument/2006/relationships/notesSlide" Target="../notesSlides/notesSlide22.xml"/><Relationship Id="rId2" Type="http://schemas.openxmlformats.org/officeDocument/2006/relationships/tags" Target="../tags/tag91.xml"/><Relationship Id="rId1" Type="http://schemas.openxmlformats.org/officeDocument/2006/relationships/tags" Target="../tags/tag90.xml"/><Relationship Id="rId6" Type="http://schemas.openxmlformats.org/officeDocument/2006/relationships/slideLayout" Target="../slideLayouts/slideLayout4.xml"/><Relationship Id="rId5" Type="http://schemas.openxmlformats.org/officeDocument/2006/relationships/tags" Target="../tags/tag94.xml"/><Relationship Id="rId4" Type="http://schemas.openxmlformats.org/officeDocument/2006/relationships/tags" Target="../tags/tag9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8" Type="http://schemas.openxmlformats.org/officeDocument/2006/relationships/slideLayout" Target="../slideLayouts/slideLayout2.xml"/><Relationship Id="rId3" Type="http://schemas.openxmlformats.org/officeDocument/2006/relationships/tags" Target="../tags/tag3.xml"/><Relationship Id="rId7" Type="http://schemas.openxmlformats.org/officeDocument/2006/relationships/tags" Target="../tags/tag7.xml"/><Relationship Id="rId2" Type="http://schemas.openxmlformats.org/officeDocument/2006/relationships/tags" Target="../tags/tag2.xml"/><Relationship Id="rId1" Type="http://schemas.openxmlformats.org/officeDocument/2006/relationships/themeOverride" Target="../theme/themeOverride2.xml"/><Relationship Id="rId6" Type="http://schemas.openxmlformats.org/officeDocument/2006/relationships/tags" Target="../tags/tag6.xml"/><Relationship Id="rId5" Type="http://schemas.openxmlformats.org/officeDocument/2006/relationships/tags" Target="../tags/tag5.xml"/><Relationship Id="rId10" Type="http://schemas.openxmlformats.org/officeDocument/2006/relationships/image" Target="../media/image2.png"/><Relationship Id="rId4" Type="http://schemas.openxmlformats.org/officeDocument/2006/relationships/tags" Target="../tags/tag4.xml"/><Relationship Id="rId9"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96.xml"/><Relationship Id="rId1" Type="http://schemas.openxmlformats.org/officeDocument/2006/relationships/tags" Target="../tags/tag95.xml"/><Relationship Id="rId4" Type="http://schemas.openxmlformats.org/officeDocument/2006/relationships/notesSlide" Target="../notesSlides/notesSlide2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tags" Target="../tags/tag99.xml"/><Relationship Id="rId2" Type="http://schemas.openxmlformats.org/officeDocument/2006/relationships/tags" Target="../tags/tag98.xml"/><Relationship Id="rId1" Type="http://schemas.openxmlformats.org/officeDocument/2006/relationships/tags" Target="../tags/tag97.xml"/><Relationship Id="rId5" Type="http://schemas.openxmlformats.org/officeDocument/2006/relationships/notesSlide" Target="../notesSlides/notesSlide24.xml"/><Relationship Id="rId4"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xml"/><Relationship Id="rId1" Type="http://schemas.openxmlformats.org/officeDocument/2006/relationships/themeOverride" Target="../theme/themeOverride4.xml"/><Relationship Id="rId4" Type="http://schemas.openxmlformats.org/officeDocument/2006/relationships/image" Target="../media/image1.jpeg"/></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tags" Target="../tags/tag10.xml"/><Relationship Id="rId7" Type="http://schemas.openxmlformats.org/officeDocument/2006/relationships/notesSlide" Target="../notesSlides/notesSlide4.xml"/><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slideLayout" Target="../slideLayouts/slideLayout4.xml"/><Relationship Id="rId5" Type="http://schemas.openxmlformats.org/officeDocument/2006/relationships/tags" Target="../tags/tag12.xml"/><Relationship Id="rId4" Type="http://schemas.openxmlformats.org/officeDocument/2006/relationships/tags" Target="../tags/tag11.xml"/></Relationships>
</file>

<file path=ppt/slides/_rels/slide6.xml.rels><?xml version="1.0" encoding="UTF-8" standalone="yes"?>
<Relationships xmlns="http://schemas.openxmlformats.org/package/2006/relationships"><Relationship Id="rId3" Type="http://schemas.openxmlformats.org/officeDocument/2006/relationships/tags" Target="../tags/tag15.xml"/><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notesSlide" Target="../notesSlides/notesSlide5.xml"/><Relationship Id="rId5" Type="http://schemas.openxmlformats.org/officeDocument/2006/relationships/slideLayout" Target="../slideLayouts/slideLayout7.xml"/><Relationship Id="rId4" Type="http://schemas.openxmlformats.org/officeDocument/2006/relationships/tags" Target="../tags/tag16.xml"/></Relationships>
</file>

<file path=ppt/slides/_rels/slide7.xml.rels><?xml version="1.0" encoding="UTF-8" standalone="yes"?>
<Relationships xmlns="http://schemas.openxmlformats.org/package/2006/relationships"><Relationship Id="rId8" Type="http://schemas.openxmlformats.org/officeDocument/2006/relationships/tags" Target="../tags/tag24.xml"/><Relationship Id="rId3" Type="http://schemas.openxmlformats.org/officeDocument/2006/relationships/tags" Target="../tags/tag19.xml"/><Relationship Id="rId7" Type="http://schemas.openxmlformats.org/officeDocument/2006/relationships/tags" Target="../tags/tag23.xml"/><Relationship Id="rId12" Type="http://schemas.openxmlformats.org/officeDocument/2006/relationships/image" Target="../media/image4.jpg"/><Relationship Id="rId2" Type="http://schemas.openxmlformats.org/officeDocument/2006/relationships/tags" Target="../tags/tag18.xml"/><Relationship Id="rId1" Type="http://schemas.openxmlformats.org/officeDocument/2006/relationships/tags" Target="../tags/tag17.xml"/><Relationship Id="rId6" Type="http://schemas.openxmlformats.org/officeDocument/2006/relationships/tags" Target="../tags/tag22.xml"/><Relationship Id="rId11" Type="http://schemas.openxmlformats.org/officeDocument/2006/relationships/notesSlide" Target="../notesSlides/notesSlide6.xml"/><Relationship Id="rId5" Type="http://schemas.openxmlformats.org/officeDocument/2006/relationships/tags" Target="../tags/tag21.xml"/><Relationship Id="rId10" Type="http://schemas.openxmlformats.org/officeDocument/2006/relationships/slideLayout" Target="../slideLayouts/slideLayout5.xml"/><Relationship Id="rId4" Type="http://schemas.openxmlformats.org/officeDocument/2006/relationships/tags" Target="../tags/tag20.xml"/><Relationship Id="rId9" Type="http://schemas.openxmlformats.org/officeDocument/2006/relationships/tags" Target="../tags/tag25.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27.xml"/><Relationship Id="rId1" Type="http://schemas.openxmlformats.org/officeDocument/2006/relationships/tags" Target="../tags/tag26.xml"/><Relationship Id="rId4"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4">
            <a:extLst>
              <a:ext uri="{28A0092B-C50C-407E-A947-70E740481C1C}">
                <a14:useLocalDpi xmlns:a14="http://schemas.microsoft.com/office/drawing/2010/main" val="0"/>
              </a:ext>
            </a:extLst>
          </a:blip>
          <a:srcRect l="34321"/>
          <a:stretch>
            <a:fillRect/>
          </a:stretch>
        </p:blipFill>
        <p:spPr>
          <a:xfrm>
            <a:off x="-2692400" y="0"/>
            <a:ext cx="8354869" cy="6858000"/>
          </a:xfrm>
          <a:prstGeom prst="rect">
            <a:avLst/>
          </a:prstGeom>
        </p:spPr>
      </p:pic>
      <p:sp>
        <p:nvSpPr>
          <p:cNvPr id="4" name="文本框 3"/>
          <p:cNvSpPr txBox="1"/>
          <p:nvPr/>
        </p:nvSpPr>
        <p:spPr>
          <a:xfrm>
            <a:off x="9338334" y="832864"/>
            <a:ext cx="2685351" cy="2215991"/>
          </a:xfrm>
          <a:prstGeom prst="rect">
            <a:avLst/>
          </a:prstGeom>
          <a:noFill/>
        </p:spPr>
        <p:txBody>
          <a:bodyPr vert="horz" wrap="none" rtlCol="0">
            <a:spAutoFit/>
          </a:bodyPr>
          <a:lstStyle>
            <a:defPPr>
              <a:defRPr lang="zh-CN"/>
            </a:defPPr>
            <a:lvl1pPr algn="ctr">
              <a:defRPr sz="7200" b="1">
                <a:solidFill>
                  <a:schemeClr val="accent5">
                    <a:lumMod val="50000"/>
                  </a:schemeClr>
                </a:solidFill>
                <a:latin typeface="Agency FB" panose="020B0503020202020204" pitchFamily="34" charset="0"/>
              </a:defRPr>
            </a:lvl1pPr>
          </a:lstStyle>
          <a:p>
            <a:pPr lvl="0">
              <a:defRPr/>
            </a:pPr>
            <a:r>
              <a:rPr lang="en-US" altLang="zh-CN" sz="13800" dirty="0">
                <a:solidFill>
                  <a:srgbClr val="003867"/>
                </a:solidFill>
              </a:rPr>
              <a:t>C++</a:t>
            </a:r>
          </a:p>
        </p:txBody>
      </p:sp>
      <p:sp>
        <p:nvSpPr>
          <p:cNvPr id="5" name="文本框 4"/>
          <p:cNvSpPr txBox="1"/>
          <p:nvPr/>
        </p:nvSpPr>
        <p:spPr>
          <a:xfrm>
            <a:off x="5536274" y="2709666"/>
            <a:ext cx="7803590" cy="1015663"/>
          </a:xfrm>
          <a:prstGeom prst="rect">
            <a:avLst/>
          </a:prstGeom>
          <a:noFill/>
        </p:spPr>
        <p:txBody>
          <a:bodyPr wrap="square" rtlCol="0">
            <a:spAutoFit/>
          </a:bodyPr>
          <a:lstStyle/>
          <a:p>
            <a:pPr lvl="0">
              <a:defRPr/>
            </a:pPr>
            <a:r>
              <a:rPr lang="zh-CN" altLang="en-US" sz="6000" b="1" dirty="0">
                <a:solidFill>
                  <a:srgbClr val="003867"/>
                </a:solidFill>
                <a:latin typeface="微软雅黑" panose="020B0503020204020204" pitchFamily="34" charset="-122"/>
                <a:ea typeface="微软雅黑" panose="020B0503020204020204" pitchFamily="34" charset="-122"/>
              </a:rPr>
              <a:t>面向对象程序设计</a:t>
            </a:r>
            <a:endParaRPr kumimoji="0" lang="zh-CN" altLang="en-US" sz="6000" b="1" i="0" u="none" strike="noStrike" kern="1200" cap="none" spc="0" normalizeH="0" baseline="0" noProof="0" dirty="0">
              <a:ln>
                <a:noFill/>
              </a:ln>
              <a:solidFill>
                <a:srgbClr val="003867"/>
              </a:solidFill>
              <a:uLnTx/>
              <a:uFillTx/>
              <a:latin typeface="微软雅黑" panose="020B0503020204020204" pitchFamily="34" charset="-122"/>
              <a:ea typeface="微软雅黑" panose="020B0503020204020204" pitchFamily="34" charset="-122"/>
              <a:cs typeface="+mn-cs"/>
            </a:endParaRPr>
          </a:p>
        </p:txBody>
      </p:sp>
      <p:sp>
        <p:nvSpPr>
          <p:cNvPr id="6" name="文本框 5"/>
          <p:cNvSpPr txBox="1"/>
          <p:nvPr/>
        </p:nvSpPr>
        <p:spPr>
          <a:xfrm>
            <a:off x="9202708" y="3748606"/>
            <a:ext cx="2031325" cy="461665"/>
          </a:xfrm>
          <a:prstGeom prst="rect">
            <a:avLst/>
          </a:prstGeom>
          <a:noFill/>
          <a:effectLst>
            <a:outerShdw blurRad="114300" dist="38100" dir="5460000" algn="tr" rotWithShape="0">
              <a:prstClr val="black">
                <a:alpha val="16000"/>
              </a:prstClr>
            </a:outerShdw>
          </a:effectLst>
        </p:spPr>
        <p:txBody>
          <a:bodyPr wrap="none" rtlCol="0">
            <a:spAutoFit/>
          </a:bodyPr>
          <a:lstStyle>
            <a:defPPr>
              <a:defRPr lang="zh-CN"/>
            </a:defPPr>
            <a:lvl1pPr>
              <a:defRPr sz="4000" b="1">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1pPr>
          </a:lstStyle>
          <a:p>
            <a:pPr lvl="0" algn="r">
              <a:defRPr/>
            </a:pPr>
            <a:r>
              <a:rPr lang="zh-CN" altLang="en-US" sz="2400" dirty="0">
                <a:solidFill>
                  <a:srgbClr val="003867"/>
                </a:solidFill>
                <a:effectLst/>
              </a:rPr>
              <a:t>华控梦图团队</a:t>
            </a:r>
          </a:p>
        </p:txBody>
      </p:sp>
      <p:cxnSp>
        <p:nvCxnSpPr>
          <p:cNvPr id="7" name="直接连接符 6"/>
          <p:cNvCxnSpPr/>
          <p:nvPr/>
        </p:nvCxnSpPr>
        <p:spPr>
          <a:xfrm>
            <a:off x="4825497" y="3707806"/>
            <a:ext cx="7061788" cy="0"/>
          </a:xfrm>
          <a:prstGeom prst="line">
            <a:avLst/>
          </a:prstGeom>
          <a:ln w="6350">
            <a:solidFill>
              <a:srgbClr val="404040"/>
            </a:solidFill>
          </a:ln>
        </p:spPr>
        <p:style>
          <a:lnRef idx="1">
            <a:schemeClr val="accent1"/>
          </a:lnRef>
          <a:fillRef idx="0">
            <a:schemeClr val="accent1"/>
          </a:fillRef>
          <a:effectRef idx="0">
            <a:schemeClr val="accent1"/>
          </a:effectRef>
          <a:fontRef idx="minor">
            <a:schemeClr val="tx1"/>
          </a:fontRef>
        </p:style>
      </p:cxnSp>
      <p:sp>
        <p:nvSpPr>
          <p:cNvPr id="8" name="TextBox 84"/>
          <p:cNvSpPr txBox="1"/>
          <p:nvPr/>
        </p:nvSpPr>
        <p:spPr>
          <a:xfrm>
            <a:off x="8990310" y="4425080"/>
            <a:ext cx="2456122" cy="307777"/>
          </a:xfrm>
          <a:prstGeom prst="rect">
            <a:avLst/>
          </a:prstGeom>
          <a:noFill/>
        </p:spPr>
        <p:txBody>
          <a:bodyPr wrap="none" rtlCol="0">
            <a:spAutoFit/>
          </a:bodyPr>
          <a:lstStyle/>
          <a:p>
            <a:r>
              <a:rPr lang="zh-CN" altLang="en-US" sz="1400" b="1" dirty="0">
                <a:solidFill>
                  <a:srgbClr val="003867"/>
                </a:solidFill>
                <a:latin typeface="微软雅黑" panose="020B0503020204020204" pitchFamily="34" charset="-122"/>
                <a:ea typeface="微软雅黑" panose="020B0503020204020204" pitchFamily="34" charset="-122"/>
              </a:rPr>
              <a:t>黄伟杰      日期：</a:t>
            </a:r>
            <a:r>
              <a:rPr lang="en-US" altLang="zh-CN" sz="1400" b="1" dirty="0">
                <a:solidFill>
                  <a:srgbClr val="003867"/>
                </a:solidFill>
                <a:latin typeface="微软雅黑" panose="020B0503020204020204" pitchFamily="34" charset="-122"/>
                <a:ea typeface="微软雅黑" panose="020B0503020204020204" pitchFamily="34" charset="-122"/>
              </a:rPr>
              <a:t>2021.8.22</a:t>
            </a:r>
          </a:p>
        </p:txBody>
      </p:sp>
    </p:spTree>
  </p:cSld>
  <p:clrMapOvr>
    <a:masterClrMapping/>
  </p:clrMapOvr>
  <mc:AlternateContent xmlns:mc="http://schemas.openxmlformats.org/markup-compatibility/2006" xmlns:p14="http://schemas.microsoft.com/office/powerpoint/2010/main">
    <mc:Choice Requires="p14">
      <p:transition spd="slow" p14:dur="1400" advClick="0" advTm="5000">
        <p14:ripple/>
      </p:transition>
    </mc:Choice>
    <mc:Fallback xmlns="">
      <p:transition spd="slow" advClick="0" advTm="500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14:presetBounceEnd="40000">
                                      <p:stCondLst>
                                        <p:cond delay="0"/>
                                      </p:stCondLst>
                                      <p:iterate type="lt">
                                        <p:tmPct val="10000"/>
                                      </p:iterate>
                                      <p:childTnLst>
                                        <p:set>
                                          <p:cBhvr>
                                            <p:cTn id="6" dur="1" fill="hold">
                                              <p:stCondLst>
                                                <p:cond delay="0"/>
                                              </p:stCondLst>
                                            </p:cTn>
                                            <p:tgtEl>
                                              <p:spTgt spid="4"/>
                                            </p:tgtEl>
                                            <p:attrNameLst>
                                              <p:attrName>style.visibility</p:attrName>
                                            </p:attrNameLst>
                                          </p:cBhvr>
                                          <p:to>
                                            <p:strVal val="visible"/>
                                          </p:to>
                                        </p:set>
                                        <p:anim calcmode="lin" valueType="num" p14:bounceEnd="40000">
                                          <p:cBhvr additive="base">
                                            <p:cTn id="7" dur="500" fill="hold"/>
                                            <p:tgtEl>
                                              <p:spTgt spid="4"/>
                                            </p:tgtEl>
                                            <p:attrNameLst>
                                              <p:attrName>ppt_x</p:attrName>
                                            </p:attrNameLst>
                                          </p:cBhvr>
                                          <p:tavLst>
                                            <p:tav tm="0">
                                              <p:val>
                                                <p:strVal val="1+#ppt_w/2"/>
                                              </p:val>
                                            </p:tav>
                                            <p:tav tm="100000">
                                              <p:val>
                                                <p:strVal val="#ppt_x"/>
                                              </p:val>
                                            </p:tav>
                                          </p:tavLst>
                                        </p:anim>
                                        <p:anim calcmode="lin" valueType="num" p14:bounceEnd="40000">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600"/>
                                </p:stCondLst>
                                <p:childTnLst>
                                  <p:par>
                                    <p:cTn id="10" presetID="2" presetClass="entr" presetSubtype="8" fill="hold" grpId="0" nodeType="afterEffect" p14:presetBounceEnd="40000">
                                      <p:stCondLst>
                                        <p:cond delay="0"/>
                                      </p:stCondLst>
                                      <p:iterate type="lt">
                                        <p:tmPct val="10000"/>
                                      </p:iterate>
                                      <p:childTnLst>
                                        <p:set>
                                          <p:cBhvr>
                                            <p:cTn id="11" dur="1" fill="hold">
                                              <p:stCondLst>
                                                <p:cond delay="0"/>
                                              </p:stCondLst>
                                            </p:cTn>
                                            <p:tgtEl>
                                              <p:spTgt spid="5"/>
                                            </p:tgtEl>
                                            <p:attrNameLst>
                                              <p:attrName>style.visibility</p:attrName>
                                            </p:attrNameLst>
                                          </p:cBhvr>
                                          <p:to>
                                            <p:strVal val="visible"/>
                                          </p:to>
                                        </p:set>
                                        <p:anim calcmode="lin" valueType="num" p14:bounceEnd="40000">
                                          <p:cBhvr additive="base">
                                            <p:cTn id="12" dur="500" fill="hold"/>
                                            <p:tgtEl>
                                              <p:spTgt spid="5"/>
                                            </p:tgtEl>
                                            <p:attrNameLst>
                                              <p:attrName>ppt_x</p:attrName>
                                            </p:attrNameLst>
                                          </p:cBhvr>
                                          <p:tavLst>
                                            <p:tav tm="0">
                                              <p:val>
                                                <p:strVal val="0-#ppt_w/2"/>
                                              </p:val>
                                            </p:tav>
                                            <p:tav tm="100000">
                                              <p:val>
                                                <p:strVal val="#ppt_x"/>
                                              </p:val>
                                            </p:tav>
                                          </p:tavLst>
                                        </p:anim>
                                        <p:anim calcmode="lin" valueType="num" p14:bounceEnd="40000">
                                          <p:cBhvr additive="base">
                                            <p:cTn id="13" dur="500" fill="hold"/>
                                            <p:tgtEl>
                                              <p:spTgt spid="5"/>
                                            </p:tgtEl>
                                            <p:attrNameLst>
                                              <p:attrName>ppt_y</p:attrName>
                                            </p:attrNameLst>
                                          </p:cBhvr>
                                          <p:tavLst>
                                            <p:tav tm="0">
                                              <p:val>
                                                <p:strVal val="#ppt_y"/>
                                              </p:val>
                                            </p:tav>
                                            <p:tav tm="100000">
                                              <p:val>
                                                <p:strVal val="#ppt_y"/>
                                              </p:val>
                                            </p:tav>
                                          </p:tavLst>
                                        </p:anim>
                                      </p:childTnLst>
                                    </p:cTn>
                                  </p:par>
                                  <p:par>
                                    <p:cTn id="14" presetID="16" presetClass="entr" presetSubtype="37"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barn(outVertical)">
                                          <p:cBhvr>
                                            <p:cTn id="16" dur="500"/>
                                            <p:tgtEl>
                                              <p:spTgt spid="7"/>
                                            </p:tgtEl>
                                          </p:cBhvr>
                                        </p:animEffect>
                                      </p:childTnLst>
                                    </p:cTn>
                                  </p:par>
                                </p:childTnLst>
                              </p:cTn>
                            </p:par>
                            <p:par>
                              <p:cTn id="17" fill="hold">
                                <p:stCondLst>
                                  <p:cond delay="1450"/>
                                </p:stCondLst>
                                <p:childTnLst>
                                  <p:par>
                                    <p:cTn id="18" presetID="53" presetClass="entr" presetSubtype="16" fill="hold" grpId="0" nodeType="afterEffect">
                                      <p:stCondLst>
                                        <p:cond delay="0"/>
                                      </p:stCondLst>
                                      <p:childTnLst>
                                        <p:set>
                                          <p:cBhvr>
                                            <p:cTn id="19" dur="1" fill="hold">
                                              <p:stCondLst>
                                                <p:cond delay="0"/>
                                              </p:stCondLst>
                                            </p:cTn>
                                            <p:tgtEl>
                                              <p:spTgt spid="6"/>
                                            </p:tgtEl>
                                            <p:attrNameLst>
                                              <p:attrName>style.visibility</p:attrName>
                                            </p:attrNameLst>
                                          </p:cBhvr>
                                          <p:to>
                                            <p:strVal val="visible"/>
                                          </p:to>
                                        </p:set>
                                        <p:anim calcmode="lin" valueType="num">
                                          <p:cBhvr>
                                            <p:cTn id="20" dur="500" fill="hold"/>
                                            <p:tgtEl>
                                              <p:spTgt spid="6"/>
                                            </p:tgtEl>
                                            <p:attrNameLst>
                                              <p:attrName>ppt_w</p:attrName>
                                            </p:attrNameLst>
                                          </p:cBhvr>
                                          <p:tavLst>
                                            <p:tav tm="0">
                                              <p:val>
                                                <p:fltVal val="0"/>
                                              </p:val>
                                            </p:tav>
                                            <p:tav tm="100000">
                                              <p:val>
                                                <p:strVal val="#ppt_w"/>
                                              </p:val>
                                            </p:tav>
                                          </p:tavLst>
                                        </p:anim>
                                        <p:anim calcmode="lin" valueType="num">
                                          <p:cBhvr>
                                            <p:cTn id="21" dur="500" fill="hold"/>
                                            <p:tgtEl>
                                              <p:spTgt spid="6"/>
                                            </p:tgtEl>
                                            <p:attrNameLst>
                                              <p:attrName>ppt_h</p:attrName>
                                            </p:attrNameLst>
                                          </p:cBhvr>
                                          <p:tavLst>
                                            <p:tav tm="0">
                                              <p:val>
                                                <p:fltVal val="0"/>
                                              </p:val>
                                            </p:tav>
                                            <p:tav tm="100000">
                                              <p:val>
                                                <p:strVal val="#ppt_h"/>
                                              </p:val>
                                            </p:tav>
                                          </p:tavLst>
                                        </p:anim>
                                        <p:animEffect transition="in" filter="fade">
                                          <p:cBhvr>
                                            <p:cTn id="22" dur="500"/>
                                            <p:tgtEl>
                                              <p:spTgt spid="6"/>
                                            </p:tgtEl>
                                          </p:cBhvr>
                                        </p:animEffect>
                                      </p:childTnLst>
                                    </p:cTn>
                                  </p:par>
                                </p:childTnLst>
                              </p:cTn>
                            </p:par>
                            <p:par>
                              <p:cTn id="23" fill="hold">
                                <p:stCondLst>
                                  <p:cond delay="1950"/>
                                </p:stCondLst>
                                <p:childTnLst>
                                  <p:par>
                                    <p:cTn id="24" presetID="42" presetClass="entr" presetSubtype="0" fill="hold" grpId="0" nodeType="after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1000"/>
                                            <p:tgtEl>
                                              <p:spTgt spid="8"/>
                                            </p:tgtEl>
                                          </p:cBhvr>
                                        </p:animEffect>
                                        <p:anim calcmode="lin" valueType="num">
                                          <p:cBhvr>
                                            <p:cTn id="27" dur="1000" fill="hold"/>
                                            <p:tgtEl>
                                              <p:spTgt spid="8"/>
                                            </p:tgtEl>
                                            <p:attrNameLst>
                                              <p:attrName>ppt_x</p:attrName>
                                            </p:attrNameLst>
                                          </p:cBhvr>
                                          <p:tavLst>
                                            <p:tav tm="0">
                                              <p:val>
                                                <p:strVal val="#ppt_x"/>
                                              </p:val>
                                            </p:tav>
                                            <p:tav tm="100000">
                                              <p:val>
                                                <p:strVal val="#ppt_x"/>
                                              </p:val>
                                            </p:tav>
                                          </p:tavLst>
                                        </p:anim>
                                        <p:anim calcmode="lin" valueType="num">
                                          <p:cBhvr>
                                            <p:cTn id="28"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8"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par>
                                    <p:cTn id="7" presetID="2" presetClass="entr" presetSubtype="2" fill="hold" grpId="0" nodeType="withEffect">
                                      <p:stCondLst>
                                        <p:cond delay="0"/>
                                      </p:stCondLst>
                                      <p:iterate type="lt">
                                        <p:tmPct val="10000"/>
                                      </p:iterate>
                                      <p:childTnLst>
                                        <p:set>
                                          <p:cBhvr>
                                            <p:cTn id="8" dur="1" fill="hold">
                                              <p:stCondLst>
                                                <p:cond delay="0"/>
                                              </p:stCondLst>
                                            </p:cTn>
                                            <p:tgtEl>
                                              <p:spTgt spid="4"/>
                                            </p:tgtEl>
                                            <p:attrNameLst>
                                              <p:attrName>style.visibility</p:attrName>
                                            </p:attrNameLst>
                                          </p:cBhvr>
                                          <p:to>
                                            <p:strVal val="visible"/>
                                          </p:to>
                                        </p:set>
                                        <p:anim calcmode="lin" valueType="num">
                                          <p:cBhvr additive="base">
                                            <p:cTn id="9" dur="500" fill="hold"/>
                                            <p:tgtEl>
                                              <p:spTgt spid="4"/>
                                            </p:tgtEl>
                                            <p:attrNameLst>
                                              <p:attrName>ppt_x</p:attrName>
                                            </p:attrNameLst>
                                          </p:cBhvr>
                                          <p:tavLst>
                                            <p:tav tm="0">
                                              <p:val>
                                                <p:strVal val="1+#ppt_w/2"/>
                                              </p:val>
                                            </p:tav>
                                            <p:tav tm="100000">
                                              <p:val>
                                                <p:strVal val="#ppt_x"/>
                                              </p:val>
                                            </p:tav>
                                          </p:tavLst>
                                        </p:anim>
                                        <p:anim calcmode="lin" valueType="num">
                                          <p:cBhvr additive="base">
                                            <p:cTn id="10" dur="500" fill="hold"/>
                                            <p:tgtEl>
                                              <p:spTgt spid="4"/>
                                            </p:tgtEl>
                                            <p:attrNameLst>
                                              <p:attrName>ppt_y</p:attrName>
                                            </p:attrNameLst>
                                          </p:cBhvr>
                                          <p:tavLst>
                                            <p:tav tm="0">
                                              <p:val>
                                                <p:strVal val="#ppt_y"/>
                                              </p:val>
                                            </p:tav>
                                            <p:tav tm="100000">
                                              <p:val>
                                                <p:strVal val="#ppt_y"/>
                                              </p:val>
                                            </p:tav>
                                          </p:tavLst>
                                        </p:anim>
                                      </p:childTnLst>
                                    </p:cTn>
                                  </p:par>
                                </p:childTnLst>
                              </p:cTn>
                            </p:par>
                            <p:par>
                              <p:cTn id="11" fill="hold">
                                <p:stCondLst>
                                  <p:cond delay="600"/>
                                </p:stCondLst>
                                <p:childTnLst>
                                  <p:par>
                                    <p:cTn id="12" presetID="2" presetClass="entr" presetSubtype="8" fill="hold" grpId="0" nodeType="afterEffect">
                                      <p:stCondLst>
                                        <p:cond delay="0"/>
                                      </p:stCondLst>
                                      <p:iterate type="lt">
                                        <p:tmPct val="10000"/>
                                      </p:iterate>
                                      <p:childTnLst>
                                        <p:set>
                                          <p:cBhvr>
                                            <p:cTn id="13" dur="1" fill="hold">
                                              <p:stCondLst>
                                                <p:cond delay="0"/>
                                              </p:stCondLst>
                                            </p:cTn>
                                            <p:tgtEl>
                                              <p:spTgt spid="5"/>
                                            </p:tgtEl>
                                            <p:attrNameLst>
                                              <p:attrName>style.visibility</p:attrName>
                                            </p:attrNameLst>
                                          </p:cBhvr>
                                          <p:to>
                                            <p:strVal val="visible"/>
                                          </p:to>
                                        </p:set>
                                        <p:anim calcmode="lin" valueType="num">
                                          <p:cBhvr additive="base">
                                            <p:cTn id="14" dur="500" fill="hold"/>
                                            <p:tgtEl>
                                              <p:spTgt spid="5"/>
                                            </p:tgtEl>
                                            <p:attrNameLst>
                                              <p:attrName>ppt_x</p:attrName>
                                            </p:attrNameLst>
                                          </p:cBhvr>
                                          <p:tavLst>
                                            <p:tav tm="0">
                                              <p:val>
                                                <p:strVal val="0-#ppt_w/2"/>
                                              </p:val>
                                            </p:tav>
                                            <p:tav tm="100000">
                                              <p:val>
                                                <p:strVal val="#ppt_x"/>
                                              </p:val>
                                            </p:tav>
                                          </p:tavLst>
                                        </p:anim>
                                        <p:anim calcmode="lin" valueType="num">
                                          <p:cBhvr additive="base">
                                            <p:cTn id="15" dur="500" fill="hold"/>
                                            <p:tgtEl>
                                              <p:spTgt spid="5"/>
                                            </p:tgtEl>
                                            <p:attrNameLst>
                                              <p:attrName>ppt_y</p:attrName>
                                            </p:attrNameLst>
                                          </p:cBhvr>
                                          <p:tavLst>
                                            <p:tav tm="0">
                                              <p:val>
                                                <p:strVal val="#ppt_y"/>
                                              </p:val>
                                            </p:tav>
                                            <p:tav tm="100000">
                                              <p:val>
                                                <p:strVal val="#ppt_y"/>
                                              </p:val>
                                            </p:tav>
                                          </p:tavLst>
                                        </p:anim>
                                      </p:childTnLst>
                                    </p:cTn>
                                  </p:par>
                                  <p:par>
                                    <p:cTn id="16" presetID="16" presetClass="entr" presetSubtype="37" fill="hold"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barn(outVertical)">
                                          <p:cBhvr>
                                            <p:cTn id="18" dur="500"/>
                                            <p:tgtEl>
                                              <p:spTgt spid="7"/>
                                            </p:tgtEl>
                                          </p:cBhvr>
                                        </p:animEffect>
                                      </p:childTnLst>
                                    </p:cTn>
                                  </p:par>
                                </p:childTnLst>
                              </p:cTn>
                            </p:par>
                            <p:par>
                              <p:cTn id="19" fill="hold">
                                <p:stCondLst>
                                  <p:cond delay="1450"/>
                                </p:stCondLst>
                                <p:childTnLst>
                                  <p:par>
                                    <p:cTn id="20" presetID="53" presetClass="entr" presetSubtype="16" fill="hold" grpId="0" nodeType="afterEffect">
                                      <p:stCondLst>
                                        <p:cond delay="0"/>
                                      </p:stCondLst>
                                      <p:childTnLst>
                                        <p:set>
                                          <p:cBhvr>
                                            <p:cTn id="21" dur="1" fill="hold">
                                              <p:stCondLst>
                                                <p:cond delay="0"/>
                                              </p:stCondLst>
                                            </p:cTn>
                                            <p:tgtEl>
                                              <p:spTgt spid="6"/>
                                            </p:tgtEl>
                                            <p:attrNameLst>
                                              <p:attrName>style.visibility</p:attrName>
                                            </p:attrNameLst>
                                          </p:cBhvr>
                                          <p:to>
                                            <p:strVal val="visible"/>
                                          </p:to>
                                        </p:set>
                                        <p:anim calcmode="lin" valueType="num">
                                          <p:cBhvr>
                                            <p:cTn id="22" dur="500" fill="hold"/>
                                            <p:tgtEl>
                                              <p:spTgt spid="6"/>
                                            </p:tgtEl>
                                            <p:attrNameLst>
                                              <p:attrName>ppt_w</p:attrName>
                                            </p:attrNameLst>
                                          </p:cBhvr>
                                          <p:tavLst>
                                            <p:tav tm="0">
                                              <p:val>
                                                <p:fltVal val="0"/>
                                              </p:val>
                                            </p:tav>
                                            <p:tav tm="100000">
                                              <p:val>
                                                <p:strVal val="#ppt_w"/>
                                              </p:val>
                                            </p:tav>
                                          </p:tavLst>
                                        </p:anim>
                                        <p:anim calcmode="lin" valueType="num">
                                          <p:cBhvr>
                                            <p:cTn id="23" dur="500" fill="hold"/>
                                            <p:tgtEl>
                                              <p:spTgt spid="6"/>
                                            </p:tgtEl>
                                            <p:attrNameLst>
                                              <p:attrName>ppt_h</p:attrName>
                                            </p:attrNameLst>
                                          </p:cBhvr>
                                          <p:tavLst>
                                            <p:tav tm="0">
                                              <p:val>
                                                <p:fltVal val="0"/>
                                              </p:val>
                                            </p:tav>
                                            <p:tav tm="100000">
                                              <p:val>
                                                <p:strVal val="#ppt_h"/>
                                              </p:val>
                                            </p:tav>
                                          </p:tavLst>
                                        </p:anim>
                                        <p:animEffect transition="in" filter="fade">
                                          <p:cBhvr>
                                            <p:cTn id="24" dur="500"/>
                                            <p:tgtEl>
                                              <p:spTgt spid="6"/>
                                            </p:tgtEl>
                                          </p:cBhvr>
                                        </p:animEffect>
                                      </p:childTnLst>
                                    </p:cTn>
                                  </p:par>
                                </p:childTnLst>
                              </p:cTn>
                            </p:par>
                            <p:par>
                              <p:cTn id="25" fill="hold">
                                <p:stCondLst>
                                  <p:cond delay="1950"/>
                                </p:stCondLst>
                                <p:childTnLst>
                                  <p:par>
                                    <p:cTn id="26" presetID="42" presetClass="entr" presetSubtype="0" fill="hold" grpId="0" nodeType="after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fade">
                                          <p:cBhvr>
                                            <p:cTn id="28" dur="1000"/>
                                            <p:tgtEl>
                                              <p:spTgt spid="8"/>
                                            </p:tgtEl>
                                          </p:cBhvr>
                                        </p:animEffect>
                                        <p:anim calcmode="lin" valueType="num">
                                          <p:cBhvr>
                                            <p:cTn id="29" dur="1000" fill="hold"/>
                                            <p:tgtEl>
                                              <p:spTgt spid="8"/>
                                            </p:tgtEl>
                                            <p:attrNameLst>
                                              <p:attrName>ppt_x</p:attrName>
                                            </p:attrNameLst>
                                          </p:cBhvr>
                                          <p:tavLst>
                                            <p:tav tm="0">
                                              <p:val>
                                                <p:strVal val="#ppt_x"/>
                                              </p:val>
                                            </p:tav>
                                            <p:tav tm="100000">
                                              <p:val>
                                                <p:strVal val="#ppt_x"/>
                                              </p:val>
                                            </p:tav>
                                          </p:tavLst>
                                        </p:anim>
                                        <p:anim calcmode="lin" valueType="num">
                                          <p:cBhvr>
                                            <p:cTn id="30"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31" repeatCount="indefinite" fill="remove" display="0">
                      <p:stCondLst>
                        <p:cond delay="indefinite"/>
                      </p:stCondLst>
                      <p:endCondLst>
                        <p:cond evt="onStopAudio" delay="0">
                          <p:tgtEl>
                            <p:sldTgt/>
                          </p:tgtEl>
                        </p:cond>
                      </p:endCondLst>
                    </p:cTn>
                    <p:tgtEl>
                      <p:spTgt spid="9"/>
                    </p:tgtEl>
                  </p:cMediaNode>
                </p:audio>
              </p:childTnLst>
            </p:cTn>
          </p:par>
        </p:tnLst>
        <p:bldLst>
          <p:bldP spid="4" grpId="0"/>
          <p:bldP spid="5" grpId="0"/>
          <p:bldP spid="6" grpId="0"/>
          <p:bldP spid="8" grpId="0"/>
        </p:bldLst>
      </p:timing>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3"/>
          <p:cNvSpPr txBox="1"/>
          <p:nvPr/>
        </p:nvSpPr>
        <p:spPr>
          <a:xfrm>
            <a:off x="6809468" y="1906638"/>
            <a:ext cx="4977148" cy="1077218"/>
          </a:xfrm>
          <a:prstGeom prst="rect">
            <a:avLst/>
          </a:prstGeom>
          <a:noFill/>
        </p:spPr>
        <p:txBody>
          <a:bodyPr wrap="none">
            <a:normAutofit fontScale="92500" lnSpcReduction="10000"/>
          </a:bodyPr>
          <a:lstStyle/>
          <a:p>
            <a:r>
              <a:rPr lang="zh-CN" altLang="en-US" sz="2400" dirty="0">
                <a:solidFill>
                  <a:schemeClr val="tx1">
                    <a:lumMod val="60000"/>
                    <a:lumOff val="40000"/>
                  </a:schemeClr>
                </a:solidFill>
              </a:rPr>
              <a:t>目前出现的问题：</a:t>
            </a:r>
            <a:endParaRPr lang="en-US" altLang="zh-CN" sz="2400" dirty="0">
              <a:solidFill>
                <a:schemeClr val="tx1">
                  <a:lumMod val="60000"/>
                  <a:lumOff val="40000"/>
                </a:schemeClr>
              </a:solidFill>
            </a:endParaRPr>
          </a:p>
          <a:p>
            <a:r>
              <a:rPr lang="zh-CN" altLang="en-US" sz="2400" dirty="0">
                <a:solidFill>
                  <a:schemeClr val="tx1">
                    <a:lumMod val="60000"/>
                    <a:lumOff val="40000"/>
                  </a:schemeClr>
                </a:solidFill>
              </a:rPr>
              <a:t>    系统已定义的运算符不适用于新的</a:t>
            </a:r>
            <a:endParaRPr lang="en-US" altLang="zh-CN" sz="2400" dirty="0">
              <a:solidFill>
                <a:schemeClr val="tx1">
                  <a:lumMod val="60000"/>
                  <a:lumOff val="40000"/>
                </a:schemeClr>
              </a:solidFill>
            </a:endParaRPr>
          </a:p>
          <a:p>
            <a:r>
              <a:rPr lang="zh-CN" altLang="en-US" sz="2400" dirty="0">
                <a:solidFill>
                  <a:schemeClr val="tx1">
                    <a:lumMod val="60000"/>
                    <a:lumOff val="40000"/>
                  </a:schemeClr>
                </a:solidFill>
              </a:rPr>
              <a:t>自定义数据类型 例如</a:t>
            </a:r>
            <a:r>
              <a:rPr lang="en-US" altLang="zh-CN" sz="2400" dirty="0">
                <a:solidFill>
                  <a:schemeClr val="tx1">
                    <a:lumMod val="60000"/>
                    <a:lumOff val="40000"/>
                  </a:schemeClr>
                </a:solidFill>
              </a:rPr>
              <a:t>. </a:t>
            </a:r>
            <a:r>
              <a:rPr lang="zh-CN" altLang="en-US" sz="2400" dirty="0">
                <a:solidFill>
                  <a:schemeClr val="tx1">
                    <a:lumMod val="60000"/>
                    <a:lumOff val="40000"/>
                  </a:schemeClr>
                </a:solidFill>
              </a:rPr>
              <a:t>复数的运算</a:t>
            </a:r>
          </a:p>
          <a:p>
            <a:endParaRPr lang="zh-CN" altLang="en-US" sz="2400" dirty="0">
              <a:solidFill>
                <a:schemeClr val="tx1">
                  <a:lumMod val="60000"/>
                  <a:lumOff val="40000"/>
                </a:schemeClr>
              </a:solidFill>
            </a:endParaRPr>
          </a:p>
        </p:txBody>
      </p:sp>
      <p:sp>
        <p:nvSpPr>
          <p:cNvPr id="14" name="千图PPT彼岸天：ID 8661124矩形 13"/>
          <p:cNvSpPr/>
          <p:nvPr>
            <p:custDataLst>
              <p:tags r:id="rId1"/>
            </p:custDataLst>
          </p:nvPr>
        </p:nvSpPr>
        <p:spPr>
          <a:xfrm>
            <a:off x="5339916" y="3470383"/>
            <a:ext cx="5757905" cy="307777"/>
          </a:xfrm>
          <a:prstGeom prst="rect">
            <a:avLst/>
          </a:prstGeom>
        </p:spPr>
        <p:txBody>
          <a:bodyPr wrap="square">
            <a:noAutofit/>
          </a:bodyPr>
          <a:lstStyle/>
          <a:p>
            <a:pPr marL="342900" indent="-342900">
              <a:buFont typeface="Arial" panose="020B0604020202020204" pitchFamily="34" charset="0"/>
              <a:buChar char="•"/>
            </a:pPr>
            <a:r>
              <a:rPr lang="zh-CN" altLang="en-US" sz="2800" b="1" dirty="0"/>
              <a:t>为了解决这一问题，</a:t>
            </a:r>
            <a:r>
              <a:rPr lang="en-US" altLang="zh-CN" sz="2800" b="1" dirty="0"/>
              <a:t>C++</a:t>
            </a:r>
            <a:r>
              <a:rPr lang="zh-CN" altLang="en-US" sz="2800" b="1" dirty="0"/>
              <a:t>运算符的重载；</a:t>
            </a:r>
            <a:endParaRPr lang="en-US" altLang="zh-CN" sz="2800" b="1" dirty="0"/>
          </a:p>
          <a:p>
            <a:pPr marL="342900" indent="-342900">
              <a:buFont typeface="Arial" panose="020B0604020202020204" pitchFamily="34" charset="0"/>
              <a:buChar char="•"/>
            </a:pPr>
            <a:endParaRPr lang="zh-CN" altLang="en-US" sz="2800" b="1" dirty="0"/>
          </a:p>
          <a:p>
            <a:pPr marL="342900" indent="-342900">
              <a:buFont typeface="Arial" panose="020B0604020202020204" pitchFamily="34" charset="0"/>
              <a:buChar char="•"/>
            </a:pPr>
            <a:r>
              <a:rPr lang="zh-CN" altLang="en-US" sz="2800" b="1" dirty="0"/>
              <a:t>运算符的重载是通过创建运算符重载函数来实现的；</a:t>
            </a:r>
          </a:p>
        </p:txBody>
      </p:sp>
      <p:sp>
        <p:nvSpPr>
          <p:cNvPr id="8" name="圆角矩形 6"/>
          <p:cNvSpPr/>
          <p:nvPr/>
        </p:nvSpPr>
        <p:spPr>
          <a:xfrm>
            <a:off x="5339916" y="1872335"/>
            <a:ext cx="1223393" cy="1224000"/>
          </a:xfrm>
          <a:prstGeom prst="round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7" name="任意多边形 8"/>
          <p:cNvSpPr/>
          <p:nvPr/>
        </p:nvSpPr>
        <p:spPr>
          <a:xfrm>
            <a:off x="5583586" y="2104148"/>
            <a:ext cx="736053" cy="760374"/>
          </a:xfrm>
          <a:custGeom>
            <a:avLst/>
            <a:gdLst>
              <a:gd name="connsiteX0" fmla="*/ 130655 w 587316"/>
              <a:gd name="connsiteY0" fmla="*/ 434401 h 606722"/>
              <a:gd name="connsiteX1" fmla="*/ 130655 w 587316"/>
              <a:gd name="connsiteY1" fmla="*/ 466128 h 606722"/>
              <a:gd name="connsiteX2" fmla="*/ 142047 w 587316"/>
              <a:gd name="connsiteY2" fmla="*/ 466128 h 606722"/>
              <a:gd name="connsiteX3" fmla="*/ 142047 w 587316"/>
              <a:gd name="connsiteY3" fmla="*/ 434401 h 606722"/>
              <a:gd name="connsiteX4" fmla="*/ 20648 w 587316"/>
              <a:gd name="connsiteY4" fmla="*/ 373614 h 606722"/>
              <a:gd name="connsiteX5" fmla="*/ 48061 w 587316"/>
              <a:gd name="connsiteY5" fmla="*/ 547178 h 606722"/>
              <a:gd name="connsiteX6" fmla="*/ 111608 w 587316"/>
              <a:gd name="connsiteY6" fmla="*/ 547178 h 606722"/>
              <a:gd name="connsiteX7" fmla="*/ 111608 w 587316"/>
              <a:gd name="connsiteY7" fmla="*/ 475637 h 606722"/>
              <a:gd name="connsiteX8" fmla="*/ 111608 w 587316"/>
              <a:gd name="connsiteY8" fmla="*/ 424981 h 606722"/>
              <a:gd name="connsiteX9" fmla="*/ 111608 w 587316"/>
              <a:gd name="connsiteY9" fmla="*/ 373614 h 606722"/>
              <a:gd name="connsiteX10" fmla="*/ 518778 w 587316"/>
              <a:gd name="connsiteY10" fmla="*/ 371157 h 606722"/>
              <a:gd name="connsiteX11" fmla="*/ 553937 w 587316"/>
              <a:gd name="connsiteY11" fmla="*/ 391400 h 606722"/>
              <a:gd name="connsiteX12" fmla="*/ 557497 w 587316"/>
              <a:gd name="connsiteY12" fmla="*/ 404362 h 606722"/>
              <a:gd name="connsiteX13" fmla="*/ 549219 w 587316"/>
              <a:gd name="connsiteY13" fmla="*/ 409068 h 606722"/>
              <a:gd name="connsiteX14" fmla="*/ 544502 w 587316"/>
              <a:gd name="connsiteY14" fmla="*/ 407825 h 606722"/>
              <a:gd name="connsiteX15" fmla="*/ 509344 w 587316"/>
              <a:gd name="connsiteY15" fmla="*/ 387582 h 606722"/>
              <a:gd name="connsiteX16" fmla="*/ 505783 w 587316"/>
              <a:gd name="connsiteY16" fmla="*/ 374619 h 606722"/>
              <a:gd name="connsiteX17" fmla="*/ 518778 w 587316"/>
              <a:gd name="connsiteY17" fmla="*/ 371157 h 606722"/>
              <a:gd name="connsiteX18" fmla="*/ 537211 w 587316"/>
              <a:gd name="connsiteY18" fmla="*/ 283673 h 606722"/>
              <a:gd name="connsiteX19" fmla="*/ 577793 w 587316"/>
              <a:gd name="connsiteY19" fmla="*/ 283673 h 606722"/>
              <a:gd name="connsiteX20" fmla="*/ 587316 w 587316"/>
              <a:gd name="connsiteY20" fmla="*/ 293200 h 606722"/>
              <a:gd name="connsiteX21" fmla="*/ 577793 w 587316"/>
              <a:gd name="connsiteY21" fmla="*/ 302726 h 606722"/>
              <a:gd name="connsiteX22" fmla="*/ 537211 w 587316"/>
              <a:gd name="connsiteY22" fmla="*/ 302726 h 606722"/>
              <a:gd name="connsiteX23" fmla="*/ 527688 w 587316"/>
              <a:gd name="connsiteY23" fmla="*/ 293200 h 606722"/>
              <a:gd name="connsiteX24" fmla="*/ 537211 w 587316"/>
              <a:gd name="connsiteY24" fmla="*/ 283673 h 606722"/>
              <a:gd name="connsiteX25" fmla="*/ 50098 w 587316"/>
              <a:gd name="connsiteY25" fmla="*/ 273582 h 606722"/>
              <a:gd name="connsiteX26" fmla="*/ 90680 w 587316"/>
              <a:gd name="connsiteY26" fmla="*/ 273582 h 606722"/>
              <a:gd name="connsiteX27" fmla="*/ 100203 w 587316"/>
              <a:gd name="connsiteY27" fmla="*/ 283073 h 606722"/>
              <a:gd name="connsiteX28" fmla="*/ 90680 w 587316"/>
              <a:gd name="connsiteY28" fmla="*/ 292564 h 606722"/>
              <a:gd name="connsiteX29" fmla="*/ 50098 w 587316"/>
              <a:gd name="connsiteY29" fmla="*/ 292564 h 606722"/>
              <a:gd name="connsiteX30" fmla="*/ 40575 w 587316"/>
              <a:gd name="connsiteY30" fmla="*/ 283073 h 606722"/>
              <a:gd name="connsiteX31" fmla="*/ 50098 w 587316"/>
              <a:gd name="connsiteY31" fmla="*/ 273582 h 606722"/>
              <a:gd name="connsiteX32" fmla="*/ 19046 w 587316"/>
              <a:gd name="connsiteY32" fmla="*/ 252038 h 606722"/>
              <a:gd name="connsiteX33" fmla="*/ 19046 w 587316"/>
              <a:gd name="connsiteY33" fmla="*/ 354684 h 606722"/>
              <a:gd name="connsiteX34" fmla="*/ 111608 w 587316"/>
              <a:gd name="connsiteY34" fmla="*/ 354684 h 606722"/>
              <a:gd name="connsiteX35" fmla="*/ 111608 w 587316"/>
              <a:gd name="connsiteY35" fmla="*/ 252038 h 606722"/>
              <a:gd name="connsiteX36" fmla="*/ 445913 w 587316"/>
              <a:gd name="connsiteY36" fmla="*/ 202664 h 606722"/>
              <a:gd name="connsiteX37" fmla="*/ 455359 w 587316"/>
              <a:gd name="connsiteY37" fmla="*/ 212170 h 606722"/>
              <a:gd name="connsiteX38" fmla="*/ 455359 w 587316"/>
              <a:gd name="connsiteY38" fmla="*/ 262806 h 606722"/>
              <a:gd name="connsiteX39" fmla="*/ 445913 w 587316"/>
              <a:gd name="connsiteY39" fmla="*/ 272312 h 606722"/>
              <a:gd name="connsiteX40" fmla="*/ 436377 w 587316"/>
              <a:gd name="connsiteY40" fmla="*/ 262806 h 606722"/>
              <a:gd name="connsiteX41" fmla="*/ 436377 w 587316"/>
              <a:gd name="connsiteY41" fmla="*/ 212170 h 606722"/>
              <a:gd name="connsiteX42" fmla="*/ 445913 w 587316"/>
              <a:gd name="connsiteY42" fmla="*/ 202664 h 606722"/>
              <a:gd name="connsiteX43" fmla="*/ 544502 w 587316"/>
              <a:gd name="connsiteY43" fmla="*/ 178654 h 606722"/>
              <a:gd name="connsiteX44" fmla="*/ 557497 w 587316"/>
              <a:gd name="connsiteY44" fmla="*/ 182116 h 606722"/>
              <a:gd name="connsiteX45" fmla="*/ 553937 w 587316"/>
              <a:gd name="connsiteY45" fmla="*/ 195079 h 606722"/>
              <a:gd name="connsiteX46" fmla="*/ 518778 w 587316"/>
              <a:gd name="connsiteY46" fmla="*/ 215322 h 606722"/>
              <a:gd name="connsiteX47" fmla="*/ 514061 w 587316"/>
              <a:gd name="connsiteY47" fmla="*/ 216565 h 606722"/>
              <a:gd name="connsiteX48" fmla="*/ 505783 w 587316"/>
              <a:gd name="connsiteY48" fmla="*/ 211859 h 606722"/>
              <a:gd name="connsiteX49" fmla="*/ 509344 w 587316"/>
              <a:gd name="connsiteY49" fmla="*/ 198897 h 606722"/>
              <a:gd name="connsiteX50" fmla="*/ 375499 w 587316"/>
              <a:gd name="connsiteY50" fmla="*/ 90026 h 606722"/>
              <a:gd name="connsiteX51" fmla="*/ 130655 w 587316"/>
              <a:gd name="connsiteY51" fmla="*/ 247683 h 606722"/>
              <a:gd name="connsiteX52" fmla="*/ 130655 w 587316"/>
              <a:gd name="connsiteY52" fmla="*/ 359128 h 606722"/>
              <a:gd name="connsiteX53" fmla="*/ 375499 w 587316"/>
              <a:gd name="connsiteY53" fmla="*/ 524694 h 606722"/>
              <a:gd name="connsiteX54" fmla="*/ 445913 w 587316"/>
              <a:gd name="connsiteY54" fmla="*/ 40505 h 606722"/>
              <a:gd name="connsiteX55" fmla="*/ 455359 w 587316"/>
              <a:gd name="connsiteY55" fmla="*/ 50017 h 606722"/>
              <a:gd name="connsiteX56" fmla="*/ 455359 w 587316"/>
              <a:gd name="connsiteY56" fmla="*/ 171630 h 606722"/>
              <a:gd name="connsiteX57" fmla="*/ 445913 w 587316"/>
              <a:gd name="connsiteY57" fmla="*/ 181142 h 606722"/>
              <a:gd name="connsiteX58" fmla="*/ 436377 w 587316"/>
              <a:gd name="connsiteY58" fmla="*/ 171630 h 606722"/>
              <a:gd name="connsiteX59" fmla="*/ 436377 w 587316"/>
              <a:gd name="connsiteY59" fmla="*/ 50017 h 606722"/>
              <a:gd name="connsiteX60" fmla="*/ 445913 w 587316"/>
              <a:gd name="connsiteY60" fmla="*/ 40505 h 606722"/>
              <a:gd name="connsiteX61" fmla="*/ 394456 w 587316"/>
              <a:gd name="connsiteY61" fmla="*/ 19018 h 606722"/>
              <a:gd name="connsiteX62" fmla="*/ 394456 w 587316"/>
              <a:gd name="connsiteY62" fmla="*/ 72608 h 606722"/>
              <a:gd name="connsiteX63" fmla="*/ 394456 w 587316"/>
              <a:gd name="connsiteY63" fmla="*/ 542646 h 606722"/>
              <a:gd name="connsiteX64" fmla="*/ 394456 w 587316"/>
              <a:gd name="connsiteY64" fmla="*/ 587704 h 606722"/>
              <a:gd name="connsiteX65" fmla="*/ 466815 w 587316"/>
              <a:gd name="connsiteY65" fmla="*/ 587704 h 606722"/>
              <a:gd name="connsiteX66" fmla="*/ 466815 w 587316"/>
              <a:gd name="connsiteY66" fmla="*/ 19018 h 606722"/>
              <a:gd name="connsiteX67" fmla="*/ 384933 w 587316"/>
              <a:gd name="connsiteY67" fmla="*/ 0 h 606722"/>
              <a:gd name="connsiteX68" fmla="*/ 476338 w 587316"/>
              <a:gd name="connsiteY68" fmla="*/ 0 h 606722"/>
              <a:gd name="connsiteX69" fmla="*/ 485772 w 587316"/>
              <a:gd name="connsiteY69" fmla="*/ 9509 h 606722"/>
              <a:gd name="connsiteX70" fmla="*/ 485772 w 587316"/>
              <a:gd name="connsiteY70" fmla="*/ 597213 h 606722"/>
              <a:gd name="connsiteX71" fmla="*/ 476338 w 587316"/>
              <a:gd name="connsiteY71" fmla="*/ 606722 h 606722"/>
              <a:gd name="connsiteX72" fmla="*/ 384933 w 587316"/>
              <a:gd name="connsiteY72" fmla="*/ 606722 h 606722"/>
              <a:gd name="connsiteX73" fmla="*/ 375499 w 587316"/>
              <a:gd name="connsiteY73" fmla="*/ 597213 h 606722"/>
              <a:gd name="connsiteX74" fmla="*/ 375499 w 587316"/>
              <a:gd name="connsiteY74" fmla="*/ 547623 h 606722"/>
              <a:gd name="connsiteX75" fmla="*/ 130655 w 587316"/>
              <a:gd name="connsiteY75" fmla="*/ 382056 h 606722"/>
              <a:gd name="connsiteX76" fmla="*/ 130655 w 587316"/>
              <a:gd name="connsiteY76" fmla="*/ 415472 h 606722"/>
              <a:gd name="connsiteX77" fmla="*/ 151570 w 587316"/>
              <a:gd name="connsiteY77" fmla="*/ 415472 h 606722"/>
              <a:gd name="connsiteX78" fmla="*/ 161093 w 587316"/>
              <a:gd name="connsiteY78" fmla="*/ 424981 h 606722"/>
              <a:gd name="connsiteX79" fmla="*/ 161093 w 587316"/>
              <a:gd name="connsiteY79" fmla="*/ 475637 h 606722"/>
              <a:gd name="connsiteX80" fmla="*/ 151570 w 587316"/>
              <a:gd name="connsiteY80" fmla="*/ 485147 h 606722"/>
              <a:gd name="connsiteX81" fmla="*/ 130655 w 587316"/>
              <a:gd name="connsiteY81" fmla="*/ 485147 h 606722"/>
              <a:gd name="connsiteX82" fmla="*/ 130655 w 587316"/>
              <a:gd name="connsiteY82" fmla="*/ 556688 h 606722"/>
              <a:gd name="connsiteX83" fmla="*/ 121131 w 587316"/>
              <a:gd name="connsiteY83" fmla="*/ 566197 h 606722"/>
              <a:gd name="connsiteX84" fmla="*/ 39962 w 587316"/>
              <a:gd name="connsiteY84" fmla="*/ 566197 h 606722"/>
              <a:gd name="connsiteX85" fmla="*/ 30528 w 587316"/>
              <a:gd name="connsiteY85" fmla="*/ 558110 h 606722"/>
              <a:gd name="connsiteX86" fmla="*/ 89 w 587316"/>
              <a:gd name="connsiteY86" fmla="*/ 365615 h 606722"/>
              <a:gd name="connsiteX87" fmla="*/ 89 w 587316"/>
              <a:gd name="connsiteY87" fmla="*/ 365437 h 606722"/>
              <a:gd name="connsiteX88" fmla="*/ 0 w 587316"/>
              <a:gd name="connsiteY88" fmla="*/ 364904 h 606722"/>
              <a:gd name="connsiteX89" fmla="*/ 0 w 587316"/>
              <a:gd name="connsiteY89" fmla="*/ 364371 h 606722"/>
              <a:gd name="connsiteX90" fmla="*/ 0 w 587316"/>
              <a:gd name="connsiteY90" fmla="*/ 364104 h 606722"/>
              <a:gd name="connsiteX91" fmla="*/ 0 w 587316"/>
              <a:gd name="connsiteY91" fmla="*/ 242529 h 606722"/>
              <a:gd name="connsiteX92" fmla="*/ 9523 w 587316"/>
              <a:gd name="connsiteY92" fmla="*/ 233020 h 606722"/>
              <a:gd name="connsiteX93" fmla="*/ 118372 w 587316"/>
              <a:gd name="connsiteY93" fmla="*/ 233020 h 606722"/>
              <a:gd name="connsiteX94" fmla="*/ 375499 w 587316"/>
              <a:gd name="connsiteY94" fmla="*/ 67364 h 606722"/>
              <a:gd name="connsiteX95" fmla="*/ 375499 w 587316"/>
              <a:gd name="connsiteY95" fmla="*/ 9509 h 606722"/>
              <a:gd name="connsiteX96" fmla="*/ 384933 w 587316"/>
              <a:gd name="connsiteY96"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587316" h="606722">
                <a:moveTo>
                  <a:pt x="130655" y="434401"/>
                </a:moveTo>
                <a:lnTo>
                  <a:pt x="130655" y="466128"/>
                </a:lnTo>
                <a:lnTo>
                  <a:pt x="142047" y="466128"/>
                </a:lnTo>
                <a:lnTo>
                  <a:pt x="142047" y="434401"/>
                </a:lnTo>
                <a:close/>
                <a:moveTo>
                  <a:pt x="20648" y="373614"/>
                </a:moveTo>
                <a:lnTo>
                  <a:pt x="48061" y="547178"/>
                </a:lnTo>
                <a:lnTo>
                  <a:pt x="111608" y="547178"/>
                </a:lnTo>
                <a:lnTo>
                  <a:pt x="111608" y="475637"/>
                </a:lnTo>
                <a:lnTo>
                  <a:pt x="111608" y="424981"/>
                </a:lnTo>
                <a:lnTo>
                  <a:pt x="111608" y="373614"/>
                </a:lnTo>
                <a:close/>
                <a:moveTo>
                  <a:pt x="518778" y="371157"/>
                </a:moveTo>
                <a:lnTo>
                  <a:pt x="553937" y="391400"/>
                </a:lnTo>
                <a:cubicBezTo>
                  <a:pt x="558565" y="393974"/>
                  <a:pt x="560078" y="399834"/>
                  <a:pt x="557497" y="404362"/>
                </a:cubicBezTo>
                <a:cubicBezTo>
                  <a:pt x="555717" y="407381"/>
                  <a:pt x="552512" y="409068"/>
                  <a:pt x="549219" y="409068"/>
                </a:cubicBezTo>
                <a:cubicBezTo>
                  <a:pt x="547617" y="409068"/>
                  <a:pt x="545926" y="408713"/>
                  <a:pt x="544502" y="407825"/>
                </a:cubicBezTo>
                <a:lnTo>
                  <a:pt x="509344" y="387582"/>
                </a:lnTo>
                <a:cubicBezTo>
                  <a:pt x="504715" y="384918"/>
                  <a:pt x="503202" y="379147"/>
                  <a:pt x="505783" y="374619"/>
                </a:cubicBezTo>
                <a:cubicBezTo>
                  <a:pt x="508454" y="370091"/>
                  <a:pt x="514239" y="368493"/>
                  <a:pt x="518778" y="371157"/>
                </a:cubicBezTo>
                <a:close/>
                <a:moveTo>
                  <a:pt x="537211" y="283673"/>
                </a:moveTo>
                <a:lnTo>
                  <a:pt x="577793" y="283673"/>
                </a:lnTo>
                <a:cubicBezTo>
                  <a:pt x="583044" y="283673"/>
                  <a:pt x="587316" y="287947"/>
                  <a:pt x="587316" y="293200"/>
                </a:cubicBezTo>
                <a:cubicBezTo>
                  <a:pt x="587316" y="298452"/>
                  <a:pt x="583044" y="302726"/>
                  <a:pt x="577793" y="302726"/>
                </a:cubicBezTo>
                <a:lnTo>
                  <a:pt x="537211" y="302726"/>
                </a:lnTo>
                <a:cubicBezTo>
                  <a:pt x="531960" y="302726"/>
                  <a:pt x="527688" y="298452"/>
                  <a:pt x="527688" y="293200"/>
                </a:cubicBezTo>
                <a:cubicBezTo>
                  <a:pt x="527688" y="287947"/>
                  <a:pt x="531960" y="283673"/>
                  <a:pt x="537211" y="283673"/>
                </a:cubicBezTo>
                <a:close/>
                <a:moveTo>
                  <a:pt x="50098" y="273582"/>
                </a:moveTo>
                <a:lnTo>
                  <a:pt x="90680" y="273582"/>
                </a:lnTo>
                <a:cubicBezTo>
                  <a:pt x="95931" y="273582"/>
                  <a:pt x="100203" y="277840"/>
                  <a:pt x="100203" y="283073"/>
                </a:cubicBezTo>
                <a:cubicBezTo>
                  <a:pt x="100203" y="288306"/>
                  <a:pt x="95931" y="292564"/>
                  <a:pt x="90680" y="292564"/>
                </a:cubicBezTo>
                <a:lnTo>
                  <a:pt x="50098" y="292564"/>
                </a:lnTo>
                <a:cubicBezTo>
                  <a:pt x="44847" y="292564"/>
                  <a:pt x="40575" y="288306"/>
                  <a:pt x="40575" y="283073"/>
                </a:cubicBezTo>
                <a:cubicBezTo>
                  <a:pt x="40575" y="277840"/>
                  <a:pt x="44847" y="273582"/>
                  <a:pt x="50098" y="273582"/>
                </a:cubicBezTo>
                <a:close/>
                <a:moveTo>
                  <a:pt x="19046" y="252038"/>
                </a:moveTo>
                <a:lnTo>
                  <a:pt x="19046" y="354684"/>
                </a:lnTo>
                <a:lnTo>
                  <a:pt x="111608" y="354684"/>
                </a:lnTo>
                <a:lnTo>
                  <a:pt x="111608" y="252038"/>
                </a:lnTo>
                <a:close/>
                <a:moveTo>
                  <a:pt x="445913" y="202664"/>
                </a:moveTo>
                <a:cubicBezTo>
                  <a:pt x="451171" y="202664"/>
                  <a:pt x="455359" y="206928"/>
                  <a:pt x="455359" y="212170"/>
                </a:cubicBezTo>
                <a:lnTo>
                  <a:pt x="455359" y="262806"/>
                </a:lnTo>
                <a:cubicBezTo>
                  <a:pt x="455359" y="268048"/>
                  <a:pt x="451171" y="272312"/>
                  <a:pt x="445913" y="272312"/>
                </a:cubicBezTo>
                <a:cubicBezTo>
                  <a:pt x="440655" y="272312"/>
                  <a:pt x="436377" y="268048"/>
                  <a:pt x="436377" y="262806"/>
                </a:cubicBezTo>
                <a:lnTo>
                  <a:pt x="436377" y="212170"/>
                </a:lnTo>
                <a:cubicBezTo>
                  <a:pt x="436377" y="206928"/>
                  <a:pt x="440655" y="202664"/>
                  <a:pt x="445913" y="202664"/>
                </a:cubicBezTo>
                <a:close/>
                <a:moveTo>
                  <a:pt x="544502" y="178654"/>
                </a:moveTo>
                <a:cubicBezTo>
                  <a:pt x="549041" y="175990"/>
                  <a:pt x="554827" y="177588"/>
                  <a:pt x="557497" y="182116"/>
                </a:cubicBezTo>
                <a:cubicBezTo>
                  <a:pt x="560078" y="186644"/>
                  <a:pt x="558565" y="192415"/>
                  <a:pt x="553937" y="195079"/>
                </a:cubicBezTo>
                <a:lnTo>
                  <a:pt x="518778" y="215322"/>
                </a:lnTo>
                <a:cubicBezTo>
                  <a:pt x="517354" y="216121"/>
                  <a:pt x="515663" y="216565"/>
                  <a:pt x="514061" y="216565"/>
                </a:cubicBezTo>
                <a:cubicBezTo>
                  <a:pt x="510768" y="216565"/>
                  <a:pt x="507564" y="214878"/>
                  <a:pt x="505783" y="211859"/>
                </a:cubicBezTo>
                <a:cubicBezTo>
                  <a:pt x="503202" y="207331"/>
                  <a:pt x="504715" y="201471"/>
                  <a:pt x="509344" y="198897"/>
                </a:cubicBezTo>
                <a:close/>
                <a:moveTo>
                  <a:pt x="375499" y="90026"/>
                </a:moveTo>
                <a:lnTo>
                  <a:pt x="130655" y="247683"/>
                </a:lnTo>
                <a:lnTo>
                  <a:pt x="130655" y="359128"/>
                </a:lnTo>
                <a:lnTo>
                  <a:pt x="375499" y="524694"/>
                </a:lnTo>
                <a:close/>
                <a:moveTo>
                  <a:pt x="445913" y="40505"/>
                </a:moveTo>
                <a:cubicBezTo>
                  <a:pt x="451171" y="40505"/>
                  <a:pt x="455359" y="44772"/>
                  <a:pt x="455359" y="50017"/>
                </a:cubicBezTo>
                <a:lnTo>
                  <a:pt x="455359" y="171630"/>
                </a:lnTo>
                <a:cubicBezTo>
                  <a:pt x="455359" y="176875"/>
                  <a:pt x="451171" y="181142"/>
                  <a:pt x="445913" y="181142"/>
                </a:cubicBezTo>
                <a:cubicBezTo>
                  <a:pt x="440655" y="181142"/>
                  <a:pt x="436377" y="176875"/>
                  <a:pt x="436377" y="171630"/>
                </a:cubicBezTo>
                <a:lnTo>
                  <a:pt x="436377" y="50017"/>
                </a:lnTo>
                <a:cubicBezTo>
                  <a:pt x="436377" y="44772"/>
                  <a:pt x="440655" y="40505"/>
                  <a:pt x="445913" y="40505"/>
                </a:cubicBezTo>
                <a:close/>
                <a:moveTo>
                  <a:pt x="394456" y="19018"/>
                </a:moveTo>
                <a:lnTo>
                  <a:pt x="394456" y="72608"/>
                </a:lnTo>
                <a:lnTo>
                  <a:pt x="394456" y="542646"/>
                </a:lnTo>
                <a:lnTo>
                  <a:pt x="394456" y="587704"/>
                </a:lnTo>
                <a:lnTo>
                  <a:pt x="466815" y="587704"/>
                </a:lnTo>
                <a:lnTo>
                  <a:pt x="466815" y="19018"/>
                </a:lnTo>
                <a:close/>
                <a:moveTo>
                  <a:pt x="384933" y="0"/>
                </a:moveTo>
                <a:lnTo>
                  <a:pt x="476338" y="0"/>
                </a:lnTo>
                <a:cubicBezTo>
                  <a:pt x="481589" y="0"/>
                  <a:pt x="485772" y="4266"/>
                  <a:pt x="485772" y="9509"/>
                </a:cubicBezTo>
                <a:lnTo>
                  <a:pt x="485772" y="597213"/>
                </a:lnTo>
                <a:cubicBezTo>
                  <a:pt x="485772" y="602456"/>
                  <a:pt x="481589" y="606722"/>
                  <a:pt x="476338" y="606722"/>
                </a:cubicBezTo>
                <a:lnTo>
                  <a:pt x="384933" y="606722"/>
                </a:lnTo>
                <a:cubicBezTo>
                  <a:pt x="379682" y="606722"/>
                  <a:pt x="375499" y="602456"/>
                  <a:pt x="375499" y="597213"/>
                </a:cubicBezTo>
                <a:lnTo>
                  <a:pt x="375499" y="547623"/>
                </a:lnTo>
                <a:lnTo>
                  <a:pt x="130655" y="382056"/>
                </a:lnTo>
                <a:lnTo>
                  <a:pt x="130655" y="415472"/>
                </a:lnTo>
                <a:lnTo>
                  <a:pt x="151570" y="415472"/>
                </a:lnTo>
                <a:cubicBezTo>
                  <a:pt x="156821" y="415472"/>
                  <a:pt x="161093" y="419738"/>
                  <a:pt x="161093" y="424981"/>
                </a:cubicBezTo>
                <a:lnTo>
                  <a:pt x="161093" y="475637"/>
                </a:lnTo>
                <a:cubicBezTo>
                  <a:pt x="161093" y="480881"/>
                  <a:pt x="156821" y="485147"/>
                  <a:pt x="151570" y="485147"/>
                </a:cubicBezTo>
                <a:lnTo>
                  <a:pt x="130655" y="485147"/>
                </a:lnTo>
                <a:lnTo>
                  <a:pt x="130655" y="556688"/>
                </a:lnTo>
                <a:cubicBezTo>
                  <a:pt x="130655" y="561931"/>
                  <a:pt x="126382" y="566197"/>
                  <a:pt x="121131" y="566197"/>
                </a:cubicBezTo>
                <a:lnTo>
                  <a:pt x="39962" y="566197"/>
                </a:lnTo>
                <a:cubicBezTo>
                  <a:pt x="35245" y="566197"/>
                  <a:pt x="31329" y="562731"/>
                  <a:pt x="30528" y="558110"/>
                </a:cubicBezTo>
                <a:lnTo>
                  <a:pt x="89" y="365615"/>
                </a:lnTo>
                <a:cubicBezTo>
                  <a:pt x="89" y="365526"/>
                  <a:pt x="89" y="365437"/>
                  <a:pt x="89" y="365437"/>
                </a:cubicBezTo>
                <a:cubicBezTo>
                  <a:pt x="89" y="365260"/>
                  <a:pt x="89" y="365082"/>
                  <a:pt x="0" y="364904"/>
                </a:cubicBezTo>
                <a:cubicBezTo>
                  <a:pt x="0" y="364726"/>
                  <a:pt x="0" y="364549"/>
                  <a:pt x="0" y="364371"/>
                </a:cubicBezTo>
                <a:cubicBezTo>
                  <a:pt x="0" y="364282"/>
                  <a:pt x="0" y="364193"/>
                  <a:pt x="0" y="364104"/>
                </a:cubicBezTo>
                <a:lnTo>
                  <a:pt x="0" y="242529"/>
                </a:lnTo>
                <a:cubicBezTo>
                  <a:pt x="0" y="237285"/>
                  <a:pt x="4272" y="233020"/>
                  <a:pt x="9523" y="233020"/>
                </a:cubicBezTo>
                <a:lnTo>
                  <a:pt x="118372" y="233020"/>
                </a:lnTo>
                <a:lnTo>
                  <a:pt x="375499" y="67364"/>
                </a:lnTo>
                <a:lnTo>
                  <a:pt x="375499" y="9509"/>
                </a:lnTo>
                <a:cubicBezTo>
                  <a:pt x="375499" y="4266"/>
                  <a:pt x="379682" y="0"/>
                  <a:pt x="384933" y="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p>
        </p:txBody>
      </p:sp>
      <p:cxnSp>
        <p:nvCxnSpPr>
          <p:cNvPr id="5" name="直接连接符 4"/>
          <p:cNvCxnSpPr/>
          <p:nvPr/>
        </p:nvCxnSpPr>
        <p:spPr>
          <a:xfrm>
            <a:off x="5405312" y="3284984"/>
            <a:ext cx="5282141" cy="0"/>
          </a:xfrm>
          <a:prstGeom prst="line">
            <a:avLst/>
          </a:prstGeom>
          <a:ln>
            <a:solidFill>
              <a:schemeClr val="tx1">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6" name="圆角矩形 12"/>
          <p:cNvSpPr/>
          <p:nvPr/>
        </p:nvSpPr>
        <p:spPr>
          <a:xfrm>
            <a:off x="735064" y="1866880"/>
            <a:ext cx="3852428" cy="3915815"/>
          </a:xfrm>
          <a:prstGeom prst="roundRect">
            <a:avLst>
              <a:gd name="adj" fmla="val 5000"/>
            </a:avLst>
          </a:prstGeom>
          <a:blipFill dpi="0" rotWithShape="1">
            <a:blip r:embed="rId4"/>
            <a:srcRect/>
            <a:stretch>
              <a:fillRect l="-26234" r="-26234"/>
            </a:stretch>
          </a:blip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5" name="圆角矩形 3"/>
          <p:cNvSpPr/>
          <p:nvPr/>
        </p:nvSpPr>
        <p:spPr>
          <a:xfrm>
            <a:off x="3706875" y="466241"/>
            <a:ext cx="4778249" cy="659500"/>
          </a:xfrm>
          <a:prstGeom prst="roundRect">
            <a:avLst>
              <a:gd name="adj" fmla="val 42270"/>
            </a:avLst>
          </a:prstGeom>
          <a:gradFill>
            <a:gsLst>
              <a:gs pos="99000">
                <a:schemeClr val="bg1"/>
              </a:gs>
              <a:gs pos="0">
                <a:schemeClr val="bg1">
                  <a:lumMod val="95000"/>
                </a:schemeClr>
              </a:gs>
            </a:gsLst>
            <a:lin ang="0" scaled="0"/>
          </a:gradFill>
          <a:ln>
            <a:noFill/>
          </a:ln>
          <a:effectLst>
            <a:innerShdw blurRad="63500" dist="127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solidFill>
                <a:latin typeface="微软雅黑" panose="020B0503020204020204" pitchFamily="34" charset="-122"/>
                <a:ea typeface="微软雅黑" panose="020B0503020204020204" pitchFamily="34" charset="-122"/>
              </a:rPr>
              <a:t>运算符重载</a:t>
            </a:r>
            <a:endParaRPr lang="zh-CN" altLang="en-US" sz="2400" b="1" spc="300" dirty="0">
              <a:solidFill>
                <a:schemeClr val="accent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spd="slow" p14:dur="1600" advClick="0" advTm="5000">
        <p14:prism isInverted="1"/>
      </p:transition>
    </mc:Choice>
    <mc:Fallback xmlns="">
      <p:transition spd="slow"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par>
                                <p:cTn id="9" presetID="21" presetClass="entr" presetSubtype="1"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heel(1)">
                                      <p:cBhvr>
                                        <p:cTn id="11" dur="1100"/>
                                        <p:tgtEl>
                                          <p:spTgt spid="8"/>
                                        </p:tgtEl>
                                      </p:cBhvr>
                                    </p:animEffect>
                                  </p:childTnLst>
                                </p:cTn>
                              </p:par>
                            </p:childTnLst>
                          </p:cTn>
                        </p:par>
                        <p:par>
                          <p:cTn id="12" fill="hold">
                            <p:stCondLst>
                              <p:cond delay="500"/>
                            </p:stCondLst>
                            <p:childTnLst>
                              <p:par>
                                <p:cTn id="13" presetID="53" presetClass="entr" presetSubtype="16" fill="hold" grpId="0" nodeType="afterEffect">
                                  <p:stCondLst>
                                    <p:cond delay="0"/>
                                  </p:stCondLst>
                                  <p:childTnLst>
                                    <p:set>
                                      <p:cBhvr>
                                        <p:cTn id="14" dur="1" fill="hold">
                                          <p:stCondLst>
                                            <p:cond delay="0"/>
                                          </p:stCondLst>
                                        </p:cTn>
                                        <p:tgtEl>
                                          <p:spTgt spid="17"/>
                                        </p:tgtEl>
                                        <p:attrNameLst>
                                          <p:attrName>style.visibility</p:attrName>
                                        </p:attrNameLst>
                                      </p:cBhvr>
                                      <p:to>
                                        <p:strVal val="visible"/>
                                      </p:to>
                                    </p:set>
                                    <p:anim calcmode="lin" valueType="num">
                                      <p:cBhvr>
                                        <p:cTn id="15" dur="500" fill="hold"/>
                                        <p:tgtEl>
                                          <p:spTgt spid="17"/>
                                        </p:tgtEl>
                                        <p:attrNameLst>
                                          <p:attrName>ppt_w</p:attrName>
                                        </p:attrNameLst>
                                      </p:cBhvr>
                                      <p:tavLst>
                                        <p:tav tm="0">
                                          <p:val>
                                            <p:fltVal val="0"/>
                                          </p:val>
                                        </p:tav>
                                        <p:tav tm="100000">
                                          <p:val>
                                            <p:strVal val="#ppt_w"/>
                                          </p:val>
                                        </p:tav>
                                      </p:tavLst>
                                    </p:anim>
                                    <p:anim calcmode="lin" valueType="num">
                                      <p:cBhvr>
                                        <p:cTn id="16" dur="500" fill="hold"/>
                                        <p:tgtEl>
                                          <p:spTgt spid="17"/>
                                        </p:tgtEl>
                                        <p:attrNameLst>
                                          <p:attrName>ppt_h</p:attrName>
                                        </p:attrNameLst>
                                      </p:cBhvr>
                                      <p:tavLst>
                                        <p:tav tm="0">
                                          <p:val>
                                            <p:fltVal val="0"/>
                                          </p:val>
                                        </p:tav>
                                        <p:tav tm="100000">
                                          <p:val>
                                            <p:strVal val="#ppt_h"/>
                                          </p:val>
                                        </p:tav>
                                      </p:tavLst>
                                    </p:anim>
                                    <p:animEffect transition="in" filter="fade">
                                      <p:cBhvr>
                                        <p:cTn id="17" dur="500"/>
                                        <p:tgtEl>
                                          <p:spTgt spid="17"/>
                                        </p:tgtEl>
                                      </p:cBhvr>
                                    </p:animEffect>
                                  </p:childTnLst>
                                </p:cTn>
                              </p:par>
                            </p:childTnLst>
                          </p:cTn>
                        </p:par>
                        <p:par>
                          <p:cTn id="18" fill="hold">
                            <p:stCondLst>
                              <p:cond delay="1000"/>
                            </p:stCondLst>
                            <p:childTnLst>
                              <p:par>
                                <p:cTn id="19" presetID="53" presetClass="entr" presetSubtype="16" fill="hold" grpId="0" nodeType="afterEffect">
                                  <p:stCondLst>
                                    <p:cond delay="0"/>
                                  </p:stCondLst>
                                  <p:childTnLst>
                                    <p:set>
                                      <p:cBhvr>
                                        <p:cTn id="20" dur="1" fill="hold">
                                          <p:stCondLst>
                                            <p:cond delay="0"/>
                                          </p:stCondLst>
                                        </p:cTn>
                                        <p:tgtEl>
                                          <p:spTgt spid="10"/>
                                        </p:tgtEl>
                                        <p:attrNameLst>
                                          <p:attrName>style.visibility</p:attrName>
                                        </p:attrNameLst>
                                      </p:cBhvr>
                                      <p:to>
                                        <p:strVal val="visible"/>
                                      </p:to>
                                    </p:set>
                                    <p:anim calcmode="lin" valueType="num">
                                      <p:cBhvr>
                                        <p:cTn id="21" dur="500" fill="hold"/>
                                        <p:tgtEl>
                                          <p:spTgt spid="10"/>
                                        </p:tgtEl>
                                        <p:attrNameLst>
                                          <p:attrName>ppt_w</p:attrName>
                                        </p:attrNameLst>
                                      </p:cBhvr>
                                      <p:tavLst>
                                        <p:tav tm="0">
                                          <p:val>
                                            <p:fltVal val="0"/>
                                          </p:val>
                                        </p:tav>
                                        <p:tav tm="100000">
                                          <p:val>
                                            <p:strVal val="#ppt_w"/>
                                          </p:val>
                                        </p:tav>
                                      </p:tavLst>
                                    </p:anim>
                                    <p:anim calcmode="lin" valueType="num">
                                      <p:cBhvr>
                                        <p:cTn id="22" dur="500" fill="hold"/>
                                        <p:tgtEl>
                                          <p:spTgt spid="10"/>
                                        </p:tgtEl>
                                        <p:attrNameLst>
                                          <p:attrName>ppt_h</p:attrName>
                                        </p:attrNameLst>
                                      </p:cBhvr>
                                      <p:tavLst>
                                        <p:tav tm="0">
                                          <p:val>
                                            <p:fltVal val="0"/>
                                          </p:val>
                                        </p:tav>
                                        <p:tav tm="100000">
                                          <p:val>
                                            <p:strVal val="#ppt_h"/>
                                          </p:val>
                                        </p:tav>
                                      </p:tavLst>
                                    </p:anim>
                                    <p:animEffect transition="in" filter="fade">
                                      <p:cBhvr>
                                        <p:cTn id="23" dur="500"/>
                                        <p:tgtEl>
                                          <p:spTgt spid="10"/>
                                        </p:tgtEl>
                                      </p:cBhvr>
                                    </p:animEffect>
                                  </p:childTnLst>
                                </p:cTn>
                              </p:par>
                            </p:childTnLst>
                          </p:cTn>
                        </p:par>
                        <p:par>
                          <p:cTn id="24" fill="hold">
                            <p:stCondLst>
                              <p:cond delay="1500"/>
                            </p:stCondLst>
                            <p:childTnLst>
                              <p:par>
                                <p:cTn id="25" presetID="37" presetClass="entr" presetSubtype="0" fill="hold" nodeType="after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1000"/>
                                        <p:tgtEl>
                                          <p:spTgt spid="5"/>
                                        </p:tgtEl>
                                      </p:cBhvr>
                                    </p:animEffect>
                                    <p:anim calcmode="lin" valueType="num">
                                      <p:cBhvr>
                                        <p:cTn id="28" dur="1000" fill="hold"/>
                                        <p:tgtEl>
                                          <p:spTgt spid="5"/>
                                        </p:tgtEl>
                                        <p:attrNameLst>
                                          <p:attrName>ppt_x</p:attrName>
                                        </p:attrNameLst>
                                      </p:cBhvr>
                                      <p:tavLst>
                                        <p:tav tm="0">
                                          <p:val>
                                            <p:strVal val="#ppt_x"/>
                                          </p:val>
                                        </p:tav>
                                        <p:tav tm="100000">
                                          <p:val>
                                            <p:strVal val="#ppt_x"/>
                                          </p:val>
                                        </p:tav>
                                      </p:tavLst>
                                    </p:anim>
                                    <p:anim calcmode="lin" valueType="num">
                                      <p:cBhvr>
                                        <p:cTn id="29" dur="900" decel="100000" fill="hold"/>
                                        <p:tgtEl>
                                          <p:spTgt spid="5"/>
                                        </p:tgtEl>
                                        <p:attrNameLst>
                                          <p:attrName>ppt_y</p:attrName>
                                        </p:attrNameLst>
                                      </p:cBhvr>
                                      <p:tavLst>
                                        <p:tav tm="0">
                                          <p:val>
                                            <p:strVal val="#ppt_y+1"/>
                                          </p:val>
                                        </p:tav>
                                        <p:tav tm="100000">
                                          <p:val>
                                            <p:strVal val="#ppt_y-.03"/>
                                          </p:val>
                                        </p:tav>
                                      </p:tavLst>
                                    </p:anim>
                                    <p:anim calcmode="lin" valueType="num">
                                      <p:cBhvr>
                                        <p:cTn id="30" dur="100" accel="100000" fill="hold">
                                          <p:stCondLst>
                                            <p:cond delay="900"/>
                                          </p:stCondLst>
                                        </p:cTn>
                                        <p:tgtEl>
                                          <p:spTgt spid="5"/>
                                        </p:tgtEl>
                                        <p:attrNameLst>
                                          <p:attrName>ppt_y</p:attrName>
                                        </p:attrNameLst>
                                      </p:cBhvr>
                                      <p:tavLst>
                                        <p:tav tm="0">
                                          <p:val>
                                            <p:strVal val="#ppt_y-.03"/>
                                          </p:val>
                                        </p:tav>
                                        <p:tav tm="100000">
                                          <p:val>
                                            <p:strVal val="#ppt_y"/>
                                          </p:val>
                                        </p:tav>
                                      </p:tavLst>
                                    </p:anim>
                                  </p:childTnLst>
                                </p:cTn>
                              </p:par>
                            </p:childTnLst>
                          </p:cTn>
                        </p:par>
                        <p:par>
                          <p:cTn id="31" fill="hold">
                            <p:stCondLst>
                              <p:cond delay="2500"/>
                            </p:stCondLst>
                            <p:childTnLst>
                              <p:par>
                                <p:cTn id="32" presetID="37" presetClass="entr" presetSubtype="0" fill="hold" grpId="0" nodeType="after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fade">
                                      <p:cBhvr>
                                        <p:cTn id="34" dur="1000"/>
                                        <p:tgtEl>
                                          <p:spTgt spid="14"/>
                                        </p:tgtEl>
                                      </p:cBhvr>
                                    </p:animEffect>
                                    <p:anim calcmode="lin" valueType="num">
                                      <p:cBhvr>
                                        <p:cTn id="35" dur="1000" fill="hold"/>
                                        <p:tgtEl>
                                          <p:spTgt spid="14"/>
                                        </p:tgtEl>
                                        <p:attrNameLst>
                                          <p:attrName>ppt_x</p:attrName>
                                        </p:attrNameLst>
                                      </p:cBhvr>
                                      <p:tavLst>
                                        <p:tav tm="0">
                                          <p:val>
                                            <p:strVal val="#ppt_x"/>
                                          </p:val>
                                        </p:tav>
                                        <p:tav tm="100000">
                                          <p:val>
                                            <p:strVal val="#ppt_x"/>
                                          </p:val>
                                        </p:tav>
                                      </p:tavLst>
                                    </p:anim>
                                    <p:anim calcmode="lin" valueType="num">
                                      <p:cBhvr>
                                        <p:cTn id="36" dur="900" decel="100000" fill="hold"/>
                                        <p:tgtEl>
                                          <p:spTgt spid="14"/>
                                        </p:tgtEl>
                                        <p:attrNameLst>
                                          <p:attrName>ppt_y</p:attrName>
                                        </p:attrNameLst>
                                      </p:cBhvr>
                                      <p:tavLst>
                                        <p:tav tm="0">
                                          <p:val>
                                            <p:strVal val="#ppt_y+1"/>
                                          </p:val>
                                        </p:tav>
                                        <p:tav tm="100000">
                                          <p:val>
                                            <p:strVal val="#ppt_y-.03"/>
                                          </p:val>
                                        </p:tav>
                                      </p:tavLst>
                                    </p:anim>
                                    <p:anim calcmode="lin" valueType="num">
                                      <p:cBhvr>
                                        <p:cTn id="37" dur="100" accel="100000" fill="hold">
                                          <p:stCondLst>
                                            <p:cond delay="900"/>
                                          </p:stCondLst>
                                        </p:cTn>
                                        <p:tgtEl>
                                          <p:spTgt spid="14"/>
                                        </p:tgtEl>
                                        <p:attrNameLst>
                                          <p:attrName>ppt_y</p:attrName>
                                        </p:attrNameLst>
                                      </p:cBhvr>
                                      <p:tavLst>
                                        <p:tav tm="0">
                                          <p:val>
                                            <p:strVal val="#ppt_y-.03"/>
                                          </p:val>
                                        </p:tav>
                                        <p:tav tm="100000">
                                          <p:val>
                                            <p:strVal val="#ppt_y"/>
                                          </p:val>
                                        </p:tav>
                                      </p:tavLst>
                                    </p:anim>
                                  </p:childTnLst>
                                </p:cTn>
                              </p:par>
                            </p:childTnLst>
                          </p:cTn>
                        </p:par>
                        <p:par>
                          <p:cTn id="38" fill="hold">
                            <p:stCondLst>
                              <p:cond delay="3500"/>
                            </p:stCondLst>
                            <p:childTnLst>
                              <p:par>
                                <p:cTn id="39" presetID="10" presetClass="entr" presetSubtype="0" fill="hold" grpId="0" nodeType="after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fade">
                                      <p:cBhvr>
                                        <p:cTn id="41"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4" grpId="0"/>
      <p:bldP spid="8" grpId="0" animBg="1"/>
      <p:bldP spid="17" grpId="0" animBg="1"/>
      <p:bldP spid="6" grpId="0" animBg="1"/>
      <p:bldP spid="1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千图PPT彼岸天：ID 8661124库_组合 1"/>
          <p:cNvGrpSpPr/>
          <p:nvPr>
            <p:custDataLst>
              <p:tags r:id="rId1"/>
            </p:custDataLst>
          </p:nvPr>
        </p:nvGrpSpPr>
        <p:grpSpPr>
          <a:xfrm>
            <a:off x="1037948" y="2272883"/>
            <a:ext cx="3214455" cy="2583201"/>
            <a:chOff x="1295401" y="1411750"/>
            <a:chExt cx="2819400" cy="1915542"/>
          </a:xfrm>
        </p:grpSpPr>
        <p:sp>
          <p:nvSpPr>
            <p:cNvPr id="4" name="Rectangle: Rounded Corners 5"/>
            <p:cNvSpPr/>
            <p:nvPr/>
          </p:nvSpPr>
          <p:spPr>
            <a:xfrm>
              <a:off x="1295401" y="1822737"/>
              <a:ext cx="2819400" cy="1504555"/>
            </a:xfrm>
            <a:prstGeom prst="roundRect">
              <a:avLst>
                <a:gd name="adj" fmla="val 5694"/>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grpSp>
          <p:nvGrpSpPr>
            <p:cNvPr id="5" name="Group 6"/>
            <p:cNvGrpSpPr/>
            <p:nvPr/>
          </p:nvGrpSpPr>
          <p:grpSpPr>
            <a:xfrm>
              <a:off x="2303165" y="1411750"/>
              <a:ext cx="803870" cy="803870"/>
              <a:chOff x="2247900" y="1225947"/>
              <a:chExt cx="914400" cy="914400"/>
            </a:xfrm>
          </p:grpSpPr>
          <p:sp>
            <p:nvSpPr>
              <p:cNvPr id="44" name="Rectangle: Rounded Corners 9"/>
              <p:cNvSpPr/>
              <p:nvPr/>
            </p:nvSpPr>
            <p:spPr>
              <a:xfrm>
                <a:off x="2247900" y="1225947"/>
                <a:ext cx="914400" cy="9144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45" name="Freeform: Shape 10"/>
              <p:cNvSpPr/>
              <p:nvPr/>
            </p:nvSpPr>
            <p:spPr bwMode="auto">
              <a:xfrm>
                <a:off x="2458417" y="1467073"/>
                <a:ext cx="493366" cy="432146"/>
              </a:xfrm>
              <a:custGeom>
                <a:avLst/>
                <a:gdLst>
                  <a:gd name="T0" fmla="*/ 212060 w 602"/>
                  <a:gd name="T1" fmla="*/ 103681 h 531"/>
                  <a:gd name="T2" fmla="*/ 112352 w 602"/>
                  <a:gd name="T3" fmla="*/ 144579 h 531"/>
                  <a:gd name="T4" fmla="*/ 112352 w 602"/>
                  <a:gd name="T5" fmla="*/ 144579 h 531"/>
                  <a:gd name="T6" fmla="*/ 109823 w 602"/>
                  <a:gd name="T7" fmla="*/ 147090 h 531"/>
                  <a:gd name="T8" fmla="*/ 104766 w 602"/>
                  <a:gd name="T9" fmla="*/ 144579 h 531"/>
                  <a:gd name="T10" fmla="*/ 104766 w 602"/>
                  <a:gd name="T11" fmla="*/ 144579 h 531"/>
                  <a:gd name="T12" fmla="*/ 5419 w 602"/>
                  <a:gd name="T13" fmla="*/ 103681 h 531"/>
                  <a:gd name="T14" fmla="*/ 10477 w 602"/>
                  <a:gd name="T15" fmla="*/ 86102 h 531"/>
                  <a:gd name="T16" fmla="*/ 15534 w 602"/>
                  <a:gd name="T17" fmla="*/ 86102 h 531"/>
                  <a:gd name="T18" fmla="*/ 15534 w 602"/>
                  <a:gd name="T19" fmla="*/ 86102 h 531"/>
                  <a:gd name="T20" fmla="*/ 204474 w 602"/>
                  <a:gd name="T21" fmla="*/ 86102 h 531"/>
                  <a:gd name="T22" fmla="*/ 204474 w 602"/>
                  <a:gd name="T23" fmla="*/ 86102 h 531"/>
                  <a:gd name="T24" fmla="*/ 207002 w 602"/>
                  <a:gd name="T25" fmla="*/ 86102 h 531"/>
                  <a:gd name="T26" fmla="*/ 212060 w 602"/>
                  <a:gd name="T27" fmla="*/ 103681 h 531"/>
                  <a:gd name="T28" fmla="*/ 212060 w 602"/>
                  <a:gd name="T29" fmla="*/ 60630 h 531"/>
                  <a:gd name="T30" fmla="*/ 112352 w 602"/>
                  <a:gd name="T31" fmla="*/ 101169 h 531"/>
                  <a:gd name="T32" fmla="*/ 112352 w 602"/>
                  <a:gd name="T33" fmla="*/ 101169 h 531"/>
                  <a:gd name="T34" fmla="*/ 109823 w 602"/>
                  <a:gd name="T35" fmla="*/ 101169 h 531"/>
                  <a:gd name="T36" fmla="*/ 104766 w 602"/>
                  <a:gd name="T37" fmla="*/ 101169 h 531"/>
                  <a:gd name="T38" fmla="*/ 104766 w 602"/>
                  <a:gd name="T39" fmla="*/ 101169 h 531"/>
                  <a:gd name="T40" fmla="*/ 5419 w 602"/>
                  <a:gd name="T41" fmla="*/ 60630 h 531"/>
                  <a:gd name="T42" fmla="*/ 5419 w 602"/>
                  <a:gd name="T43" fmla="*/ 43051 h 531"/>
                  <a:gd name="T44" fmla="*/ 104766 w 602"/>
                  <a:gd name="T45" fmla="*/ 2511 h 531"/>
                  <a:gd name="T46" fmla="*/ 104766 w 602"/>
                  <a:gd name="T47" fmla="*/ 2511 h 531"/>
                  <a:gd name="T48" fmla="*/ 109823 w 602"/>
                  <a:gd name="T49" fmla="*/ 0 h 531"/>
                  <a:gd name="T50" fmla="*/ 112352 w 602"/>
                  <a:gd name="T51" fmla="*/ 2511 h 531"/>
                  <a:gd name="T52" fmla="*/ 112352 w 602"/>
                  <a:gd name="T53" fmla="*/ 2511 h 531"/>
                  <a:gd name="T54" fmla="*/ 212060 w 602"/>
                  <a:gd name="T55" fmla="*/ 43051 h 531"/>
                  <a:gd name="T56" fmla="*/ 212060 w 602"/>
                  <a:gd name="T57" fmla="*/ 60630 h 531"/>
                  <a:gd name="T58" fmla="*/ 10477 w 602"/>
                  <a:gd name="T59" fmla="*/ 129153 h 531"/>
                  <a:gd name="T60" fmla="*/ 15534 w 602"/>
                  <a:gd name="T61" fmla="*/ 129153 h 531"/>
                  <a:gd name="T62" fmla="*/ 15534 w 602"/>
                  <a:gd name="T63" fmla="*/ 129153 h 531"/>
                  <a:gd name="T64" fmla="*/ 204474 w 602"/>
                  <a:gd name="T65" fmla="*/ 129153 h 531"/>
                  <a:gd name="T66" fmla="*/ 204474 w 602"/>
                  <a:gd name="T67" fmla="*/ 129153 h 531"/>
                  <a:gd name="T68" fmla="*/ 207002 w 602"/>
                  <a:gd name="T69" fmla="*/ 129153 h 531"/>
                  <a:gd name="T70" fmla="*/ 212060 w 602"/>
                  <a:gd name="T71" fmla="*/ 149602 h 531"/>
                  <a:gd name="T72" fmla="*/ 112352 w 602"/>
                  <a:gd name="T73" fmla="*/ 190141 h 531"/>
                  <a:gd name="T74" fmla="*/ 112352 w 602"/>
                  <a:gd name="T75" fmla="*/ 190141 h 531"/>
                  <a:gd name="T76" fmla="*/ 109823 w 602"/>
                  <a:gd name="T77" fmla="*/ 190141 h 531"/>
                  <a:gd name="T78" fmla="*/ 104766 w 602"/>
                  <a:gd name="T79" fmla="*/ 190141 h 531"/>
                  <a:gd name="T80" fmla="*/ 104766 w 602"/>
                  <a:gd name="T81" fmla="*/ 190141 h 531"/>
                  <a:gd name="T82" fmla="*/ 5419 w 602"/>
                  <a:gd name="T83" fmla="*/ 149602 h 531"/>
                  <a:gd name="T84" fmla="*/ 10477 w 602"/>
                  <a:gd name="T85" fmla="*/ 129153 h 531"/>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602" h="531">
                    <a:moveTo>
                      <a:pt x="587" y="289"/>
                    </a:moveTo>
                    <a:lnTo>
                      <a:pt x="587" y="289"/>
                    </a:lnTo>
                    <a:cubicBezTo>
                      <a:pt x="311" y="403"/>
                      <a:pt x="311" y="403"/>
                      <a:pt x="311" y="403"/>
                    </a:cubicBezTo>
                    <a:cubicBezTo>
                      <a:pt x="311" y="410"/>
                      <a:pt x="304" y="410"/>
                      <a:pt x="304" y="410"/>
                    </a:cubicBezTo>
                    <a:cubicBezTo>
                      <a:pt x="297" y="410"/>
                      <a:pt x="297" y="410"/>
                      <a:pt x="290" y="403"/>
                    </a:cubicBezTo>
                    <a:cubicBezTo>
                      <a:pt x="15" y="289"/>
                      <a:pt x="15" y="289"/>
                      <a:pt x="15" y="289"/>
                    </a:cubicBezTo>
                    <a:cubicBezTo>
                      <a:pt x="7" y="289"/>
                      <a:pt x="0" y="275"/>
                      <a:pt x="0" y="268"/>
                    </a:cubicBezTo>
                    <a:cubicBezTo>
                      <a:pt x="0" y="247"/>
                      <a:pt x="15" y="240"/>
                      <a:pt x="29" y="240"/>
                    </a:cubicBezTo>
                    <a:cubicBezTo>
                      <a:pt x="36" y="240"/>
                      <a:pt x="36" y="240"/>
                      <a:pt x="43" y="240"/>
                    </a:cubicBezTo>
                    <a:cubicBezTo>
                      <a:pt x="304" y="346"/>
                      <a:pt x="304" y="346"/>
                      <a:pt x="304" y="346"/>
                    </a:cubicBezTo>
                    <a:cubicBezTo>
                      <a:pt x="566" y="240"/>
                      <a:pt x="566" y="240"/>
                      <a:pt x="566" y="240"/>
                    </a:cubicBezTo>
                    <a:lnTo>
                      <a:pt x="573" y="240"/>
                    </a:lnTo>
                    <a:cubicBezTo>
                      <a:pt x="594" y="240"/>
                      <a:pt x="601" y="247"/>
                      <a:pt x="601" y="268"/>
                    </a:cubicBezTo>
                    <a:cubicBezTo>
                      <a:pt x="601" y="275"/>
                      <a:pt x="594" y="289"/>
                      <a:pt x="587" y="289"/>
                    </a:cubicBezTo>
                    <a:close/>
                    <a:moveTo>
                      <a:pt x="587" y="169"/>
                    </a:moveTo>
                    <a:lnTo>
                      <a:pt x="587" y="169"/>
                    </a:lnTo>
                    <a:cubicBezTo>
                      <a:pt x="311" y="282"/>
                      <a:pt x="311" y="282"/>
                      <a:pt x="311" y="282"/>
                    </a:cubicBezTo>
                    <a:lnTo>
                      <a:pt x="304" y="282"/>
                    </a:lnTo>
                    <a:cubicBezTo>
                      <a:pt x="297" y="282"/>
                      <a:pt x="297" y="282"/>
                      <a:pt x="290" y="282"/>
                    </a:cubicBezTo>
                    <a:cubicBezTo>
                      <a:pt x="15" y="169"/>
                      <a:pt x="15" y="169"/>
                      <a:pt x="15" y="169"/>
                    </a:cubicBezTo>
                    <a:cubicBezTo>
                      <a:pt x="7" y="162"/>
                      <a:pt x="0" y="155"/>
                      <a:pt x="0" y="141"/>
                    </a:cubicBezTo>
                    <a:cubicBezTo>
                      <a:pt x="0" y="134"/>
                      <a:pt x="7" y="120"/>
                      <a:pt x="15" y="120"/>
                    </a:cubicBezTo>
                    <a:cubicBezTo>
                      <a:pt x="290" y="7"/>
                      <a:pt x="290" y="7"/>
                      <a:pt x="290" y="7"/>
                    </a:cubicBezTo>
                    <a:cubicBezTo>
                      <a:pt x="297" y="0"/>
                      <a:pt x="297" y="0"/>
                      <a:pt x="304" y="0"/>
                    </a:cubicBezTo>
                    <a:cubicBezTo>
                      <a:pt x="304" y="0"/>
                      <a:pt x="311" y="0"/>
                      <a:pt x="311" y="7"/>
                    </a:cubicBezTo>
                    <a:cubicBezTo>
                      <a:pt x="587" y="120"/>
                      <a:pt x="587" y="120"/>
                      <a:pt x="587" y="120"/>
                    </a:cubicBezTo>
                    <a:cubicBezTo>
                      <a:pt x="594" y="120"/>
                      <a:pt x="601" y="134"/>
                      <a:pt x="601" y="141"/>
                    </a:cubicBezTo>
                    <a:cubicBezTo>
                      <a:pt x="601" y="155"/>
                      <a:pt x="594" y="162"/>
                      <a:pt x="587" y="169"/>
                    </a:cubicBezTo>
                    <a:close/>
                    <a:moveTo>
                      <a:pt x="29" y="360"/>
                    </a:moveTo>
                    <a:lnTo>
                      <a:pt x="29" y="360"/>
                    </a:lnTo>
                    <a:cubicBezTo>
                      <a:pt x="36" y="360"/>
                      <a:pt x="36" y="360"/>
                      <a:pt x="43" y="360"/>
                    </a:cubicBezTo>
                    <a:cubicBezTo>
                      <a:pt x="304" y="473"/>
                      <a:pt x="304" y="473"/>
                      <a:pt x="304" y="473"/>
                    </a:cubicBezTo>
                    <a:cubicBezTo>
                      <a:pt x="566" y="360"/>
                      <a:pt x="566" y="360"/>
                      <a:pt x="566" y="360"/>
                    </a:cubicBezTo>
                    <a:lnTo>
                      <a:pt x="573" y="360"/>
                    </a:lnTo>
                    <a:cubicBezTo>
                      <a:pt x="594" y="360"/>
                      <a:pt x="601" y="374"/>
                      <a:pt x="601" y="388"/>
                    </a:cubicBezTo>
                    <a:cubicBezTo>
                      <a:pt x="601" y="403"/>
                      <a:pt x="594" y="410"/>
                      <a:pt x="587" y="417"/>
                    </a:cubicBezTo>
                    <a:cubicBezTo>
                      <a:pt x="311" y="530"/>
                      <a:pt x="311" y="530"/>
                      <a:pt x="311" y="530"/>
                    </a:cubicBezTo>
                    <a:lnTo>
                      <a:pt x="304" y="530"/>
                    </a:lnTo>
                    <a:cubicBezTo>
                      <a:pt x="297" y="530"/>
                      <a:pt x="297" y="530"/>
                      <a:pt x="290" y="530"/>
                    </a:cubicBezTo>
                    <a:cubicBezTo>
                      <a:pt x="15" y="417"/>
                      <a:pt x="15" y="417"/>
                      <a:pt x="15" y="417"/>
                    </a:cubicBezTo>
                    <a:cubicBezTo>
                      <a:pt x="7" y="410"/>
                      <a:pt x="0" y="403"/>
                      <a:pt x="0" y="388"/>
                    </a:cubicBezTo>
                    <a:cubicBezTo>
                      <a:pt x="0" y="374"/>
                      <a:pt x="15" y="360"/>
                      <a:pt x="29" y="360"/>
                    </a:cubicBezTo>
                    <a:close/>
                  </a:path>
                </a:pathLst>
              </a:custGeom>
              <a:solidFill>
                <a:schemeClr val="bg1"/>
              </a:solidFill>
              <a:ln>
                <a:noFill/>
              </a:ln>
              <a:effectLst/>
            </p:spPr>
            <p:txBody>
              <a:bodyPr anchor="ctr"/>
              <a:lstStyle/>
              <a:p>
                <a:pPr algn="ctr"/>
                <a:endParaRPr/>
              </a:p>
            </p:txBody>
          </p:sp>
        </p:grpSp>
        <p:sp>
          <p:nvSpPr>
            <p:cNvPr id="42" name="TextBox 7"/>
            <p:cNvSpPr txBox="1"/>
            <p:nvPr/>
          </p:nvSpPr>
          <p:spPr>
            <a:xfrm>
              <a:off x="1423338" y="2512480"/>
              <a:ext cx="2563521" cy="419826"/>
            </a:xfrm>
            <a:prstGeom prst="rect">
              <a:avLst/>
            </a:prstGeom>
            <a:noFill/>
          </p:spPr>
          <p:txBody>
            <a:bodyPr wrap="none" lIns="0" tIns="0" rIns="0" bIns="0">
              <a:normAutofit/>
            </a:bodyPr>
            <a:lstStyle/>
            <a:p>
              <a:pPr algn="ctr"/>
              <a:r>
                <a:rPr lang="zh-CN" altLang="en-US" sz="1600" b="1" dirty="0">
                  <a:solidFill>
                    <a:schemeClr val="accent1"/>
                  </a:solidFill>
                </a:rPr>
                <a:t>类外定义普通函数 </a:t>
              </a:r>
            </a:p>
          </p:txBody>
        </p:sp>
      </p:grpSp>
      <p:grpSp>
        <p:nvGrpSpPr>
          <p:cNvPr id="46" name="千图PPT彼岸天：ID 8661124库_组合 45"/>
          <p:cNvGrpSpPr/>
          <p:nvPr>
            <p:custDataLst>
              <p:tags r:id="rId2"/>
            </p:custDataLst>
          </p:nvPr>
        </p:nvGrpSpPr>
        <p:grpSpPr>
          <a:xfrm>
            <a:off x="4428847" y="2272882"/>
            <a:ext cx="3214455" cy="2610957"/>
            <a:chOff x="4686300" y="1411748"/>
            <a:chExt cx="2819400" cy="1936124"/>
          </a:xfrm>
        </p:grpSpPr>
        <p:sp>
          <p:nvSpPr>
            <p:cNvPr id="7" name="Rectangle: Rounded Corners 12"/>
            <p:cNvSpPr/>
            <p:nvPr/>
          </p:nvSpPr>
          <p:spPr>
            <a:xfrm>
              <a:off x="4686300" y="1822737"/>
              <a:ext cx="2819400" cy="1504555"/>
            </a:xfrm>
            <a:prstGeom prst="roundRect">
              <a:avLst>
                <a:gd name="adj" fmla="val 5694"/>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grpSp>
          <p:nvGrpSpPr>
            <p:cNvPr id="8" name="Group 13"/>
            <p:cNvGrpSpPr/>
            <p:nvPr/>
          </p:nvGrpSpPr>
          <p:grpSpPr>
            <a:xfrm>
              <a:off x="5694065" y="1411748"/>
              <a:ext cx="803870" cy="803870"/>
              <a:chOff x="5638800" y="1225947"/>
              <a:chExt cx="914400" cy="914400"/>
            </a:xfrm>
          </p:grpSpPr>
          <p:sp>
            <p:nvSpPr>
              <p:cNvPr id="40" name="Rectangle: Rounded Corners 16"/>
              <p:cNvSpPr/>
              <p:nvPr/>
            </p:nvSpPr>
            <p:spPr>
              <a:xfrm>
                <a:off x="5638800" y="1225947"/>
                <a:ext cx="914400" cy="9144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41" name="Freeform: Shape 17"/>
              <p:cNvSpPr/>
              <p:nvPr/>
            </p:nvSpPr>
            <p:spPr bwMode="auto">
              <a:xfrm>
                <a:off x="5852919" y="1449011"/>
                <a:ext cx="486162" cy="475360"/>
              </a:xfrm>
              <a:custGeom>
                <a:avLst/>
                <a:gdLst>
                  <a:gd name="T0" fmla="*/ 203841 w 594"/>
                  <a:gd name="T1" fmla="*/ 122628 h 581"/>
                  <a:gd name="T2" fmla="*/ 201316 w 594"/>
                  <a:gd name="T3" fmla="*/ 122628 h 581"/>
                  <a:gd name="T4" fmla="*/ 196265 w 594"/>
                  <a:gd name="T5" fmla="*/ 140301 h 581"/>
                  <a:gd name="T6" fmla="*/ 196265 w 594"/>
                  <a:gd name="T7" fmla="*/ 142826 h 581"/>
                  <a:gd name="T8" fmla="*/ 196265 w 594"/>
                  <a:gd name="T9" fmla="*/ 145351 h 581"/>
                  <a:gd name="T10" fmla="*/ 196265 w 594"/>
                  <a:gd name="T11" fmla="*/ 145351 h 581"/>
                  <a:gd name="T12" fmla="*/ 193739 w 594"/>
                  <a:gd name="T13" fmla="*/ 147875 h 581"/>
                  <a:gd name="T14" fmla="*/ 185802 w 594"/>
                  <a:gd name="T15" fmla="*/ 150400 h 581"/>
                  <a:gd name="T16" fmla="*/ 185802 w 594"/>
                  <a:gd name="T17" fmla="*/ 150400 h 581"/>
                  <a:gd name="T18" fmla="*/ 155497 w 594"/>
                  <a:gd name="T19" fmla="*/ 122628 h 581"/>
                  <a:gd name="T20" fmla="*/ 155497 w 594"/>
                  <a:gd name="T21" fmla="*/ 122628 h 581"/>
                  <a:gd name="T22" fmla="*/ 50870 w 594"/>
                  <a:gd name="T23" fmla="*/ 112169 h 581"/>
                  <a:gd name="T24" fmla="*/ 60972 w 594"/>
                  <a:gd name="T25" fmla="*/ 0 h 581"/>
                  <a:gd name="T26" fmla="*/ 213943 w 594"/>
                  <a:gd name="T27" fmla="*/ 10459 h 581"/>
                  <a:gd name="T28" fmla="*/ 203841 w 594"/>
                  <a:gd name="T29" fmla="*/ 122628 h 581"/>
                  <a:gd name="T30" fmla="*/ 150446 w 594"/>
                  <a:gd name="T31" fmla="*/ 132727 h 581"/>
                  <a:gd name="T32" fmla="*/ 173175 w 594"/>
                  <a:gd name="T33" fmla="*/ 155810 h 581"/>
                  <a:gd name="T34" fmla="*/ 185802 w 594"/>
                  <a:gd name="T35" fmla="*/ 168433 h 581"/>
                  <a:gd name="T36" fmla="*/ 175700 w 594"/>
                  <a:gd name="T37" fmla="*/ 178532 h 581"/>
                  <a:gd name="T38" fmla="*/ 104266 w 594"/>
                  <a:gd name="T39" fmla="*/ 178532 h 581"/>
                  <a:gd name="T40" fmla="*/ 81537 w 594"/>
                  <a:gd name="T41" fmla="*/ 178532 h 581"/>
                  <a:gd name="T42" fmla="*/ 71074 w 594"/>
                  <a:gd name="T43" fmla="*/ 178532 h 581"/>
                  <a:gd name="T44" fmla="*/ 40768 w 594"/>
                  <a:gd name="T45" fmla="*/ 204140 h 581"/>
                  <a:gd name="T46" fmla="*/ 32831 w 594"/>
                  <a:gd name="T47" fmla="*/ 209189 h 581"/>
                  <a:gd name="T48" fmla="*/ 32831 w 594"/>
                  <a:gd name="T49" fmla="*/ 209189 h 581"/>
                  <a:gd name="T50" fmla="*/ 25255 w 594"/>
                  <a:gd name="T51" fmla="*/ 204140 h 581"/>
                  <a:gd name="T52" fmla="*/ 25255 w 594"/>
                  <a:gd name="T53" fmla="*/ 204140 h 581"/>
                  <a:gd name="T54" fmla="*/ 25255 w 594"/>
                  <a:gd name="T55" fmla="*/ 201615 h 581"/>
                  <a:gd name="T56" fmla="*/ 22729 w 594"/>
                  <a:gd name="T57" fmla="*/ 199091 h 581"/>
                  <a:gd name="T58" fmla="*/ 22729 w 594"/>
                  <a:gd name="T59" fmla="*/ 178532 h 581"/>
                  <a:gd name="T60" fmla="*/ 22729 w 594"/>
                  <a:gd name="T61" fmla="*/ 178532 h 581"/>
                  <a:gd name="T62" fmla="*/ 0 w 594"/>
                  <a:gd name="T63" fmla="*/ 168433 h 581"/>
                  <a:gd name="T64" fmla="*/ 0 w 594"/>
                  <a:gd name="T65" fmla="*/ 51215 h 581"/>
                  <a:gd name="T66" fmla="*/ 40768 w 594"/>
                  <a:gd name="T67" fmla="*/ 40756 h 581"/>
                  <a:gd name="T68" fmla="*/ 60972 w 594"/>
                  <a:gd name="T69" fmla="*/ 132727 h 581"/>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594" h="581">
                    <a:moveTo>
                      <a:pt x="565" y="340"/>
                    </a:moveTo>
                    <a:lnTo>
                      <a:pt x="565" y="340"/>
                    </a:lnTo>
                    <a:cubicBezTo>
                      <a:pt x="558" y="340"/>
                      <a:pt x="558" y="340"/>
                      <a:pt x="558" y="340"/>
                    </a:cubicBezTo>
                    <a:cubicBezTo>
                      <a:pt x="544" y="340"/>
                      <a:pt x="544" y="340"/>
                      <a:pt x="544" y="340"/>
                    </a:cubicBezTo>
                    <a:cubicBezTo>
                      <a:pt x="544" y="389"/>
                      <a:pt x="544" y="389"/>
                      <a:pt x="544" y="389"/>
                    </a:cubicBezTo>
                    <a:lnTo>
                      <a:pt x="544" y="396"/>
                    </a:lnTo>
                    <a:cubicBezTo>
                      <a:pt x="544" y="396"/>
                      <a:pt x="544" y="396"/>
                      <a:pt x="544" y="403"/>
                    </a:cubicBezTo>
                    <a:lnTo>
                      <a:pt x="537" y="410"/>
                    </a:lnTo>
                    <a:cubicBezTo>
                      <a:pt x="530" y="417"/>
                      <a:pt x="523" y="417"/>
                      <a:pt x="515" y="417"/>
                    </a:cubicBezTo>
                    <a:cubicBezTo>
                      <a:pt x="508" y="417"/>
                      <a:pt x="501" y="417"/>
                      <a:pt x="501" y="410"/>
                    </a:cubicBezTo>
                    <a:cubicBezTo>
                      <a:pt x="431" y="340"/>
                      <a:pt x="431" y="340"/>
                      <a:pt x="431" y="340"/>
                    </a:cubicBezTo>
                    <a:cubicBezTo>
                      <a:pt x="169" y="340"/>
                      <a:pt x="169" y="340"/>
                      <a:pt x="169" y="340"/>
                    </a:cubicBezTo>
                    <a:cubicBezTo>
                      <a:pt x="155" y="340"/>
                      <a:pt x="141" y="332"/>
                      <a:pt x="141" y="311"/>
                    </a:cubicBezTo>
                    <a:cubicBezTo>
                      <a:pt x="141" y="29"/>
                      <a:pt x="141" y="29"/>
                      <a:pt x="141" y="29"/>
                    </a:cubicBezTo>
                    <a:cubicBezTo>
                      <a:pt x="141" y="14"/>
                      <a:pt x="155" y="0"/>
                      <a:pt x="169" y="0"/>
                    </a:cubicBezTo>
                    <a:cubicBezTo>
                      <a:pt x="565" y="0"/>
                      <a:pt x="565" y="0"/>
                      <a:pt x="565" y="0"/>
                    </a:cubicBezTo>
                    <a:cubicBezTo>
                      <a:pt x="579" y="0"/>
                      <a:pt x="593" y="14"/>
                      <a:pt x="593" y="29"/>
                    </a:cubicBezTo>
                    <a:cubicBezTo>
                      <a:pt x="593" y="311"/>
                      <a:pt x="593" y="311"/>
                      <a:pt x="593" y="311"/>
                    </a:cubicBezTo>
                    <a:cubicBezTo>
                      <a:pt x="593" y="332"/>
                      <a:pt x="579" y="340"/>
                      <a:pt x="565" y="340"/>
                    </a:cubicBezTo>
                    <a:close/>
                    <a:moveTo>
                      <a:pt x="417" y="368"/>
                    </a:moveTo>
                    <a:lnTo>
                      <a:pt x="417" y="368"/>
                    </a:lnTo>
                    <a:cubicBezTo>
                      <a:pt x="480" y="432"/>
                      <a:pt x="480" y="432"/>
                      <a:pt x="480" y="432"/>
                    </a:cubicBezTo>
                    <a:cubicBezTo>
                      <a:pt x="487" y="439"/>
                      <a:pt x="501" y="446"/>
                      <a:pt x="515" y="446"/>
                    </a:cubicBezTo>
                    <a:cubicBezTo>
                      <a:pt x="515" y="467"/>
                      <a:pt x="515" y="467"/>
                      <a:pt x="515" y="467"/>
                    </a:cubicBezTo>
                    <a:cubicBezTo>
                      <a:pt x="515" y="481"/>
                      <a:pt x="508" y="495"/>
                      <a:pt x="487" y="495"/>
                    </a:cubicBezTo>
                    <a:cubicBezTo>
                      <a:pt x="289" y="495"/>
                      <a:pt x="289" y="495"/>
                      <a:pt x="289" y="495"/>
                    </a:cubicBezTo>
                    <a:cubicBezTo>
                      <a:pt x="226" y="495"/>
                      <a:pt x="226" y="495"/>
                      <a:pt x="226" y="495"/>
                    </a:cubicBezTo>
                    <a:cubicBezTo>
                      <a:pt x="197" y="495"/>
                      <a:pt x="197" y="495"/>
                      <a:pt x="197" y="495"/>
                    </a:cubicBezTo>
                    <a:cubicBezTo>
                      <a:pt x="190" y="495"/>
                      <a:pt x="190" y="495"/>
                      <a:pt x="190" y="495"/>
                    </a:cubicBezTo>
                    <a:cubicBezTo>
                      <a:pt x="113" y="566"/>
                      <a:pt x="113" y="566"/>
                      <a:pt x="113" y="566"/>
                    </a:cubicBezTo>
                    <a:cubicBezTo>
                      <a:pt x="106" y="573"/>
                      <a:pt x="99" y="580"/>
                      <a:pt x="91" y="580"/>
                    </a:cubicBezTo>
                    <a:cubicBezTo>
                      <a:pt x="84" y="580"/>
                      <a:pt x="77" y="573"/>
                      <a:pt x="77" y="566"/>
                    </a:cubicBezTo>
                    <a:cubicBezTo>
                      <a:pt x="70" y="566"/>
                      <a:pt x="70" y="566"/>
                      <a:pt x="70" y="566"/>
                    </a:cubicBezTo>
                    <a:lnTo>
                      <a:pt x="70" y="559"/>
                    </a:lnTo>
                    <a:cubicBezTo>
                      <a:pt x="70" y="559"/>
                      <a:pt x="63" y="559"/>
                      <a:pt x="63" y="552"/>
                    </a:cubicBezTo>
                    <a:cubicBezTo>
                      <a:pt x="63" y="495"/>
                      <a:pt x="63" y="495"/>
                      <a:pt x="63" y="495"/>
                    </a:cubicBezTo>
                    <a:cubicBezTo>
                      <a:pt x="28" y="495"/>
                      <a:pt x="28" y="495"/>
                      <a:pt x="28" y="495"/>
                    </a:cubicBezTo>
                    <a:cubicBezTo>
                      <a:pt x="14" y="495"/>
                      <a:pt x="0" y="481"/>
                      <a:pt x="0" y="467"/>
                    </a:cubicBezTo>
                    <a:cubicBezTo>
                      <a:pt x="0" y="142"/>
                      <a:pt x="0" y="142"/>
                      <a:pt x="0" y="142"/>
                    </a:cubicBezTo>
                    <a:cubicBezTo>
                      <a:pt x="0" y="128"/>
                      <a:pt x="14" y="113"/>
                      <a:pt x="28" y="113"/>
                    </a:cubicBezTo>
                    <a:cubicBezTo>
                      <a:pt x="113" y="113"/>
                      <a:pt x="113" y="113"/>
                      <a:pt x="113" y="113"/>
                    </a:cubicBezTo>
                    <a:cubicBezTo>
                      <a:pt x="113" y="311"/>
                      <a:pt x="113" y="311"/>
                      <a:pt x="113" y="311"/>
                    </a:cubicBezTo>
                    <a:cubicBezTo>
                      <a:pt x="113" y="347"/>
                      <a:pt x="141" y="368"/>
                      <a:pt x="169" y="368"/>
                    </a:cubicBezTo>
                    <a:lnTo>
                      <a:pt x="417" y="368"/>
                    </a:lnTo>
                    <a:close/>
                  </a:path>
                </a:pathLst>
              </a:custGeom>
              <a:solidFill>
                <a:schemeClr val="bg1"/>
              </a:solidFill>
              <a:ln>
                <a:noFill/>
              </a:ln>
              <a:effectLst/>
            </p:spPr>
            <p:txBody>
              <a:bodyPr anchor="ctr"/>
              <a:lstStyle/>
              <a:p>
                <a:pPr algn="ctr"/>
                <a:endParaRPr/>
              </a:p>
            </p:txBody>
          </p:sp>
        </p:grpSp>
        <p:sp>
          <p:nvSpPr>
            <p:cNvPr id="30" name="TextBox 47"/>
            <p:cNvSpPr txBox="1"/>
            <p:nvPr/>
          </p:nvSpPr>
          <p:spPr>
            <a:xfrm>
              <a:off x="4814239" y="2544002"/>
              <a:ext cx="2563521" cy="803870"/>
            </a:xfrm>
            <a:prstGeom prst="rect">
              <a:avLst/>
            </a:prstGeom>
            <a:noFill/>
          </p:spPr>
          <p:txBody>
            <a:bodyPr wrap="none" lIns="0" tIns="0" rIns="0" bIns="0">
              <a:normAutofit/>
            </a:bodyPr>
            <a:lstStyle/>
            <a:p>
              <a:pPr algn="ctr"/>
              <a:r>
                <a:rPr lang="zh-CN" altLang="en-US" sz="1600" b="1" dirty="0">
                  <a:solidFill>
                    <a:schemeClr val="accent2">
                      <a:lumMod val="100000"/>
                    </a:schemeClr>
                  </a:solidFill>
                </a:rPr>
                <a:t>类的成员函数</a:t>
              </a:r>
            </a:p>
          </p:txBody>
        </p:sp>
      </p:grpSp>
      <p:grpSp>
        <p:nvGrpSpPr>
          <p:cNvPr id="47" name="千图PPT彼岸天：ID 8661124库_组合 46"/>
          <p:cNvGrpSpPr/>
          <p:nvPr>
            <p:custDataLst>
              <p:tags r:id="rId3"/>
            </p:custDataLst>
          </p:nvPr>
        </p:nvGrpSpPr>
        <p:grpSpPr>
          <a:xfrm>
            <a:off x="7819747" y="2270029"/>
            <a:ext cx="3214455" cy="2587051"/>
            <a:chOff x="8077200" y="1408895"/>
            <a:chExt cx="2819400" cy="1918397"/>
          </a:xfrm>
        </p:grpSpPr>
        <p:sp>
          <p:nvSpPr>
            <p:cNvPr id="9" name="Rectangle: Rounded Corners 19"/>
            <p:cNvSpPr/>
            <p:nvPr/>
          </p:nvSpPr>
          <p:spPr>
            <a:xfrm>
              <a:off x="8077200" y="1822737"/>
              <a:ext cx="2819400" cy="1504555"/>
            </a:xfrm>
            <a:prstGeom prst="roundRect">
              <a:avLst>
                <a:gd name="adj" fmla="val 5694"/>
              </a:avLst>
            </a:prstGeom>
            <a:no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grpSp>
          <p:nvGrpSpPr>
            <p:cNvPr id="10" name="Group 20"/>
            <p:cNvGrpSpPr/>
            <p:nvPr/>
          </p:nvGrpSpPr>
          <p:grpSpPr>
            <a:xfrm>
              <a:off x="9084964" y="1408895"/>
              <a:ext cx="803870" cy="803870"/>
              <a:chOff x="9029700" y="1225947"/>
              <a:chExt cx="914400" cy="914400"/>
            </a:xfrm>
          </p:grpSpPr>
          <p:sp>
            <p:nvSpPr>
              <p:cNvPr id="38" name="Rectangle: Rounded Corners 23"/>
              <p:cNvSpPr/>
              <p:nvPr/>
            </p:nvSpPr>
            <p:spPr>
              <a:xfrm>
                <a:off x="9029700" y="1225947"/>
                <a:ext cx="914400" cy="914400"/>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39" name="Freeform: Shape 24"/>
              <p:cNvSpPr/>
              <p:nvPr/>
            </p:nvSpPr>
            <p:spPr bwMode="auto">
              <a:xfrm>
                <a:off x="9242018" y="1422852"/>
                <a:ext cx="489764" cy="421343"/>
              </a:xfrm>
              <a:custGeom>
                <a:avLst/>
                <a:gdLst>
                  <a:gd name="T0" fmla="*/ 205475 w 601"/>
                  <a:gd name="T1" fmla="*/ 185379 h 517"/>
                  <a:gd name="T2" fmla="*/ 0 w 601"/>
                  <a:gd name="T3" fmla="*/ 174960 h 517"/>
                  <a:gd name="T4" fmla="*/ 0 w 601"/>
                  <a:gd name="T5" fmla="*/ 111730 h 517"/>
                  <a:gd name="T6" fmla="*/ 28019 w 601"/>
                  <a:gd name="T7" fmla="*/ 35567 h 517"/>
                  <a:gd name="T8" fmla="*/ 35563 w 601"/>
                  <a:gd name="T9" fmla="*/ 30537 h 517"/>
                  <a:gd name="T10" fmla="*/ 53165 w 601"/>
                  <a:gd name="T11" fmla="*/ 30537 h 517"/>
                  <a:gd name="T12" fmla="*/ 86213 w 601"/>
                  <a:gd name="T13" fmla="*/ 35567 h 517"/>
                  <a:gd name="T14" fmla="*/ 53165 w 601"/>
                  <a:gd name="T15" fmla="*/ 50656 h 517"/>
                  <a:gd name="T16" fmla="*/ 43107 w 601"/>
                  <a:gd name="T17" fmla="*/ 50656 h 517"/>
                  <a:gd name="T18" fmla="*/ 45621 w 601"/>
                  <a:gd name="T19" fmla="*/ 101312 h 517"/>
                  <a:gd name="T20" fmla="*/ 55679 w 601"/>
                  <a:gd name="T21" fmla="*/ 101312 h 517"/>
                  <a:gd name="T22" fmla="*/ 65737 w 601"/>
                  <a:gd name="T23" fmla="*/ 121790 h 517"/>
                  <a:gd name="T24" fmla="*/ 147281 w 601"/>
                  <a:gd name="T25" fmla="*/ 111730 h 517"/>
                  <a:gd name="T26" fmla="*/ 167397 w 601"/>
                  <a:gd name="T27" fmla="*/ 101312 h 517"/>
                  <a:gd name="T28" fmla="*/ 190387 w 601"/>
                  <a:gd name="T29" fmla="*/ 101312 h 517"/>
                  <a:gd name="T30" fmla="*/ 162368 w 601"/>
                  <a:gd name="T31" fmla="*/ 50656 h 517"/>
                  <a:gd name="T32" fmla="*/ 126805 w 601"/>
                  <a:gd name="T33" fmla="*/ 50656 h 517"/>
                  <a:gd name="T34" fmla="*/ 126805 w 601"/>
                  <a:gd name="T35" fmla="*/ 30537 h 517"/>
                  <a:gd name="T36" fmla="*/ 162368 w 601"/>
                  <a:gd name="T37" fmla="*/ 30537 h 517"/>
                  <a:gd name="T38" fmla="*/ 177455 w 601"/>
                  <a:gd name="T39" fmla="*/ 30537 h 517"/>
                  <a:gd name="T40" fmla="*/ 215533 w 601"/>
                  <a:gd name="T41" fmla="*/ 106341 h 517"/>
                  <a:gd name="T42" fmla="*/ 215533 w 601"/>
                  <a:gd name="T43" fmla="*/ 111730 h 517"/>
                  <a:gd name="T44" fmla="*/ 215533 w 601"/>
                  <a:gd name="T45" fmla="*/ 174960 h 517"/>
                  <a:gd name="T46" fmla="*/ 142252 w 601"/>
                  <a:gd name="T47" fmla="*/ 73649 h 517"/>
                  <a:gd name="T48" fmla="*/ 136863 w 601"/>
                  <a:gd name="T49" fmla="*/ 81193 h 517"/>
                  <a:gd name="T50" fmla="*/ 106689 w 601"/>
                  <a:gd name="T51" fmla="*/ 106341 h 517"/>
                  <a:gd name="T52" fmla="*/ 76155 w 601"/>
                  <a:gd name="T53" fmla="*/ 81193 h 517"/>
                  <a:gd name="T54" fmla="*/ 83699 w 601"/>
                  <a:gd name="T55" fmla="*/ 63230 h 517"/>
                  <a:gd name="T56" fmla="*/ 96271 w 601"/>
                  <a:gd name="T57" fmla="*/ 73649 h 517"/>
                  <a:gd name="T58" fmla="*/ 96271 w 601"/>
                  <a:gd name="T59" fmla="*/ 25148 h 517"/>
                  <a:gd name="T60" fmla="*/ 106689 w 601"/>
                  <a:gd name="T61" fmla="*/ 0 h 517"/>
                  <a:gd name="T62" fmla="*/ 116747 w 601"/>
                  <a:gd name="T63" fmla="*/ 30537 h 517"/>
                  <a:gd name="T64" fmla="*/ 116747 w 601"/>
                  <a:gd name="T65" fmla="*/ 73649 h 517"/>
                  <a:gd name="T66" fmla="*/ 131834 w 601"/>
                  <a:gd name="T67" fmla="*/ 63230 h 517"/>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601" h="517">
                    <a:moveTo>
                      <a:pt x="572" y="516"/>
                    </a:moveTo>
                    <a:lnTo>
                      <a:pt x="572" y="516"/>
                    </a:lnTo>
                    <a:cubicBezTo>
                      <a:pt x="28" y="516"/>
                      <a:pt x="28" y="516"/>
                      <a:pt x="28" y="516"/>
                    </a:cubicBezTo>
                    <a:cubicBezTo>
                      <a:pt x="7" y="516"/>
                      <a:pt x="0" y="502"/>
                      <a:pt x="0" y="487"/>
                    </a:cubicBezTo>
                    <a:cubicBezTo>
                      <a:pt x="0" y="311"/>
                      <a:pt x="0" y="311"/>
                      <a:pt x="0" y="311"/>
                    </a:cubicBezTo>
                    <a:cubicBezTo>
                      <a:pt x="0" y="304"/>
                      <a:pt x="0" y="304"/>
                      <a:pt x="0" y="296"/>
                    </a:cubicBezTo>
                    <a:cubicBezTo>
                      <a:pt x="78" y="99"/>
                      <a:pt x="78" y="99"/>
                      <a:pt x="78" y="99"/>
                    </a:cubicBezTo>
                    <a:cubicBezTo>
                      <a:pt x="78" y="92"/>
                      <a:pt x="92" y="85"/>
                      <a:pt x="99" y="85"/>
                    </a:cubicBezTo>
                    <a:cubicBezTo>
                      <a:pt x="148" y="85"/>
                      <a:pt x="148" y="85"/>
                      <a:pt x="148" y="85"/>
                    </a:cubicBezTo>
                    <a:cubicBezTo>
                      <a:pt x="240" y="85"/>
                      <a:pt x="240" y="85"/>
                      <a:pt x="240" y="85"/>
                    </a:cubicBezTo>
                    <a:cubicBezTo>
                      <a:pt x="240" y="99"/>
                      <a:pt x="240" y="99"/>
                      <a:pt x="240" y="99"/>
                    </a:cubicBezTo>
                    <a:cubicBezTo>
                      <a:pt x="240" y="141"/>
                      <a:pt x="240" y="141"/>
                      <a:pt x="240" y="141"/>
                    </a:cubicBezTo>
                    <a:cubicBezTo>
                      <a:pt x="148" y="141"/>
                      <a:pt x="148" y="141"/>
                      <a:pt x="148" y="141"/>
                    </a:cubicBezTo>
                    <a:cubicBezTo>
                      <a:pt x="120" y="141"/>
                      <a:pt x="120" y="141"/>
                      <a:pt x="120" y="141"/>
                    </a:cubicBezTo>
                    <a:cubicBezTo>
                      <a:pt x="63" y="282"/>
                      <a:pt x="63" y="282"/>
                      <a:pt x="63" y="282"/>
                    </a:cubicBezTo>
                    <a:cubicBezTo>
                      <a:pt x="127" y="282"/>
                      <a:pt x="127" y="282"/>
                      <a:pt x="127" y="282"/>
                    </a:cubicBezTo>
                    <a:cubicBezTo>
                      <a:pt x="155" y="282"/>
                      <a:pt x="155" y="282"/>
                      <a:pt x="155" y="282"/>
                    </a:cubicBezTo>
                    <a:cubicBezTo>
                      <a:pt x="176" y="282"/>
                      <a:pt x="183" y="289"/>
                      <a:pt x="183" y="311"/>
                    </a:cubicBezTo>
                    <a:cubicBezTo>
                      <a:pt x="183" y="339"/>
                      <a:pt x="183" y="339"/>
                      <a:pt x="183" y="339"/>
                    </a:cubicBezTo>
                    <a:cubicBezTo>
                      <a:pt x="410" y="339"/>
                      <a:pt x="410" y="339"/>
                      <a:pt x="410" y="339"/>
                    </a:cubicBezTo>
                    <a:cubicBezTo>
                      <a:pt x="410" y="311"/>
                      <a:pt x="410" y="311"/>
                      <a:pt x="410" y="311"/>
                    </a:cubicBezTo>
                    <a:cubicBezTo>
                      <a:pt x="410" y="289"/>
                      <a:pt x="424" y="282"/>
                      <a:pt x="438" y="282"/>
                    </a:cubicBezTo>
                    <a:cubicBezTo>
                      <a:pt x="466" y="282"/>
                      <a:pt x="466" y="282"/>
                      <a:pt x="466" y="282"/>
                    </a:cubicBezTo>
                    <a:cubicBezTo>
                      <a:pt x="530" y="282"/>
                      <a:pt x="530" y="282"/>
                      <a:pt x="530" y="282"/>
                    </a:cubicBezTo>
                    <a:cubicBezTo>
                      <a:pt x="480" y="141"/>
                      <a:pt x="480" y="141"/>
                      <a:pt x="480" y="141"/>
                    </a:cubicBezTo>
                    <a:cubicBezTo>
                      <a:pt x="452" y="141"/>
                      <a:pt x="452" y="141"/>
                      <a:pt x="452" y="141"/>
                    </a:cubicBezTo>
                    <a:cubicBezTo>
                      <a:pt x="353" y="141"/>
                      <a:pt x="353" y="141"/>
                      <a:pt x="353" y="141"/>
                    </a:cubicBezTo>
                    <a:cubicBezTo>
                      <a:pt x="353" y="99"/>
                      <a:pt x="353" y="99"/>
                      <a:pt x="353" y="99"/>
                    </a:cubicBezTo>
                    <a:cubicBezTo>
                      <a:pt x="353" y="85"/>
                      <a:pt x="353" y="85"/>
                      <a:pt x="353" y="85"/>
                    </a:cubicBezTo>
                    <a:cubicBezTo>
                      <a:pt x="452" y="85"/>
                      <a:pt x="452" y="85"/>
                      <a:pt x="452" y="85"/>
                    </a:cubicBezTo>
                    <a:cubicBezTo>
                      <a:pt x="494" y="85"/>
                      <a:pt x="494" y="85"/>
                      <a:pt x="494" y="85"/>
                    </a:cubicBezTo>
                    <a:cubicBezTo>
                      <a:pt x="509" y="85"/>
                      <a:pt x="523" y="92"/>
                      <a:pt x="523" y="99"/>
                    </a:cubicBezTo>
                    <a:cubicBezTo>
                      <a:pt x="600" y="296"/>
                      <a:pt x="600" y="296"/>
                      <a:pt x="600" y="296"/>
                    </a:cubicBezTo>
                    <a:cubicBezTo>
                      <a:pt x="600" y="304"/>
                      <a:pt x="600" y="304"/>
                      <a:pt x="600" y="311"/>
                    </a:cubicBezTo>
                    <a:cubicBezTo>
                      <a:pt x="600" y="487"/>
                      <a:pt x="600" y="487"/>
                      <a:pt x="600" y="487"/>
                    </a:cubicBezTo>
                    <a:cubicBezTo>
                      <a:pt x="600" y="502"/>
                      <a:pt x="586" y="516"/>
                      <a:pt x="572" y="516"/>
                    </a:cubicBezTo>
                    <a:close/>
                    <a:moveTo>
                      <a:pt x="396" y="205"/>
                    </a:moveTo>
                    <a:lnTo>
                      <a:pt x="396" y="205"/>
                    </a:lnTo>
                    <a:cubicBezTo>
                      <a:pt x="396" y="212"/>
                      <a:pt x="389" y="219"/>
                      <a:pt x="381" y="226"/>
                    </a:cubicBezTo>
                    <a:cubicBezTo>
                      <a:pt x="318" y="289"/>
                      <a:pt x="318" y="289"/>
                      <a:pt x="318" y="289"/>
                    </a:cubicBezTo>
                    <a:cubicBezTo>
                      <a:pt x="311" y="296"/>
                      <a:pt x="304" y="296"/>
                      <a:pt x="297" y="296"/>
                    </a:cubicBezTo>
                    <a:cubicBezTo>
                      <a:pt x="290" y="296"/>
                      <a:pt x="283" y="296"/>
                      <a:pt x="283" y="289"/>
                    </a:cubicBezTo>
                    <a:cubicBezTo>
                      <a:pt x="212" y="226"/>
                      <a:pt x="212" y="226"/>
                      <a:pt x="212" y="226"/>
                    </a:cubicBezTo>
                    <a:cubicBezTo>
                      <a:pt x="205" y="219"/>
                      <a:pt x="205" y="212"/>
                      <a:pt x="205" y="205"/>
                    </a:cubicBezTo>
                    <a:cubicBezTo>
                      <a:pt x="205" y="191"/>
                      <a:pt x="219" y="176"/>
                      <a:pt x="233" y="176"/>
                    </a:cubicBezTo>
                    <a:cubicBezTo>
                      <a:pt x="240" y="176"/>
                      <a:pt x="247" y="176"/>
                      <a:pt x="254" y="183"/>
                    </a:cubicBezTo>
                    <a:cubicBezTo>
                      <a:pt x="268" y="205"/>
                      <a:pt x="268" y="205"/>
                      <a:pt x="268" y="205"/>
                    </a:cubicBezTo>
                    <a:cubicBezTo>
                      <a:pt x="268" y="99"/>
                      <a:pt x="268" y="99"/>
                      <a:pt x="268" y="99"/>
                    </a:cubicBezTo>
                    <a:cubicBezTo>
                      <a:pt x="268" y="70"/>
                      <a:pt x="268" y="70"/>
                      <a:pt x="268" y="70"/>
                    </a:cubicBezTo>
                    <a:cubicBezTo>
                      <a:pt x="268" y="28"/>
                      <a:pt x="268" y="28"/>
                      <a:pt x="268" y="28"/>
                    </a:cubicBezTo>
                    <a:cubicBezTo>
                      <a:pt x="268" y="7"/>
                      <a:pt x="283" y="0"/>
                      <a:pt x="297" y="0"/>
                    </a:cubicBezTo>
                    <a:cubicBezTo>
                      <a:pt x="318" y="0"/>
                      <a:pt x="325" y="7"/>
                      <a:pt x="325" y="28"/>
                    </a:cubicBezTo>
                    <a:cubicBezTo>
                      <a:pt x="325" y="85"/>
                      <a:pt x="325" y="85"/>
                      <a:pt x="325" y="85"/>
                    </a:cubicBezTo>
                    <a:cubicBezTo>
                      <a:pt x="325" y="92"/>
                      <a:pt x="325" y="92"/>
                      <a:pt x="325" y="92"/>
                    </a:cubicBezTo>
                    <a:cubicBezTo>
                      <a:pt x="325" y="205"/>
                      <a:pt x="325" y="205"/>
                      <a:pt x="325" y="205"/>
                    </a:cubicBezTo>
                    <a:cubicBezTo>
                      <a:pt x="346" y="183"/>
                      <a:pt x="346" y="183"/>
                      <a:pt x="346" y="183"/>
                    </a:cubicBezTo>
                    <a:cubicBezTo>
                      <a:pt x="353" y="176"/>
                      <a:pt x="360" y="176"/>
                      <a:pt x="367" y="176"/>
                    </a:cubicBezTo>
                    <a:cubicBezTo>
                      <a:pt x="381" y="176"/>
                      <a:pt x="396" y="191"/>
                      <a:pt x="396" y="205"/>
                    </a:cubicBezTo>
                    <a:close/>
                  </a:path>
                </a:pathLst>
              </a:custGeom>
              <a:solidFill>
                <a:schemeClr val="bg1"/>
              </a:solidFill>
              <a:ln>
                <a:noFill/>
              </a:ln>
              <a:effectLst/>
            </p:spPr>
            <p:txBody>
              <a:bodyPr anchor="ctr"/>
              <a:lstStyle/>
              <a:p>
                <a:pPr algn="ctr"/>
                <a:endParaRPr/>
              </a:p>
            </p:txBody>
          </p:sp>
        </p:grpSp>
        <p:sp>
          <p:nvSpPr>
            <p:cNvPr id="28" name="TextBox 50"/>
            <p:cNvSpPr txBox="1"/>
            <p:nvPr/>
          </p:nvSpPr>
          <p:spPr>
            <a:xfrm>
              <a:off x="8205138" y="2550550"/>
              <a:ext cx="2563521" cy="246221"/>
            </a:xfrm>
            <a:prstGeom prst="rect">
              <a:avLst/>
            </a:prstGeom>
            <a:noFill/>
          </p:spPr>
          <p:txBody>
            <a:bodyPr wrap="none" lIns="0" tIns="0" rIns="0" bIns="0">
              <a:normAutofit/>
            </a:bodyPr>
            <a:lstStyle/>
            <a:p>
              <a:pPr algn="ctr"/>
              <a:r>
                <a:rPr lang="zh-CN" altLang="en-US" sz="1600" b="1" dirty="0">
                  <a:solidFill>
                    <a:schemeClr val="accent3">
                      <a:lumMod val="100000"/>
                    </a:schemeClr>
                  </a:solidFill>
                </a:rPr>
                <a:t>类的友元函数</a:t>
              </a:r>
            </a:p>
          </p:txBody>
        </p:sp>
      </p:grpSp>
      <p:sp>
        <p:nvSpPr>
          <p:cNvPr id="51" name="圆角矩形 3"/>
          <p:cNvSpPr/>
          <p:nvPr/>
        </p:nvSpPr>
        <p:spPr>
          <a:xfrm>
            <a:off x="3706874" y="452122"/>
            <a:ext cx="4778249" cy="659500"/>
          </a:xfrm>
          <a:prstGeom prst="roundRect">
            <a:avLst>
              <a:gd name="adj" fmla="val 42270"/>
            </a:avLst>
          </a:prstGeom>
          <a:gradFill>
            <a:gsLst>
              <a:gs pos="99000">
                <a:schemeClr val="bg1"/>
              </a:gs>
              <a:gs pos="0">
                <a:schemeClr val="bg1">
                  <a:lumMod val="95000"/>
                </a:schemeClr>
              </a:gs>
            </a:gsLst>
            <a:lin ang="0" scaled="0"/>
          </a:gradFill>
          <a:ln>
            <a:noFill/>
          </a:ln>
          <a:effectLst>
            <a:innerShdw blurRad="63500" dist="127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solidFill>
                <a:latin typeface="微软雅黑" panose="020B0503020204020204" pitchFamily="34" charset="-122"/>
                <a:ea typeface="微软雅黑" panose="020B0503020204020204" pitchFamily="34" charset="-122"/>
              </a:rPr>
              <a:t>运算符重载函数重载方法</a:t>
            </a:r>
          </a:p>
        </p:txBody>
      </p:sp>
    </p:spTree>
    <p:extLst>
      <p:ext uri="{BB962C8B-B14F-4D97-AF65-F5344CB8AC3E}">
        <p14:creationId xmlns:p14="http://schemas.microsoft.com/office/powerpoint/2010/main" val="2035981277"/>
      </p:ext>
    </p:extLst>
  </p:cSld>
  <p:clrMapOvr>
    <a:masterClrMapping/>
  </p:clrMapOvr>
  <mc:AlternateContent xmlns:mc="http://schemas.openxmlformats.org/markup-compatibility/2006" xmlns:p14="http://schemas.microsoft.com/office/powerpoint/2010/main">
    <mc:Choice Requires="p14">
      <p:transition spd="slow" p14:dur="1600" advClick="0" advTm="5000">
        <p14:gallery dir="l"/>
      </p:transition>
    </mc:Choice>
    <mc:Fallback xmlns="">
      <p:transition spd="slow"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ID="23" presetClass="entr" presetSubtype="16" fill="hold" nodeType="afterEffect">
                                  <p:stCondLst>
                                    <p:cond delay="0"/>
                                  </p:stCondLst>
                                  <p:childTnLst>
                                    <p:set>
                                      <p:cBhvr>
                                        <p:cTn id="11" dur="1" fill="hold">
                                          <p:stCondLst>
                                            <p:cond delay="0"/>
                                          </p:stCondLst>
                                        </p:cTn>
                                        <p:tgtEl>
                                          <p:spTgt spid="46"/>
                                        </p:tgtEl>
                                        <p:attrNameLst>
                                          <p:attrName>style.visibility</p:attrName>
                                        </p:attrNameLst>
                                      </p:cBhvr>
                                      <p:to>
                                        <p:strVal val="visible"/>
                                      </p:to>
                                    </p:set>
                                    <p:anim calcmode="lin" valueType="num">
                                      <p:cBhvr>
                                        <p:cTn id="12" dur="500" fill="hold"/>
                                        <p:tgtEl>
                                          <p:spTgt spid="46"/>
                                        </p:tgtEl>
                                        <p:attrNameLst>
                                          <p:attrName>ppt_w</p:attrName>
                                        </p:attrNameLst>
                                      </p:cBhvr>
                                      <p:tavLst>
                                        <p:tav tm="0">
                                          <p:val>
                                            <p:fltVal val="0"/>
                                          </p:val>
                                        </p:tav>
                                        <p:tav tm="100000">
                                          <p:val>
                                            <p:strVal val="#ppt_w"/>
                                          </p:val>
                                        </p:tav>
                                      </p:tavLst>
                                    </p:anim>
                                    <p:anim calcmode="lin" valueType="num">
                                      <p:cBhvr>
                                        <p:cTn id="13" dur="500" fill="hold"/>
                                        <p:tgtEl>
                                          <p:spTgt spid="46"/>
                                        </p:tgtEl>
                                        <p:attrNameLst>
                                          <p:attrName>ppt_h</p:attrName>
                                        </p:attrNameLst>
                                      </p:cBhvr>
                                      <p:tavLst>
                                        <p:tav tm="0">
                                          <p:val>
                                            <p:fltVal val="0"/>
                                          </p:val>
                                        </p:tav>
                                        <p:tav tm="100000">
                                          <p:val>
                                            <p:strVal val="#ppt_h"/>
                                          </p:val>
                                        </p:tav>
                                      </p:tavLst>
                                    </p:anim>
                                  </p:childTnLst>
                                </p:cTn>
                              </p:par>
                            </p:childTnLst>
                          </p:cTn>
                        </p:par>
                        <p:par>
                          <p:cTn id="14" fill="hold">
                            <p:stCondLst>
                              <p:cond delay="1000"/>
                            </p:stCondLst>
                            <p:childTnLst>
                              <p:par>
                                <p:cTn id="15" presetID="23" presetClass="entr" presetSubtype="16"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p:cTn id="17" dur="500" fill="hold"/>
                                        <p:tgtEl>
                                          <p:spTgt spid="47"/>
                                        </p:tgtEl>
                                        <p:attrNameLst>
                                          <p:attrName>ppt_w</p:attrName>
                                        </p:attrNameLst>
                                      </p:cBhvr>
                                      <p:tavLst>
                                        <p:tav tm="0">
                                          <p:val>
                                            <p:fltVal val="0"/>
                                          </p:val>
                                        </p:tav>
                                        <p:tav tm="100000">
                                          <p:val>
                                            <p:strVal val="#ppt_w"/>
                                          </p:val>
                                        </p:tav>
                                      </p:tavLst>
                                    </p:anim>
                                    <p:anim calcmode="lin" valueType="num">
                                      <p:cBhvr>
                                        <p:cTn id="18" dur="500" fill="hold"/>
                                        <p:tgtEl>
                                          <p:spTgt spid="47"/>
                                        </p:tgtEl>
                                        <p:attrNameLst>
                                          <p:attrName>ppt_h</p:attrName>
                                        </p:attrNameLst>
                                      </p:cBhvr>
                                      <p:tavLst>
                                        <p:tav tm="0">
                                          <p:val>
                                            <p:fltVal val="0"/>
                                          </p:val>
                                        </p:tav>
                                        <p:tav tm="100000">
                                          <p:val>
                                            <p:strVal val="#ppt_h"/>
                                          </p:val>
                                        </p:tav>
                                      </p:tavLst>
                                    </p:anim>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51"/>
                                        </p:tgtEl>
                                        <p:attrNameLst>
                                          <p:attrName>style.visibility</p:attrName>
                                        </p:attrNameLst>
                                      </p:cBhvr>
                                      <p:to>
                                        <p:strVal val="visible"/>
                                      </p:to>
                                    </p:set>
                                    <p:animEffect transition="in" filter="fade">
                                      <p:cBhvr>
                                        <p:cTn id="22"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3"/>
          <p:cNvSpPr txBox="1"/>
          <p:nvPr/>
        </p:nvSpPr>
        <p:spPr>
          <a:xfrm>
            <a:off x="6809468" y="1906638"/>
            <a:ext cx="4977148" cy="1077218"/>
          </a:xfrm>
          <a:prstGeom prst="rect">
            <a:avLst/>
          </a:prstGeom>
          <a:noFill/>
        </p:spPr>
        <p:txBody>
          <a:bodyPr wrap="none">
            <a:normAutofit/>
          </a:bodyPr>
          <a:lstStyle/>
          <a:p>
            <a:r>
              <a:rPr lang="zh-CN" altLang="en-US" sz="2400" dirty="0">
                <a:solidFill>
                  <a:schemeClr val="tx1">
                    <a:lumMod val="60000"/>
                    <a:lumOff val="40000"/>
                  </a:schemeClr>
                </a:solidFill>
              </a:rPr>
              <a:t>运算符重载的函数格式：</a:t>
            </a:r>
          </a:p>
          <a:p>
            <a:endParaRPr lang="zh-CN" altLang="en-US" sz="2400" dirty="0">
              <a:solidFill>
                <a:schemeClr val="tx1">
                  <a:lumMod val="60000"/>
                  <a:lumOff val="40000"/>
                </a:schemeClr>
              </a:solidFill>
            </a:endParaRPr>
          </a:p>
        </p:txBody>
      </p:sp>
      <p:sp>
        <p:nvSpPr>
          <p:cNvPr id="14" name="千图PPT彼岸天：ID 8661124矩形 13"/>
          <p:cNvSpPr/>
          <p:nvPr>
            <p:custDataLst>
              <p:tags r:id="rId1"/>
            </p:custDataLst>
          </p:nvPr>
        </p:nvSpPr>
        <p:spPr>
          <a:xfrm>
            <a:off x="5339916" y="3470383"/>
            <a:ext cx="5757905" cy="307777"/>
          </a:xfrm>
          <a:prstGeom prst="rect">
            <a:avLst/>
          </a:prstGeom>
        </p:spPr>
        <p:txBody>
          <a:bodyPr wrap="square">
            <a:noAutofit/>
          </a:bodyPr>
          <a:lstStyle/>
          <a:p>
            <a:pPr marL="400050" lvl="2" fontAlgn="base">
              <a:spcBef>
                <a:spcPct val="20000"/>
              </a:spcBef>
              <a:spcAft>
                <a:spcPct val="0"/>
              </a:spcAft>
            </a:pPr>
            <a:r>
              <a:rPr lang="zh-CN" altLang="en-US" sz="2800" b="1" dirty="0">
                <a:solidFill>
                  <a:srgbClr val="FF0000"/>
                </a:solidFill>
                <a:latin typeface="Times New Roman" panose="02020603050405020304" pitchFamily="18" charset="0"/>
                <a:ea typeface="微软雅黑" panose="020B0503020204020204" pitchFamily="34" charset="-122"/>
              </a:rPr>
              <a:t>函数类型 </a:t>
            </a:r>
            <a:r>
              <a:rPr lang="en-US" altLang="zh-CN" sz="2800" b="1" dirty="0">
                <a:solidFill>
                  <a:srgbClr val="FF0000"/>
                </a:solidFill>
                <a:latin typeface="Times New Roman" panose="02020603050405020304" pitchFamily="18" charset="0"/>
                <a:ea typeface="微软雅黑" panose="020B0503020204020204" pitchFamily="34" charset="-122"/>
              </a:rPr>
              <a:t>operator </a:t>
            </a:r>
            <a:r>
              <a:rPr lang="zh-CN" altLang="en-US" sz="2800" b="1" dirty="0">
                <a:solidFill>
                  <a:srgbClr val="FF0000"/>
                </a:solidFill>
                <a:latin typeface="Times New Roman" panose="02020603050405020304" pitchFamily="18" charset="0"/>
                <a:ea typeface="微软雅黑" panose="020B0503020204020204" pitchFamily="34" charset="-122"/>
              </a:rPr>
              <a:t>运算符名称（形参表）</a:t>
            </a:r>
            <a:endParaRPr lang="en-US" altLang="zh-CN" sz="2800" b="1" dirty="0">
              <a:solidFill>
                <a:srgbClr val="FF0000"/>
              </a:solidFill>
              <a:latin typeface="Times New Roman" panose="02020603050405020304" pitchFamily="18" charset="0"/>
              <a:ea typeface="微软雅黑" panose="020B0503020204020204" pitchFamily="34" charset="-122"/>
            </a:endParaRPr>
          </a:p>
          <a:p>
            <a:pPr marL="400050" lvl="2" fontAlgn="base">
              <a:spcBef>
                <a:spcPct val="20000"/>
              </a:spcBef>
              <a:spcAft>
                <a:spcPct val="0"/>
              </a:spcAft>
            </a:pPr>
            <a:r>
              <a:rPr lang="en-US" altLang="zh-CN" sz="2800" b="1" dirty="0">
                <a:solidFill>
                  <a:srgbClr val="FF0000"/>
                </a:solidFill>
                <a:latin typeface="Times New Roman" panose="02020603050405020304" pitchFamily="18" charset="0"/>
                <a:ea typeface="微软雅黑" panose="020B0503020204020204" pitchFamily="34" charset="-122"/>
              </a:rPr>
              <a:t>{</a:t>
            </a:r>
          </a:p>
          <a:p>
            <a:pPr marL="400050" lvl="2" fontAlgn="base">
              <a:spcBef>
                <a:spcPct val="20000"/>
              </a:spcBef>
              <a:spcAft>
                <a:spcPct val="0"/>
              </a:spcAft>
            </a:pPr>
            <a:r>
              <a:rPr lang="en-US" altLang="zh-CN" sz="2800" b="1" dirty="0">
                <a:solidFill>
                  <a:srgbClr val="FF0000"/>
                </a:solidFill>
                <a:latin typeface="Times New Roman" panose="02020603050405020304" pitchFamily="18" charset="0"/>
                <a:ea typeface="微软雅黑" panose="020B0503020204020204" pitchFamily="34" charset="-122"/>
              </a:rPr>
              <a:t>   </a:t>
            </a:r>
            <a:r>
              <a:rPr lang="zh-CN" altLang="en-US" sz="2800" b="1" dirty="0">
                <a:solidFill>
                  <a:srgbClr val="FF0000"/>
                </a:solidFill>
                <a:latin typeface="Times New Roman" panose="02020603050405020304" pitchFamily="18" charset="0"/>
                <a:ea typeface="微软雅黑" panose="020B0503020204020204" pitchFamily="34" charset="-122"/>
              </a:rPr>
              <a:t>对运算符的重载处理</a:t>
            </a:r>
            <a:endParaRPr lang="en-US" altLang="zh-CN" sz="2800" b="1" dirty="0">
              <a:solidFill>
                <a:srgbClr val="FF0000"/>
              </a:solidFill>
              <a:latin typeface="Times New Roman" panose="02020603050405020304" pitchFamily="18" charset="0"/>
              <a:ea typeface="微软雅黑" panose="020B0503020204020204" pitchFamily="34" charset="-122"/>
            </a:endParaRPr>
          </a:p>
          <a:p>
            <a:pPr marL="400050" lvl="2" fontAlgn="base">
              <a:spcBef>
                <a:spcPct val="20000"/>
              </a:spcBef>
              <a:spcAft>
                <a:spcPct val="0"/>
              </a:spcAft>
            </a:pPr>
            <a:r>
              <a:rPr lang="en-US" altLang="zh-CN" sz="2800" b="1" dirty="0">
                <a:solidFill>
                  <a:srgbClr val="FF0000"/>
                </a:solidFill>
                <a:latin typeface="Times New Roman" panose="02020603050405020304" pitchFamily="18" charset="0"/>
                <a:ea typeface="微软雅黑" panose="020B0503020204020204" pitchFamily="34" charset="-122"/>
              </a:rPr>
              <a:t>}</a:t>
            </a:r>
            <a:endParaRPr lang="zh-CN" altLang="en-US" sz="2800" b="1" dirty="0">
              <a:solidFill>
                <a:srgbClr val="FF0000"/>
              </a:solidFill>
              <a:latin typeface="Times New Roman" panose="02020603050405020304" pitchFamily="18" charset="0"/>
              <a:ea typeface="微软雅黑" panose="020B0503020204020204" pitchFamily="34" charset="-122"/>
            </a:endParaRPr>
          </a:p>
        </p:txBody>
      </p:sp>
      <p:sp>
        <p:nvSpPr>
          <p:cNvPr id="8" name="圆角矩形 6"/>
          <p:cNvSpPr/>
          <p:nvPr/>
        </p:nvSpPr>
        <p:spPr>
          <a:xfrm>
            <a:off x="5339916" y="1872335"/>
            <a:ext cx="1223393" cy="1224000"/>
          </a:xfrm>
          <a:prstGeom prst="round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7" name="任意多边形 8"/>
          <p:cNvSpPr/>
          <p:nvPr/>
        </p:nvSpPr>
        <p:spPr>
          <a:xfrm>
            <a:off x="5583586" y="2104148"/>
            <a:ext cx="736053" cy="760374"/>
          </a:xfrm>
          <a:custGeom>
            <a:avLst/>
            <a:gdLst>
              <a:gd name="connsiteX0" fmla="*/ 130655 w 587316"/>
              <a:gd name="connsiteY0" fmla="*/ 434401 h 606722"/>
              <a:gd name="connsiteX1" fmla="*/ 130655 w 587316"/>
              <a:gd name="connsiteY1" fmla="*/ 466128 h 606722"/>
              <a:gd name="connsiteX2" fmla="*/ 142047 w 587316"/>
              <a:gd name="connsiteY2" fmla="*/ 466128 h 606722"/>
              <a:gd name="connsiteX3" fmla="*/ 142047 w 587316"/>
              <a:gd name="connsiteY3" fmla="*/ 434401 h 606722"/>
              <a:gd name="connsiteX4" fmla="*/ 20648 w 587316"/>
              <a:gd name="connsiteY4" fmla="*/ 373614 h 606722"/>
              <a:gd name="connsiteX5" fmla="*/ 48061 w 587316"/>
              <a:gd name="connsiteY5" fmla="*/ 547178 h 606722"/>
              <a:gd name="connsiteX6" fmla="*/ 111608 w 587316"/>
              <a:gd name="connsiteY6" fmla="*/ 547178 h 606722"/>
              <a:gd name="connsiteX7" fmla="*/ 111608 w 587316"/>
              <a:gd name="connsiteY7" fmla="*/ 475637 h 606722"/>
              <a:gd name="connsiteX8" fmla="*/ 111608 w 587316"/>
              <a:gd name="connsiteY8" fmla="*/ 424981 h 606722"/>
              <a:gd name="connsiteX9" fmla="*/ 111608 w 587316"/>
              <a:gd name="connsiteY9" fmla="*/ 373614 h 606722"/>
              <a:gd name="connsiteX10" fmla="*/ 518778 w 587316"/>
              <a:gd name="connsiteY10" fmla="*/ 371157 h 606722"/>
              <a:gd name="connsiteX11" fmla="*/ 553937 w 587316"/>
              <a:gd name="connsiteY11" fmla="*/ 391400 h 606722"/>
              <a:gd name="connsiteX12" fmla="*/ 557497 w 587316"/>
              <a:gd name="connsiteY12" fmla="*/ 404362 h 606722"/>
              <a:gd name="connsiteX13" fmla="*/ 549219 w 587316"/>
              <a:gd name="connsiteY13" fmla="*/ 409068 h 606722"/>
              <a:gd name="connsiteX14" fmla="*/ 544502 w 587316"/>
              <a:gd name="connsiteY14" fmla="*/ 407825 h 606722"/>
              <a:gd name="connsiteX15" fmla="*/ 509344 w 587316"/>
              <a:gd name="connsiteY15" fmla="*/ 387582 h 606722"/>
              <a:gd name="connsiteX16" fmla="*/ 505783 w 587316"/>
              <a:gd name="connsiteY16" fmla="*/ 374619 h 606722"/>
              <a:gd name="connsiteX17" fmla="*/ 518778 w 587316"/>
              <a:gd name="connsiteY17" fmla="*/ 371157 h 606722"/>
              <a:gd name="connsiteX18" fmla="*/ 537211 w 587316"/>
              <a:gd name="connsiteY18" fmla="*/ 283673 h 606722"/>
              <a:gd name="connsiteX19" fmla="*/ 577793 w 587316"/>
              <a:gd name="connsiteY19" fmla="*/ 283673 h 606722"/>
              <a:gd name="connsiteX20" fmla="*/ 587316 w 587316"/>
              <a:gd name="connsiteY20" fmla="*/ 293200 h 606722"/>
              <a:gd name="connsiteX21" fmla="*/ 577793 w 587316"/>
              <a:gd name="connsiteY21" fmla="*/ 302726 h 606722"/>
              <a:gd name="connsiteX22" fmla="*/ 537211 w 587316"/>
              <a:gd name="connsiteY22" fmla="*/ 302726 h 606722"/>
              <a:gd name="connsiteX23" fmla="*/ 527688 w 587316"/>
              <a:gd name="connsiteY23" fmla="*/ 293200 h 606722"/>
              <a:gd name="connsiteX24" fmla="*/ 537211 w 587316"/>
              <a:gd name="connsiteY24" fmla="*/ 283673 h 606722"/>
              <a:gd name="connsiteX25" fmla="*/ 50098 w 587316"/>
              <a:gd name="connsiteY25" fmla="*/ 273582 h 606722"/>
              <a:gd name="connsiteX26" fmla="*/ 90680 w 587316"/>
              <a:gd name="connsiteY26" fmla="*/ 273582 h 606722"/>
              <a:gd name="connsiteX27" fmla="*/ 100203 w 587316"/>
              <a:gd name="connsiteY27" fmla="*/ 283073 h 606722"/>
              <a:gd name="connsiteX28" fmla="*/ 90680 w 587316"/>
              <a:gd name="connsiteY28" fmla="*/ 292564 h 606722"/>
              <a:gd name="connsiteX29" fmla="*/ 50098 w 587316"/>
              <a:gd name="connsiteY29" fmla="*/ 292564 h 606722"/>
              <a:gd name="connsiteX30" fmla="*/ 40575 w 587316"/>
              <a:gd name="connsiteY30" fmla="*/ 283073 h 606722"/>
              <a:gd name="connsiteX31" fmla="*/ 50098 w 587316"/>
              <a:gd name="connsiteY31" fmla="*/ 273582 h 606722"/>
              <a:gd name="connsiteX32" fmla="*/ 19046 w 587316"/>
              <a:gd name="connsiteY32" fmla="*/ 252038 h 606722"/>
              <a:gd name="connsiteX33" fmla="*/ 19046 w 587316"/>
              <a:gd name="connsiteY33" fmla="*/ 354684 h 606722"/>
              <a:gd name="connsiteX34" fmla="*/ 111608 w 587316"/>
              <a:gd name="connsiteY34" fmla="*/ 354684 h 606722"/>
              <a:gd name="connsiteX35" fmla="*/ 111608 w 587316"/>
              <a:gd name="connsiteY35" fmla="*/ 252038 h 606722"/>
              <a:gd name="connsiteX36" fmla="*/ 445913 w 587316"/>
              <a:gd name="connsiteY36" fmla="*/ 202664 h 606722"/>
              <a:gd name="connsiteX37" fmla="*/ 455359 w 587316"/>
              <a:gd name="connsiteY37" fmla="*/ 212170 h 606722"/>
              <a:gd name="connsiteX38" fmla="*/ 455359 w 587316"/>
              <a:gd name="connsiteY38" fmla="*/ 262806 h 606722"/>
              <a:gd name="connsiteX39" fmla="*/ 445913 w 587316"/>
              <a:gd name="connsiteY39" fmla="*/ 272312 h 606722"/>
              <a:gd name="connsiteX40" fmla="*/ 436377 w 587316"/>
              <a:gd name="connsiteY40" fmla="*/ 262806 h 606722"/>
              <a:gd name="connsiteX41" fmla="*/ 436377 w 587316"/>
              <a:gd name="connsiteY41" fmla="*/ 212170 h 606722"/>
              <a:gd name="connsiteX42" fmla="*/ 445913 w 587316"/>
              <a:gd name="connsiteY42" fmla="*/ 202664 h 606722"/>
              <a:gd name="connsiteX43" fmla="*/ 544502 w 587316"/>
              <a:gd name="connsiteY43" fmla="*/ 178654 h 606722"/>
              <a:gd name="connsiteX44" fmla="*/ 557497 w 587316"/>
              <a:gd name="connsiteY44" fmla="*/ 182116 h 606722"/>
              <a:gd name="connsiteX45" fmla="*/ 553937 w 587316"/>
              <a:gd name="connsiteY45" fmla="*/ 195079 h 606722"/>
              <a:gd name="connsiteX46" fmla="*/ 518778 w 587316"/>
              <a:gd name="connsiteY46" fmla="*/ 215322 h 606722"/>
              <a:gd name="connsiteX47" fmla="*/ 514061 w 587316"/>
              <a:gd name="connsiteY47" fmla="*/ 216565 h 606722"/>
              <a:gd name="connsiteX48" fmla="*/ 505783 w 587316"/>
              <a:gd name="connsiteY48" fmla="*/ 211859 h 606722"/>
              <a:gd name="connsiteX49" fmla="*/ 509344 w 587316"/>
              <a:gd name="connsiteY49" fmla="*/ 198897 h 606722"/>
              <a:gd name="connsiteX50" fmla="*/ 375499 w 587316"/>
              <a:gd name="connsiteY50" fmla="*/ 90026 h 606722"/>
              <a:gd name="connsiteX51" fmla="*/ 130655 w 587316"/>
              <a:gd name="connsiteY51" fmla="*/ 247683 h 606722"/>
              <a:gd name="connsiteX52" fmla="*/ 130655 w 587316"/>
              <a:gd name="connsiteY52" fmla="*/ 359128 h 606722"/>
              <a:gd name="connsiteX53" fmla="*/ 375499 w 587316"/>
              <a:gd name="connsiteY53" fmla="*/ 524694 h 606722"/>
              <a:gd name="connsiteX54" fmla="*/ 445913 w 587316"/>
              <a:gd name="connsiteY54" fmla="*/ 40505 h 606722"/>
              <a:gd name="connsiteX55" fmla="*/ 455359 w 587316"/>
              <a:gd name="connsiteY55" fmla="*/ 50017 h 606722"/>
              <a:gd name="connsiteX56" fmla="*/ 455359 w 587316"/>
              <a:gd name="connsiteY56" fmla="*/ 171630 h 606722"/>
              <a:gd name="connsiteX57" fmla="*/ 445913 w 587316"/>
              <a:gd name="connsiteY57" fmla="*/ 181142 h 606722"/>
              <a:gd name="connsiteX58" fmla="*/ 436377 w 587316"/>
              <a:gd name="connsiteY58" fmla="*/ 171630 h 606722"/>
              <a:gd name="connsiteX59" fmla="*/ 436377 w 587316"/>
              <a:gd name="connsiteY59" fmla="*/ 50017 h 606722"/>
              <a:gd name="connsiteX60" fmla="*/ 445913 w 587316"/>
              <a:gd name="connsiteY60" fmla="*/ 40505 h 606722"/>
              <a:gd name="connsiteX61" fmla="*/ 394456 w 587316"/>
              <a:gd name="connsiteY61" fmla="*/ 19018 h 606722"/>
              <a:gd name="connsiteX62" fmla="*/ 394456 w 587316"/>
              <a:gd name="connsiteY62" fmla="*/ 72608 h 606722"/>
              <a:gd name="connsiteX63" fmla="*/ 394456 w 587316"/>
              <a:gd name="connsiteY63" fmla="*/ 542646 h 606722"/>
              <a:gd name="connsiteX64" fmla="*/ 394456 w 587316"/>
              <a:gd name="connsiteY64" fmla="*/ 587704 h 606722"/>
              <a:gd name="connsiteX65" fmla="*/ 466815 w 587316"/>
              <a:gd name="connsiteY65" fmla="*/ 587704 h 606722"/>
              <a:gd name="connsiteX66" fmla="*/ 466815 w 587316"/>
              <a:gd name="connsiteY66" fmla="*/ 19018 h 606722"/>
              <a:gd name="connsiteX67" fmla="*/ 384933 w 587316"/>
              <a:gd name="connsiteY67" fmla="*/ 0 h 606722"/>
              <a:gd name="connsiteX68" fmla="*/ 476338 w 587316"/>
              <a:gd name="connsiteY68" fmla="*/ 0 h 606722"/>
              <a:gd name="connsiteX69" fmla="*/ 485772 w 587316"/>
              <a:gd name="connsiteY69" fmla="*/ 9509 h 606722"/>
              <a:gd name="connsiteX70" fmla="*/ 485772 w 587316"/>
              <a:gd name="connsiteY70" fmla="*/ 597213 h 606722"/>
              <a:gd name="connsiteX71" fmla="*/ 476338 w 587316"/>
              <a:gd name="connsiteY71" fmla="*/ 606722 h 606722"/>
              <a:gd name="connsiteX72" fmla="*/ 384933 w 587316"/>
              <a:gd name="connsiteY72" fmla="*/ 606722 h 606722"/>
              <a:gd name="connsiteX73" fmla="*/ 375499 w 587316"/>
              <a:gd name="connsiteY73" fmla="*/ 597213 h 606722"/>
              <a:gd name="connsiteX74" fmla="*/ 375499 w 587316"/>
              <a:gd name="connsiteY74" fmla="*/ 547623 h 606722"/>
              <a:gd name="connsiteX75" fmla="*/ 130655 w 587316"/>
              <a:gd name="connsiteY75" fmla="*/ 382056 h 606722"/>
              <a:gd name="connsiteX76" fmla="*/ 130655 w 587316"/>
              <a:gd name="connsiteY76" fmla="*/ 415472 h 606722"/>
              <a:gd name="connsiteX77" fmla="*/ 151570 w 587316"/>
              <a:gd name="connsiteY77" fmla="*/ 415472 h 606722"/>
              <a:gd name="connsiteX78" fmla="*/ 161093 w 587316"/>
              <a:gd name="connsiteY78" fmla="*/ 424981 h 606722"/>
              <a:gd name="connsiteX79" fmla="*/ 161093 w 587316"/>
              <a:gd name="connsiteY79" fmla="*/ 475637 h 606722"/>
              <a:gd name="connsiteX80" fmla="*/ 151570 w 587316"/>
              <a:gd name="connsiteY80" fmla="*/ 485147 h 606722"/>
              <a:gd name="connsiteX81" fmla="*/ 130655 w 587316"/>
              <a:gd name="connsiteY81" fmla="*/ 485147 h 606722"/>
              <a:gd name="connsiteX82" fmla="*/ 130655 w 587316"/>
              <a:gd name="connsiteY82" fmla="*/ 556688 h 606722"/>
              <a:gd name="connsiteX83" fmla="*/ 121131 w 587316"/>
              <a:gd name="connsiteY83" fmla="*/ 566197 h 606722"/>
              <a:gd name="connsiteX84" fmla="*/ 39962 w 587316"/>
              <a:gd name="connsiteY84" fmla="*/ 566197 h 606722"/>
              <a:gd name="connsiteX85" fmla="*/ 30528 w 587316"/>
              <a:gd name="connsiteY85" fmla="*/ 558110 h 606722"/>
              <a:gd name="connsiteX86" fmla="*/ 89 w 587316"/>
              <a:gd name="connsiteY86" fmla="*/ 365615 h 606722"/>
              <a:gd name="connsiteX87" fmla="*/ 89 w 587316"/>
              <a:gd name="connsiteY87" fmla="*/ 365437 h 606722"/>
              <a:gd name="connsiteX88" fmla="*/ 0 w 587316"/>
              <a:gd name="connsiteY88" fmla="*/ 364904 h 606722"/>
              <a:gd name="connsiteX89" fmla="*/ 0 w 587316"/>
              <a:gd name="connsiteY89" fmla="*/ 364371 h 606722"/>
              <a:gd name="connsiteX90" fmla="*/ 0 w 587316"/>
              <a:gd name="connsiteY90" fmla="*/ 364104 h 606722"/>
              <a:gd name="connsiteX91" fmla="*/ 0 w 587316"/>
              <a:gd name="connsiteY91" fmla="*/ 242529 h 606722"/>
              <a:gd name="connsiteX92" fmla="*/ 9523 w 587316"/>
              <a:gd name="connsiteY92" fmla="*/ 233020 h 606722"/>
              <a:gd name="connsiteX93" fmla="*/ 118372 w 587316"/>
              <a:gd name="connsiteY93" fmla="*/ 233020 h 606722"/>
              <a:gd name="connsiteX94" fmla="*/ 375499 w 587316"/>
              <a:gd name="connsiteY94" fmla="*/ 67364 h 606722"/>
              <a:gd name="connsiteX95" fmla="*/ 375499 w 587316"/>
              <a:gd name="connsiteY95" fmla="*/ 9509 h 606722"/>
              <a:gd name="connsiteX96" fmla="*/ 384933 w 587316"/>
              <a:gd name="connsiteY96"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587316" h="606722">
                <a:moveTo>
                  <a:pt x="130655" y="434401"/>
                </a:moveTo>
                <a:lnTo>
                  <a:pt x="130655" y="466128"/>
                </a:lnTo>
                <a:lnTo>
                  <a:pt x="142047" y="466128"/>
                </a:lnTo>
                <a:lnTo>
                  <a:pt x="142047" y="434401"/>
                </a:lnTo>
                <a:close/>
                <a:moveTo>
                  <a:pt x="20648" y="373614"/>
                </a:moveTo>
                <a:lnTo>
                  <a:pt x="48061" y="547178"/>
                </a:lnTo>
                <a:lnTo>
                  <a:pt x="111608" y="547178"/>
                </a:lnTo>
                <a:lnTo>
                  <a:pt x="111608" y="475637"/>
                </a:lnTo>
                <a:lnTo>
                  <a:pt x="111608" y="424981"/>
                </a:lnTo>
                <a:lnTo>
                  <a:pt x="111608" y="373614"/>
                </a:lnTo>
                <a:close/>
                <a:moveTo>
                  <a:pt x="518778" y="371157"/>
                </a:moveTo>
                <a:lnTo>
                  <a:pt x="553937" y="391400"/>
                </a:lnTo>
                <a:cubicBezTo>
                  <a:pt x="558565" y="393974"/>
                  <a:pt x="560078" y="399834"/>
                  <a:pt x="557497" y="404362"/>
                </a:cubicBezTo>
                <a:cubicBezTo>
                  <a:pt x="555717" y="407381"/>
                  <a:pt x="552512" y="409068"/>
                  <a:pt x="549219" y="409068"/>
                </a:cubicBezTo>
                <a:cubicBezTo>
                  <a:pt x="547617" y="409068"/>
                  <a:pt x="545926" y="408713"/>
                  <a:pt x="544502" y="407825"/>
                </a:cubicBezTo>
                <a:lnTo>
                  <a:pt x="509344" y="387582"/>
                </a:lnTo>
                <a:cubicBezTo>
                  <a:pt x="504715" y="384918"/>
                  <a:pt x="503202" y="379147"/>
                  <a:pt x="505783" y="374619"/>
                </a:cubicBezTo>
                <a:cubicBezTo>
                  <a:pt x="508454" y="370091"/>
                  <a:pt x="514239" y="368493"/>
                  <a:pt x="518778" y="371157"/>
                </a:cubicBezTo>
                <a:close/>
                <a:moveTo>
                  <a:pt x="537211" y="283673"/>
                </a:moveTo>
                <a:lnTo>
                  <a:pt x="577793" y="283673"/>
                </a:lnTo>
                <a:cubicBezTo>
                  <a:pt x="583044" y="283673"/>
                  <a:pt x="587316" y="287947"/>
                  <a:pt x="587316" y="293200"/>
                </a:cubicBezTo>
                <a:cubicBezTo>
                  <a:pt x="587316" y="298452"/>
                  <a:pt x="583044" y="302726"/>
                  <a:pt x="577793" y="302726"/>
                </a:cubicBezTo>
                <a:lnTo>
                  <a:pt x="537211" y="302726"/>
                </a:lnTo>
                <a:cubicBezTo>
                  <a:pt x="531960" y="302726"/>
                  <a:pt x="527688" y="298452"/>
                  <a:pt x="527688" y="293200"/>
                </a:cubicBezTo>
                <a:cubicBezTo>
                  <a:pt x="527688" y="287947"/>
                  <a:pt x="531960" y="283673"/>
                  <a:pt x="537211" y="283673"/>
                </a:cubicBezTo>
                <a:close/>
                <a:moveTo>
                  <a:pt x="50098" y="273582"/>
                </a:moveTo>
                <a:lnTo>
                  <a:pt x="90680" y="273582"/>
                </a:lnTo>
                <a:cubicBezTo>
                  <a:pt x="95931" y="273582"/>
                  <a:pt x="100203" y="277840"/>
                  <a:pt x="100203" y="283073"/>
                </a:cubicBezTo>
                <a:cubicBezTo>
                  <a:pt x="100203" y="288306"/>
                  <a:pt x="95931" y="292564"/>
                  <a:pt x="90680" y="292564"/>
                </a:cubicBezTo>
                <a:lnTo>
                  <a:pt x="50098" y="292564"/>
                </a:lnTo>
                <a:cubicBezTo>
                  <a:pt x="44847" y="292564"/>
                  <a:pt x="40575" y="288306"/>
                  <a:pt x="40575" y="283073"/>
                </a:cubicBezTo>
                <a:cubicBezTo>
                  <a:pt x="40575" y="277840"/>
                  <a:pt x="44847" y="273582"/>
                  <a:pt x="50098" y="273582"/>
                </a:cubicBezTo>
                <a:close/>
                <a:moveTo>
                  <a:pt x="19046" y="252038"/>
                </a:moveTo>
                <a:lnTo>
                  <a:pt x="19046" y="354684"/>
                </a:lnTo>
                <a:lnTo>
                  <a:pt x="111608" y="354684"/>
                </a:lnTo>
                <a:lnTo>
                  <a:pt x="111608" y="252038"/>
                </a:lnTo>
                <a:close/>
                <a:moveTo>
                  <a:pt x="445913" y="202664"/>
                </a:moveTo>
                <a:cubicBezTo>
                  <a:pt x="451171" y="202664"/>
                  <a:pt x="455359" y="206928"/>
                  <a:pt x="455359" y="212170"/>
                </a:cubicBezTo>
                <a:lnTo>
                  <a:pt x="455359" y="262806"/>
                </a:lnTo>
                <a:cubicBezTo>
                  <a:pt x="455359" y="268048"/>
                  <a:pt x="451171" y="272312"/>
                  <a:pt x="445913" y="272312"/>
                </a:cubicBezTo>
                <a:cubicBezTo>
                  <a:pt x="440655" y="272312"/>
                  <a:pt x="436377" y="268048"/>
                  <a:pt x="436377" y="262806"/>
                </a:cubicBezTo>
                <a:lnTo>
                  <a:pt x="436377" y="212170"/>
                </a:lnTo>
                <a:cubicBezTo>
                  <a:pt x="436377" y="206928"/>
                  <a:pt x="440655" y="202664"/>
                  <a:pt x="445913" y="202664"/>
                </a:cubicBezTo>
                <a:close/>
                <a:moveTo>
                  <a:pt x="544502" y="178654"/>
                </a:moveTo>
                <a:cubicBezTo>
                  <a:pt x="549041" y="175990"/>
                  <a:pt x="554827" y="177588"/>
                  <a:pt x="557497" y="182116"/>
                </a:cubicBezTo>
                <a:cubicBezTo>
                  <a:pt x="560078" y="186644"/>
                  <a:pt x="558565" y="192415"/>
                  <a:pt x="553937" y="195079"/>
                </a:cubicBezTo>
                <a:lnTo>
                  <a:pt x="518778" y="215322"/>
                </a:lnTo>
                <a:cubicBezTo>
                  <a:pt x="517354" y="216121"/>
                  <a:pt x="515663" y="216565"/>
                  <a:pt x="514061" y="216565"/>
                </a:cubicBezTo>
                <a:cubicBezTo>
                  <a:pt x="510768" y="216565"/>
                  <a:pt x="507564" y="214878"/>
                  <a:pt x="505783" y="211859"/>
                </a:cubicBezTo>
                <a:cubicBezTo>
                  <a:pt x="503202" y="207331"/>
                  <a:pt x="504715" y="201471"/>
                  <a:pt x="509344" y="198897"/>
                </a:cubicBezTo>
                <a:close/>
                <a:moveTo>
                  <a:pt x="375499" y="90026"/>
                </a:moveTo>
                <a:lnTo>
                  <a:pt x="130655" y="247683"/>
                </a:lnTo>
                <a:lnTo>
                  <a:pt x="130655" y="359128"/>
                </a:lnTo>
                <a:lnTo>
                  <a:pt x="375499" y="524694"/>
                </a:lnTo>
                <a:close/>
                <a:moveTo>
                  <a:pt x="445913" y="40505"/>
                </a:moveTo>
                <a:cubicBezTo>
                  <a:pt x="451171" y="40505"/>
                  <a:pt x="455359" y="44772"/>
                  <a:pt x="455359" y="50017"/>
                </a:cubicBezTo>
                <a:lnTo>
                  <a:pt x="455359" y="171630"/>
                </a:lnTo>
                <a:cubicBezTo>
                  <a:pt x="455359" y="176875"/>
                  <a:pt x="451171" y="181142"/>
                  <a:pt x="445913" y="181142"/>
                </a:cubicBezTo>
                <a:cubicBezTo>
                  <a:pt x="440655" y="181142"/>
                  <a:pt x="436377" y="176875"/>
                  <a:pt x="436377" y="171630"/>
                </a:cubicBezTo>
                <a:lnTo>
                  <a:pt x="436377" y="50017"/>
                </a:lnTo>
                <a:cubicBezTo>
                  <a:pt x="436377" y="44772"/>
                  <a:pt x="440655" y="40505"/>
                  <a:pt x="445913" y="40505"/>
                </a:cubicBezTo>
                <a:close/>
                <a:moveTo>
                  <a:pt x="394456" y="19018"/>
                </a:moveTo>
                <a:lnTo>
                  <a:pt x="394456" y="72608"/>
                </a:lnTo>
                <a:lnTo>
                  <a:pt x="394456" y="542646"/>
                </a:lnTo>
                <a:lnTo>
                  <a:pt x="394456" y="587704"/>
                </a:lnTo>
                <a:lnTo>
                  <a:pt x="466815" y="587704"/>
                </a:lnTo>
                <a:lnTo>
                  <a:pt x="466815" y="19018"/>
                </a:lnTo>
                <a:close/>
                <a:moveTo>
                  <a:pt x="384933" y="0"/>
                </a:moveTo>
                <a:lnTo>
                  <a:pt x="476338" y="0"/>
                </a:lnTo>
                <a:cubicBezTo>
                  <a:pt x="481589" y="0"/>
                  <a:pt x="485772" y="4266"/>
                  <a:pt x="485772" y="9509"/>
                </a:cubicBezTo>
                <a:lnTo>
                  <a:pt x="485772" y="597213"/>
                </a:lnTo>
                <a:cubicBezTo>
                  <a:pt x="485772" y="602456"/>
                  <a:pt x="481589" y="606722"/>
                  <a:pt x="476338" y="606722"/>
                </a:cubicBezTo>
                <a:lnTo>
                  <a:pt x="384933" y="606722"/>
                </a:lnTo>
                <a:cubicBezTo>
                  <a:pt x="379682" y="606722"/>
                  <a:pt x="375499" y="602456"/>
                  <a:pt x="375499" y="597213"/>
                </a:cubicBezTo>
                <a:lnTo>
                  <a:pt x="375499" y="547623"/>
                </a:lnTo>
                <a:lnTo>
                  <a:pt x="130655" y="382056"/>
                </a:lnTo>
                <a:lnTo>
                  <a:pt x="130655" y="415472"/>
                </a:lnTo>
                <a:lnTo>
                  <a:pt x="151570" y="415472"/>
                </a:lnTo>
                <a:cubicBezTo>
                  <a:pt x="156821" y="415472"/>
                  <a:pt x="161093" y="419738"/>
                  <a:pt x="161093" y="424981"/>
                </a:cubicBezTo>
                <a:lnTo>
                  <a:pt x="161093" y="475637"/>
                </a:lnTo>
                <a:cubicBezTo>
                  <a:pt x="161093" y="480881"/>
                  <a:pt x="156821" y="485147"/>
                  <a:pt x="151570" y="485147"/>
                </a:cubicBezTo>
                <a:lnTo>
                  <a:pt x="130655" y="485147"/>
                </a:lnTo>
                <a:lnTo>
                  <a:pt x="130655" y="556688"/>
                </a:lnTo>
                <a:cubicBezTo>
                  <a:pt x="130655" y="561931"/>
                  <a:pt x="126382" y="566197"/>
                  <a:pt x="121131" y="566197"/>
                </a:cubicBezTo>
                <a:lnTo>
                  <a:pt x="39962" y="566197"/>
                </a:lnTo>
                <a:cubicBezTo>
                  <a:pt x="35245" y="566197"/>
                  <a:pt x="31329" y="562731"/>
                  <a:pt x="30528" y="558110"/>
                </a:cubicBezTo>
                <a:lnTo>
                  <a:pt x="89" y="365615"/>
                </a:lnTo>
                <a:cubicBezTo>
                  <a:pt x="89" y="365526"/>
                  <a:pt x="89" y="365437"/>
                  <a:pt x="89" y="365437"/>
                </a:cubicBezTo>
                <a:cubicBezTo>
                  <a:pt x="89" y="365260"/>
                  <a:pt x="89" y="365082"/>
                  <a:pt x="0" y="364904"/>
                </a:cubicBezTo>
                <a:cubicBezTo>
                  <a:pt x="0" y="364726"/>
                  <a:pt x="0" y="364549"/>
                  <a:pt x="0" y="364371"/>
                </a:cubicBezTo>
                <a:cubicBezTo>
                  <a:pt x="0" y="364282"/>
                  <a:pt x="0" y="364193"/>
                  <a:pt x="0" y="364104"/>
                </a:cubicBezTo>
                <a:lnTo>
                  <a:pt x="0" y="242529"/>
                </a:lnTo>
                <a:cubicBezTo>
                  <a:pt x="0" y="237285"/>
                  <a:pt x="4272" y="233020"/>
                  <a:pt x="9523" y="233020"/>
                </a:cubicBezTo>
                <a:lnTo>
                  <a:pt x="118372" y="233020"/>
                </a:lnTo>
                <a:lnTo>
                  <a:pt x="375499" y="67364"/>
                </a:lnTo>
                <a:lnTo>
                  <a:pt x="375499" y="9509"/>
                </a:lnTo>
                <a:cubicBezTo>
                  <a:pt x="375499" y="4266"/>
                  <a:pt x="379682" y="0"/>
                  <a:pt x="384933" y="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p>
        </p:txBody>
      </p:sp>
      <p:cxnSp>
        <p:nvCxnSpPr>
          <p:cNvPr id="5" name="直接连接符 4"/>
          <p:cNvCxnSpPr/>
          <p:nvPr/>
        </p:nvCxnSpPr>
        <p:spPr>
          <a:xfrm>
            <a:off x="5405312" y="3284984"/>
            <a:ext cx="5282141" cy="0"/>
          </a:xfrm>
          <a:prstGeom prst="line">
            <a:avLst/>
          </a:prstGeom>
          <a:ln>
            <a:solidFill>
              <a:schemeClr val="tx1">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6" name="圆角矩形 12"/>
          <p:cNvSpPr/>
          <p:nvPr/>
        </p:nvSpPr>
        <p:spPr>
          <a:xfrm>
            <a:off x="735064" y="1866880"/>
            <a:ext cx="3852428" cy="3915815"/>
          </a:xfrm>
          <a:prstGeom prst="roundRect">
            <a:avLst>
              <a:gd name="adj" fmla="val 5000"/>
            </a:avLst>
          </a:prstGeom>
          <a:blipFill dpi="0" rotWithShape="1">
            <a:blip r:embed="rId4"/>
            <a:srcRect/>
            <a:stretch>
              <a:fillRect l="-26234" r="-26234"/>
            </a:stretch>
          </a:blip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5" name="圆角矩形 3"/>
          <p:cNvSpPr/>
          <p:nvPr/>
        </p:nvSpPr>
        <p:spPr>
          <a:xfrm>
            <a:off x="3706875" y="466241"/>
            <a:ext cx="4778249" cy="659500"/>
          </a:xfrm>
          <a:prstGeom prst="roundRect">
            <a:avLst>
              <a:gd name="adj" fmla="val 42270"/>
            </a:avLst>
          </a:prstGeom>
          <a:gradFill>
            <a:gsLst>
              <a:gs pos="99000">
                <a:schemeClr val="bg1"/>
              </a:gs>
              <a:gs pos="0">
                <a:schemeClr val="bg1">
                  <a:lumMod val="95000"/>
                </a:schemeClr>
              </a:gs>
            </a:gsLst>
            <a:lin ang="0" scaled="0"/>
          </a:gradFill>
          <a:ln>
            <a:noFill/>
          </a:ln>
          <a:effectLst>
            <a:innerShdw blurRad="63500" dist="127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solidFill>
                <a:latin typeface="微软雅黑" panose="020B0503020204020204" pitchFamily="34" charset="-122"/>
                <a:ea typeface="微软雅黑" panose="020B0503020204020204" pitchFamily="34" charset="-122"/>
              </a:rPr>
              <a:t>运算符重载</a:t>
            </a:r>
            <a:endParaRPr lang="zh-CN" altLang="en-US" sz="2400" b="1" spc="300" dirty="0">
              <a:solidFill>
                <a:schemeClr val="accent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140131004"/>
      </p:ext>
    </p:extLst>
  </p:cSld>
  <p:clrMapOvr>
    <a:masterClrMapping/>
  </p:clrMapOvr>
  <mc:AlternateContent xmlns:mc="http://schemas.openxmlformats.org/markup-compatibility/2006" xmlns:p14="http://schemas.microsoft.com/office/powerpoint/2010/main">
    <mc:Choice Requires="p14">
      <p:transition spd="slow" p14:dur="1600" advClick="0" advTm="5000">
        <p14:prism isInverted="1"/>
      </p:transition>
    </mc:Choice>
    <mc:Fallback xmlns="">
      <p:transition spd="slow"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par>
                                <p:cTn id="9" presetID="21" presetClass="entr" presetSubtype="1"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heel(1)">
                                      <p:cBhvr>
                                        <p:cTn id="11" dur="1100"/>
                                        <p:tgtEl>
                                          <p:spTgt spid="8"/>
                                        </p:tgtEl>
                                      </p:cBhvr>
                                    </p:animEffect>
                                  </p:childTnLst>
                                </p:cTn>
                              </p:par>
                            </p:childTnLst>
                          </p:cTn>
                        </p:par>
                        <p:par>
                          <p:cTn id="12" fill="hold">
                            <p:stCondLst>
                              <p:cond delay="500"/>
                            </p:stCondLst>
                            <p:childTnLst>
                              <p:par>
                                <p:cTn id="13" presetID="53" presetClass="entr" presetSubtype="16" fill="hold" grpId="0" nodeType="afterEffect">
                                  <p:stCondLst>
                                    <p:cond delay="0"/>
                                  </p:stCondLst>
                                  <p:childTnLst>
                                    <p:set>
                                      <p:cBhvr>
                                        <p:cTn id="14" dur="1" fill="hold">
                                          <p:stCondLst>
                                            <p:cond delay="0"/>
                                          </p:stCondLst>
                                        </p:cTn>
                                        <p:tgtEl>
                                          <p:spTgt spid="17"/>
                                        </p:tgtEl>
                                        <p:attrNameLst>
                                          <p:attrName>style.visibility</p:attrName>
                                        </p:attrNameLst>
                                      </p:cBhvr>
                                      <p:to>
                                        <p:strVal val="visible"/>
                                      </p:to>
                                    </p:set>
                                    <p:anim calcmode="lin" valueType="num">
                                      <p:cBhvr>
                                        <p:cTn id="15" dur="500" fill="hold"/>
                                        <p:tgtEl>
                                          <p:spTgt spid="17"/>
                                        </p:tgtEl>
                                        <p:attrNameLst>
                                          <p:attrName>ppt_w</p:attrName>
                                        </p:attrNameLst>
                                      </p:cBhvr>
                                      <p:tavLst>
                                        <p:tav tm="0">
                                          <p:val>
                                            <p:fltVal val="0"/>
                                          </p:val>
                                        </p:tav>
                                        <p:tav tm="100000">
                                          <p:val>
                                            <p:strVal val="#ppt_w"/>
                                          </p:val>
                                        </p:tav>
                                      </p:tavLst>
                                    </p:anim>
                                    <p:anim calcmode="lin" valueType="num">
                                      <p:cBhvr>
                                        <p:cTn id="16" dur="500" fill="hold"/>
                                        <p:tgtEl>
                                          <p:spTgt spid="17"/>
                                        </p:tgtEl>
                                        <p:attrNameLst>
                                          <p:attrName>ppt_h</p:attrName>
                                        </p:attrNameLst>
                                      </p:cBhvr>
                                      <p:tavLst>
                                        <p:tav tm="0">
                                          <p:val>
                                            <p:fltVal val="0"/>
                                          </p:val>
                                        </p:tav>
                                        <p:tav tm="100000">
                                          <p:val>
                                            <p:strVal val="#ppt_h"/>
                                          </p:val>
                                        </p:tav>
                                      </p:tavLst>
                                    </p:anim>
                                    <p:animEffect transition="in" filter="fade">
                                      <p:cBhvr>
                                        <p:cTn id="17" dur="500"/>
                                        <p:tgtEl>
                                          <p:spTgt spid="17"/>
                                        </p:tgtEl>
                                      </p:cBhvr>
                                    </p:animEffect>
                                  </p:childTnLst>
                                </p:cTn>
                              </p:par>
                            </p:childTnLst>
                          </p:cTn>
                        </p:par>
                        <p:par>
                          <p:cTn id="18" fill="hold">
                            <p:stCondLst>
                              <p:cond delay="1000"/>
                            </p:stCondLst>
                            <p:childTnLst>
                              <p:par>
                                <p:cTn id="19" presetID="53" presetClass="entr" presetSubtype="16" fill="hold" grpId="0" nodeType="afterEffect">
                                  <p:stCondLst>
                                    <p:cond delay="0"/>
                                  </p:stCondLst>
                                  <p:childTnLst>
                                    <p:set>
                                      <p:cBhvr>
                                        <p:cTn id="20" dur="1" fill="hold">
                                          <p:stCondLst>
                                            <p:cond delay="0"/>
                                          </p:stCondLst>
                                        </p:cTn>
                                        <p:tgtEl>
                                          <p:spTgt spid="10"/>
                                        </p:tgtEl>
                                        <p:attrNameLst>
                                          <p:attrName>style.visibility</p:attrName>
                                        </p:attrNameLst>
                                      </p:cBhvr>
                                      <p:to>
                                        <p:strVal val="visible"/>
                                      </p:to>
                                    </p:set>
                                    <p:anim calcmode="lin" valueType="num">
                                      <p:cBhvr>
                                        <p:cTn id="21" dur="500" fill="hold"/>
                                        <p:tgtEl>
                                          <p:spTgt spid="10"/>
                                        </p:tgtEl>
                                        <p:attrNameLst>
                                          <p:attrName>ppt_w</p:attrName>
                                        </p:attrNameLst>
                                      </p:cBhvr>
                                      <p:tavLst>
                                        <p:tav tm="0">
                                          <p:val>
                                            <p:fltVal val="0"/>
                                          </p:val>
                                        </p:tav>
                                        <p:tav tm="100000">
                                          <p:val>
                                            <p:strVal val="#ppt_w"/>
                                          </p:val>
                                        </p:tav>
                                      </p:tavLst>
                                    </p:anim>
                                    <p:anim calcmode="lin" valueType="num">
                                      <p:cBhvr>
                                        <p:cTn id="22" dur="500" fill="hold"/>
                                        <p:tgtEl>
                                          <p:spTgt spid="10"/>
                                        </p:tgtEl>
                                        <p:attrNameLst>
                                          <p:attrName>ppt_h</p:attrName>
                                        </p:attrNameLst>
                                      </p:cBhvr>
                                      <p:tavLst>
                                        <p:tav tm="0">
                                          <p:val>
                                            <p:fltVal val="0"/>
                                          </p:val>
                                        </p:tav>
                                        <p:tav tm="100000">
                                          <p:val>
                                            <p:strVal val="#ppt_h"/>
                                          </p:val>
                                        </p:tav>
                                      </p:tavLst>
                                    </p:anim>
                                    <p:animEffect transition="in" filter="fade">
                                      <p:cBhvr>
                                        <p:cTn id="23" dur="500"/>
                                        <p:tgtEl>
                                          <p:spTgt spid="10"/>
                                        </p:tgtEl>
                                      </p:cBhvr>
                                    </p:animEffect>
                                  </p:childTnLst>
                                </p:cTn>
                              </p:par>
                            </p:childTnLst>
                          </p:cTn>
                        </p:par>
                        <p:par>
                          <p:cTn id="24" fill="hold">
                            <p:stCondLst>
                              <p:cond delay="1500"/>
                            </p:stCondLst>
                            <p:childTnLst>
                              <p:par>
                                <p:cTn id="25" presetID="37" presetClass="entr" presetSubtype="0" fill="hold" nodeType="after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1000"/>
                                        <p:tgtEl>
                                          <p:spTgt spid="5"/>
                                        </p:tgtEl>
                                      </p:cBhvr>
                                    </p:animEffect>
                                    <p:anim calcmode="lin" valueType="num">
                                      <p:cBhvr>
                                        <p:cTn id="28" dur="1000" fill="hold"/>
                                        <p:tgtEl>
                                          <p:spTgt spid="5"/>
                                        </p:tgtEl>
                                        <p:attrNameLst>
                                          <p:attrName>ppt_x</p:attrName>
                                        </p:attrNameLst>
                                      </p:cBhvr>
                                      <p:tavLst>
                                        <p:tav tm="0">
                                          <p:val>
                                            <p:strVal val="#ppt_x"/>
                                          </p:val>
                                        </p:tav>
                                        <p:tav tm="100000">
                                          <p:val>
                                            <p:strVal val="#ppt_x"/>
                                          </p:val>
                                        </p:tav>
                                      </p:tavLst>
                                    </p:anim>
                                    <p:anim calcmode="lin" valueType="num">
                                      <p:cBhvr>
                                        <p:cTn id="29" dur="900" decel="100000" fill="hold"/>
                                        <p:tgtEl>
                                          <p:spTgt spid="5"/>
                                        </p:tgtEl>
                                        <p:attrNameLst>
                                          <p:attrName>ppt_y</p:attrName>
                                        </p:attrNameLst>
                                      </p:cBhvr>
                                      <p:tavLst>
                                        <p:tav tm="0">
                                          <p:val>
                                            <p:strVal val="#ppt_y+1"/>
                                          </p:val>
                                        </p:tav>
                                        <p:tav tm="100000">
                                          <p:val>
                                            <p:strVal val="#ppt_y-.03"/>
                                          </p:val>
                                        </p:tav>
                                      </p:tavLst>
                                    </p:anim>
                                    <p:anim calcmode="lin" valueType="num">
                                      <p:cBhvr>
                                        <p:cTn id="30" dur="100" accel="100000" fill="hold">
                                          <p:stCondLst>
                                            <p:cond delay="900"/>
                                          </p:stCondLst>
                                        </p:cTn>
                                        <p:tgtEl>
                                          <p:spTgt spid="5"/>
                                        </p:tgtEl>
                                        <p:attrNameLst>
                                          <p:attrName>ppt_y</p:attrName>
                                        </p:attrNameLst>
                                      </p:cBhvr>
                                      <p:tavLst>
                                        <p:tav tm="0">
                                          <p:val>
                                            <p:strVal val="#ppt_y-.03"/>
                                          </p:val>
                                        </p:tav>
                                        <p:tav tm="100000">
                                          <p:val>
                                            <p:strVal val="#ppt_y"/>
                                          </p:val>
                                        </p:tav>
                                      </p:tavLst>
                                    </p:anim>
                                  </p:childTnLst>
                                </p:cTn>
                              </p:par>
                            </p:childTnLst>
                          </p:cTn>
                        </p:par>
                        <p:par>
                          <p:cTn id="31" fill="hold">
                            <p:stCondLst>
                              <p:cond delay="2500"/>
                            </p:stCondLst>
                            <p:childTnLst>
                              <p:par>
                                <p:cTn id="32" presetID="37" presetClass="entr" presetSubtype="0" fill="hold" grpId="0" nodeType="after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fade">
                                      <p:cBhvr>
                                        <p:cTn id="34" dur="1000"/>
                                        <p:tgtEl>
                                          <p:spTgt spid="14"/>
                                        </p:tgtEl>
                                      </p:cBhvr>
                                    </p:animEffect>
                                    <p:anim calcmode="lin" valueType="num">
                                      <p:cBhvr>
                                        <p:cTn id="35" dur="1000" fill="hold"/>
                                        <p:tgtEl>
                                          <p:spTgt spid="14"/>
                                        </p:tgtEl>
                                        <p:attrNameLst>
                                          <p:attrName>ppt_x</p:attrName>
                                        </p:attrNameLst>
                                      </p:cBhvr>
                                      <p:tavLst>
                                        <p:tav tm="0">
                                          <p:val>
                                            <p:strVal val="#ppt_x"/>
                                          </p:val>
                                        </p:tav>
                                        <p:tav tm="100000">
                                          <p:val>
                                            <p:strVal val="#ppt_x"/>
                                          </p:val>
                                        </p:tav>
                                      </p:tavLst>
                                    </p:anim>
                                    <p:anim calcmode="lin" valueType="num">
                                      <p:cBhvr>
                                        <p:cTn id="36" dur="900" decel="100000" fill="hold"/>
                                        <p:tgtEl>
                                          <p:spTgt spid="14"/>
                                        </p:tgtEl>
                                        <p:attrNameLst>
                                          <p:attrName>ppt_y</p:attrName>
                                        </p:attrNameLst>
                                      </p:cBhvr>
                                      <p:tavLst>
                                        <p:tav tm="0">
                                          <p:val>
                                            <p:strVal val="#ppt_y+1"/>
                                          </p:val>
                                        </p:tav>
                                        <p:tav tm="100000">
                                          <p:val>
                                            <p:strVal val="#ppt_y-.03"/>
                                          </p:val>
                                        </p:tav>
                                      </p:tavLst>
                                    </p:anim>
                                    <p:anim calcmode="lin" valueType="num">
                                      <p:cBhvr>
                                        <p:cTn id="37" dur="100" accel="100000" fill="hold">
                                          <p:stCondLst>
                                            <p:cond delay="900"/>
                                          </p:stCondLst>
                                        </p:cTn>
                                        <p:tgtEl>
                                          <p:spTgt spid="14"/>
                                        </p:tgtEl>
                                        <p:attrNameLst>
                                          <p:attrName>ppt_y</p:attrName>
                                        </p:attrNameLst>
                                      </p:cBhvr>
                                      <p:tavLst>
                                        <p:tav tm="0">
                                          <p:val>
                                            <p:strVal val="#ppt_y-.03"/>
                                          </p:val>
                                        </p:tav>
                                        <p:tav tm="100000">
                                          <p:val>
                                            <p:strVal val="#ppt_y"/>
                                          </p:val>
                                        </p:tav>
                                      </p:tavLst>
                                    </p:anim>
                                  </p:childTnLst>
                                </p:cTn>
                              </p:par>
                            </p:childTnLst>
                          </p:cTn>
                        </p:par>
                        <p:par>
                          <p:cTn id="38" fill="hold">
                            <p:stCondLst>
                              <p:cond delay="3500"/>
                            </p:stCondLst>
                            <p:childTnLst>
                              <p:par>
                                <p:cTn id="39" presetID="10" presetClass="entr" presetSubtype="0" fill="hold" grpId="0" nodeType="after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fade">
                                      <p:cBhvr>
                                        <p:cTn id="41"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4" grpId="0"/>
      <p:bldP spid="8" grpId="0" animBg="1"/>
      <p:bldP spid="17" grpId="0" animBg="1"/>
      <p:bldP spid="6" grpId="0" animBg="1"/>
      <p:bldP spid="1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3">
            <a:extLst>
              <a:ext uri="{FF2B5EF4-FFF2-40B4-BE49-F238E27FC236}">
                <a16:creationId xmlns:a16="http://schemas.microsoft.com/office/drawing/2014/main" id="{98A6A70B-F6F7-479A-82FB-0BE7FA0D3BE8}"/>
              </a:ext>
            </a:extLst>
          </p:cNvPr>
          <p:cNvSpPr/>
          <p:nvPr/>
        </p:nvSpPr>
        <p:spPr>
          <a:xfrm>
            <a:off x="3706875" y="466241"/>
            <a:ext cx="5588045" cy="659500"/>
          </a:xfrm>
          <a:prstGeom prst="roundRect">
            <a:avLst>
              <a:gd name="adj" fmla="val 42270"/>
            </a:avLst>
          </a:prstGeom>
          <a:gradFill>
            <a:gsLst>
              <a:gs pos="99000">
                <a:schemeClr val="bg1"/>
              </a:gs>
              <a:gs pos="0">
                <a:schemeClr val="bg1">
                  <a:lumMod val="95000"/>
                </a:schemeClr>
              </a:gs>
            </a:gsLst>
            <a:lin ang="0" scaled="0"/>
          </a:gradFill>
          <a:ln>
            <a:noFill/>
          </a:ln>
          <a:effectLst>
            <a:innerShdw blurRad="63500" dist="127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a:solidFill>
                  <a:schemeClr val="accent1"/>
                </a:solidFill>
                <a:latin typeface="微软雅黑" panose="020B0503020204020204" pitchFamily="34" charset="-122"/>
                <a:ea typeface="微软雅黑" panose="020B0503020204020204" pitchFamily="34" charset="-122"/>
              </a:rPr>
              <a:t>编写一个程序，实现两个复数的相加</a:t>
            </a:r>
            <a:endParaRPr lang="zh-CN" altLang="en-US" sz="2400" b="1" spc="300" dirty="0">
              <a:solidFill>
                <a:schemeClr val="accent1"/>
              </a:solidFill>
              <a:latin typeface="微软雅黑" panose="020B0503020204020204" pitchFamily="34" charset="-122"/>
              <a:ea typeface="微软雅黑" panose="020B0503020204020204" pitchFamily="34" charset="-122"/>
            </a:endParaRPr>
          </a:p>
        </p:txBody>
      </p:sp>
      <p:sp>
        <p:nvSpPr>
          <p:cNvPr id="6" name="文本框 5">
            <a:extLst>
              <a:ext uri="{FF2B5EF4-FFF2-40B4-BE49-F238E27FC236}">
                <a16:creationId xmlns:a16="http://schemas.microsoft.com/office/drawing/2014/main" id="{E074C8AF-2CC7-489C-8CE4-F8A96C906050}"/>
              </a:ext>
            </a:extLst>
          </p:cNvPr>
          <p:cNvSpPr txBox="1"/>
          <p:nvPr/>
        </p:nvSpPr>
        <p:spPr>
          <a:xfrm>
            <a:off x="481613" y="1535944"/>
            <a:ext cx="6094520" cy="2529923"/>
          </a:xfrm>
          <a:prstGeom prst="rect">
            <a:avLst/>
          </a:prstGeom>
          <a:noFill/>
        </p:spPr>
        <p:txBody>
          <a:bodyPr wrap="square">
            <a:spAutoFit/>
          </a:bodyPr>
          <a:lstStyle/>
          <a:p>
            <a:pPr eaLnBrk="1" hangingPunct="1">
              <a:lnSpc>
                <a:spcPct val="80000"/>
              </a:lnSpc>
              <a:buClr>
                <a:schemeClr val="hlink"/>
              </a:buClr>
              <a:buSzPct val="70000"/>
              <a:buFont typeface="Wingdings" panose="05000000000000000000" pitchFamily="2" charset="2"/>
              <a:buNone/>
            </a:pPr>
            <a:r>
              <a:rPr lang="en-US" altLang="zh-CN" sz="1800" dirty="0">
                <a:ea typeface="黑体" panose="02010609060101010101" pitchFamily="49" charset="-122"/>
                <a:cs typeface="宋体" panose="02010600030101010101" pitchFamily="2" charset="-122"/>
              </a:rPr>
              <a:t>#include&lt;iostream&gt;</a:t>
            </a:r>
          </a:p>
          <a:p>
            <a:pPr eaLnBrk="1" hangingPunct="1">
              <a:lnSpc>
                <a:spcPct val="80000"/>
              </a:lnSpc>
              <a:buClr>
                <a:schemeClr val="hlink"/>
              </a:buClr>
              <a:buSzPct val="70000"/>
              <a:buFont typeface="Wingdings" panose="05000000000000000000" pitchFamily="2" charset="2"/>
              <a:buNone/>
            </a:pPr>
            <a:r>
              <a:rPr lang="en-US" altLang="zh-CN" sz="1800" dirty="0">
                <a:ea typeface="黑体" panose="02010609060101010101" pitchFamily="49" charset="-122"/>
                <a:cs typeface="宋体" panose="02010600030101010101" pitchFamily="2" charset="-122"/>
              </a:rPr>
              <a:t>using namespace std;</a:t>
            </a:r>
          </a:p>
          <a:p>
            <a:pPr eaLnBrk="1" hangingPunct="1">
              <a:lnSpc>
                <a:spcPct val="80000"/>
              </a:lnSpc>
              <a:buClr>
                <a:schemeClr val="hlink"/>
              </a:buClr>
              <a:buSzPct val="70000"/>
              <a:buFont typeface="Wingdings" panose="05000000000000000000" pitchFamily="2" charset="2"/>
              <a:buNone/>
            </a:pPr>
            <a:r>
              <a:rPr lang="en-US" altLang="zh-CN" sz="1800" dirty="0">
                <a:ea typeface="黑体" panose="02010609060101010101" pitchFamily="49" charset="-122"/>
                <a:cs typeface="宋体" panose="02010600030101010101" pitchFamily="2" charset="-122"/>
              </a:rPr>
              <a:t>class Complex{</a:t>
            </a:r>
          </a:p>
          <a:p>
            <a:pPr eaLnBrk="1" hangingPunct="1">
              <a:lnSpc>
                <a:spcPct val="80000"/>
              </a:lnSpc>
              <a:buClr>
                <a:schemeClr val="hlink"/>
              </a:buClr>
              <a:buSzPct val="70000"/>
              <a:buFont typeface="Wingdings" panose="05000000000000000000" pitchFamily="2" charset="2"/>
              <a:buNone/>
            </a:pPr>
            <a:r>
              <a:rPr lang="en-US" altLang="zh-CN" sz="1800" dirty="0">
                <a:ea typeface="黑体" panose="02010609060101010101" pitchFamily="49" charset="-122"/>
                <a:cs typeface="宋体" panose="02010600030101010101" pitchFamily="2" charset="-122"/>
              </a:rPr>
              <a:t>public:</a:t>
            </a:r>
          </a:p>
          <a:p>
            <a:pPr eaLnBrk="1" hangingPunct="1">
              <a:lnSpc>
                <a:spcPct val="80000"/>
              </a:lnSpc>
              <a:buClr>
                <a:schemeClr val="hlink"/>
              </a:buClr>
              <a:buSzPct val="70000"/>
              <a:buFont typeface="Wingdings" panose="05000000000000000000" pitchFamily="2" charset="2"/>
              <a:buNone/>
            </a:pPr>
            <a:r>
              <a:rPr lang="en-US" altLang="zh-CN" sz="1800" dirty="0">
                <a:ea typeface="黑体" panose="02010609060101010101" pitchFamily="49" charset="-122"/>
                <a:cs typeface="宋体" panose="02010600030101010101" pitchFamily="2" charset="-122"/>
              </a:rPr>
              <a:t>	double real;</a:t>
            </a:r>
          </a:p>
          <a:p>
            <a:pPr eaLnBrk="1" hangingPunct="1">
              <a:lnSpc>
                <a:spcPct val="80000"/>
              </a:lnSpc>
              <a:buClr>
                <a:schemeClr val="hlink"/>
              </a:buClr>
              <a:buSzPct val="70000"/>
              <a:buFont typeface="Wingdings" panose="05000000000000000000" pitchFamily="2" charset="2"/>
              <a:buNone/>
            </a:pPr>
            <a:r>
              <a:rPr lang="en-US" altLang="zh-CN" sz="1800" dirty="0">
                <a:ea typeface="黑体" panose="02010609060101010101" pitchFamily="49" charset="-122"/>
                <a:cs typeface="宋体" panose="02010600030101010101" pitchFamily="2" charset="-122"/>
              </a:rPr>
              <a:t>	double </a:t>
            </a:r>
            <a:r>
              <a:rPr lang="en-US" altLang="zh-CN" sz="1800" dirty="0" err="1">
                <a:ea typeface="黑体" panose="02010609060101010101" pitchFamily="49" charset="-122"/>
                <a:cs typeface="宋体" panose="02010600030101010101" pitchFamily="2" charset="-122"/>
              </a:rPr>
              <a:t>imag</a:t>
            </a:r>
            <a:r>
              <a:rPr lang="en-US" altLang="zh-CN" sz="1800" dirty="0">
                <a:ea typeface="黑体" panose="02010609060101010101" pitchFamily="49" charset="-122"/>
                <a:cs typeface="宋体" panose="02010600030101010101" pitchFamily="2" charset="-122"/>
              </a:rPr>
              <a:t>;</a:t>
            </a:r>
          </a:p>
          <a:p>
            <a:pPr eaLnBrk="1" hangingPunct="1">
              <a:lnSpc>
                <a:spcPct val="80000"/>
              </a:lnSpc>
              <a:buClr>
                <a:schemeClr val="hlink"/>
              </a:buClr>
              <a:buSzPct val="70000"/>
              <a:buFont typeface="Wingdings" panose="05000000000000000000" pitchFamily="2" charset="2"/>
              <a:buNone/>
            </a:pPr>
            <a:r>
              <a:rPr lang="en-US" altLang="zh-CN" sz="1800" dirty="0">
                <a:ea typeface="黑体" panose="02010609060101010101" pitchFamily="49" charset="-122"/>
                <a:cs typeface="宋体" panose="02010600030101010101" pitchFamily="2" charset="-122"/>
              </a:rPr>
              <a:t>	Complex(double r =0,double </a:t>
            </a:r>
            <a:r>
              <a:rPr lang="en-US" altLang="zh-CN" sz="1800" dirty="0" err="1">
                <a:ea typeface="黑体" panose="02010609060101010101" pitchFamily="49" charset="-122"/>
                <a:cs typeface="宋体" panose="02010600030101010101" pitchFamily="2" charset="-122"/>
              </a:rPr>
              <a:t>i</a:t>
            </a:r>
            <a:r>
              <a:rPr lang="en-US" altLang="zh-CN" sz="1800" dirty="0">
                <a:ea typeface="黑体" panose="02010609060101010101" pitchFamily="49" charset="-122"/>
                <a:cs typeface="宋体" panose="02010600030101010101" pitchFamily="2" charset="-122"/>
              </a:rPr>
              <a:t>=0)</a:t>
            </a:r>
          </a:p>
          <a:p>
            <a:pPr eaLnBrk="1" hangingPunct="1">
              <a:lnSpc>
                <a:spcPct val="80000"/>
              </a:lnSpc>
              <a:buClr>
                <a:schemeClr val="hlink"/>
              </a:buClr>
              <a:buSzPct val="70000"/>
              <a:buFont typeface="Wingdings" panose="05000000000000000000" pitchFamily="2" charset="2"/>
              <a:buNone/>
            </a:pPr>
            <a:r>
              <a:rPr lang="en-US" altLang="zh-CN" sz="1800" dirty="0">
                <a:ea typeface="黑体" panose="02010609060101010101" pitchFamily="49" charset="-122"/>
                <a:cs typeface="宋体" panose="02010600030101010101" pitchFamily="2" charset="-122"/>
              </a:rPr>
              <a:t>	{</a:t>
            </a:r>
          </a:p>
          <a:p>
            <a:pPr eaLnBrk="1" hangingPunct="1">
              <a:lnSpc>
                <a:spcPct val="80000"/>
              </a:lnSpc>
              <a:buClr>
                <a:schemeClr val="hlink"/>
              </a:buClr>
              <a:buSzPct val="70000"/>
              <a:buFont typeface="Wingdings" panose="05000000000000000000" pitchFamily="2" charset="2"/>
              <a:buNone/>
            </a:pPr>
            <a:r>
              <a:rPr lang="en-US" altLang="zh-CN" sz="1800" dirty="0">
                <a:ea typeface="黑体" panose="02010609060101010101" pitchFamily="49" charset="-122"/>
                <a:cs typeface="宋体" panose="02010600030101010101" pitchFamily="2" charset="-122"/>
              </a:rPr>
              <a:t>	   real=r; </a:t>
            </a:r>
            <a:r>
              <a:rPr lang="en-US" altLang="zh-CN" sz="1800" dirty="0" err="1">
                <a:ea typeface="黑体" panose="02010609060101010101" pitchFamily="49" charset="-122"/>
                <a:cs typeface="宋体" panose="02010600030101010101" pitchFamily="2" charset="-122"/>
              </a:rPr>
              <a:t>imag</a:t>
            </a:r>
            <a:r>
              <a:rPr lang="en-US" altLang="zh-CN" sz="1800" dirty="0">
                <a:ea typeface="黑体" panose="02010609060101010101" pitchFamily="49" charset="-122"/>
                <a:cs typeface="宋体" panose="02010600030101010101" pitchFamily="2" charset="-122"/>
              </a:rPr>
              <a:t>=</a:t>
            </a:r>
            <a:r>
              <a:rPr lang="en-US" altLang="zh-CN" sz="1800" dirty="0" err="1">
                <a:ea typeface="黑体" panose="02010609060101010101" pitchFamily="49" charset="-122"/>
                <a:cs typeface="宋体" panose="02010600030101010101" pitchFamily="2" charset="-122"/>
              </a:rPr>
              <a:t>i</a:t>
            </a:r>
            <a:r>
              <a:rPr lang="en-US" altLang="zh-CN" sz="1800" dirty="0">
                <a:ea typeface="黑体" panose="02010609060101010101" pitchFamily="49" charset="-122"/>
                <a:cs typeface="宋体" panose="02010600030101010101" pitchFamily="2" charset="-122"/>
              </a:rPr>
              <a:t>;</a:t>
            </a:r>
          </a:p>
          <a:p>
            <a:pPr eaLnBrk="1" hangingPunct="1">
              <a:lnSpc>
                <a:spcPct val="80000"/>
              </a:lnSpc>
              <a:buClr>
                <a:schemeClr val="hlink"/>
              </a:buClr>
              <a:buSzPct val="70000"/>
              <a:buFont typeface="Wingdings" panose="05000000000000000000" pitchFamily="2" charset="2"/>
              <a:buNone/>
            </a:pPr>
            <a:r>
              <a:rPr lang="en-US" altLang="zh-CN" sz="1800" dirty="0">
                <a:ea typeface="黑体" panose="02010609060101010101" pitchFamily="49" charset="-122"/>
                <a:cs typeface="宋体" panose="02010600030101010101" pitchFamily="2" charset="-122"/>
              </a:rPr>
              <a:t>	}</a:t>
            </a:r>
          </a:p>
          <a:p>
            <a:pPr eaLnBrk="1" hangingPunct="1">
              <a:lnSpc>
                <a:spcPct val="80000"/>
              </a:lnSpc>
              <a:buClr>
                <a:schemeClr val="hlink"/>
              </a:buClr>
              <a:buSzPct val="70000"/>
              <a:buFont typeface="Wingdings" panose="05000000000000000000" pitchFamily="2" charset="2"/>
              <a:buNone/>
            </a:pPr>
            <a:r>
              <a:rPr lang="en-US" altLang="zh-CN" sz="1800" dirty="0">
                <a:ea typeface="黑体" panose="02010609060101010101" pitchFamily="49" charset="-122"/>
                <a:cs typeface="宋体" panose="02010600030101010101" pitchFamily="2" charset="-122"/>
              </a:rPr>
              <a:t>};</a:t>
            </a:r>
          </a:p>
        </p:txBody>
      </p:sp>
      <p:sp>
        <p:nvSpPr>
          <p:cNvPr id="8" name="文本框 7">
            <a:extLst>
              <a:ext uri="{FF2B5EF4-FFF2-40B4-BE49-F238E27FC236}">
                <a16:creationId xmlns:a16="http://schemas.microsoft.com/office/drawing/2014/main" id="{5D151080-074C-4C50-BCAC-532A81E3BDCE}"/>
              </a:ext>
            </a:extLst>
          </p:cNvPr>
          <p:cNvSpPr txBox="1"/>
          <p:nvPr/>
        </p:nvSpPr>
        <p:spPr>
          <a:xfrm>
            <a:off x="241916" y="4376112"/>
            <a:ext cx="6094520" cy="1643527"/>
          </a:xfrm>
          <a:prstGeom prst="rect">
            <a:avLst/>
          </a:prstGeom>
          <a:noFill/>
        </p:spPr>
        <p:txBody>
          <a:bodyPr wrap="square">
            <a:spAutoFit/>
          </a:bodyPr>
          <a:lstStyle/>
          <a:p>
            <a:pPr eaLnBrk="1" hangingPunct="1">
              <a:lnSpc>
                <a:spcPct val="80000"/>
              </a:lnSpc>
              <a:buClr>
                <a:schemeClr val="hlink"/>
              </a:buClr>
              <a:buSzPct val="70000"/>
              <a:buFont typeface="Wingdings" panose="05000000000000000000" pitchFamily="2" charset="2"/>
              <a:buNone/>
            </a:pPr>
            <a:r>
              <a:rPr lang="en-US" altLang="zh-CN" sz="1800" dirty="0">
                <a:solidFill>
                  <a:srgbClr val="FF0000"/>
                </a:solidFill>
                <a:ea typeface="黑体" panose="02010609060101010101" pitchFamily="49" charset="-122"/>
                <a:cs typeface="宋体" panose="02010600030101010101" pitchFamily="2" charset="-122"/>
              </a:rPr>
              <a:t>Complex operator+(Complex co1,Complex co2)</a:t>
            </a:r>
          </a:p>
          <a:p>
            <a:pPr eaLnBrk="1" hangingPunct="1">
              <a:lnSpc>
                <a:spcPct val="80000"/>
              </a:lnSpc>
              <a:buClr>
                <a:schemeClr val="hlink"/>
              </a:buClr>
              <a:buSzPct val="70000"/>
              <a:buFont typeface="Wingdings" panose="05000000000000000000" pitchFamily="2" charset="2"/>
              <a:buNone/>
            </a:pPr>
            <a:r>
              <a:rPr lang="en-US" altLang="zh-CN" sz="1800" dirty="0">
                <a:solidFill>
                  <a:srgbClr val="FF0000"/>
                </a:solidFill>
                <a:ea typeface="黑体" panose="02010609060101010101" pitchFamily="49" charset="-122"/>
                <a:cs typeface="宋体" panose="02010600030101010101" pitchFamily="2" charset="-122"/>
              </a:rPr>
              <a:t>{</a:t>
            </a:r>
          </a:p>
          <a:p>
            <a:pPr eaLnBrk="1" hangingPunct="1">
              <a:lnSpc>
                <a:spcPct val="80000"/>
              </a:lnSpc>
              <a:buClr>
                <a:schemeClr val="hlink"/>
              </a:buClr>
              <a:buSzPct val="70000"/>
              <a:buFont typeface="Wingdings" panose="05000000000000000000" pitchFamily="2" charset="2"/>
              <a:buNone/>
            </a:pPr>
            <a:r>
              <a:rPr lang="en-US" altLang="zh-CN" sz="1800" dirty="0">
                <a:solidFill>
                  <a:srgbClr val="FF0000"/>
                </a:solidFill>
                <a:ea typeface="黑体" panose="02010609060101010101" pitchFamily="49" charset="-122"/>
                <a:cs typeface="宋体" panose="02010600030101010101" pitchFamily="2" charset="-122"/>
              </a:rPr>
              <a:t>	Complex temp;</a:t>
            </a:r>
          </a:p>
          <a:p>
            <a:pPr eaLnBrk="1" hangingPunct="1">
              <a:lnSpc>
                <a:spcPct val="80000"/>
              </a:lnSpc>
              <a:buClr>
                <a:schemeClr val="hlink"/>
              </a:buClr>
              <a:buSzPct val="70000"/>
              <a:buFont typeface="Wingdings" panose="05000000000000000000" pitchFamily="2" charset="2"/>
              <a:buNone/>
            </a:pPr>
            <a:r>
              <a:rPr lang="en-US" altLang="zh-CN" sz="1800" dirty="0">
                <a:solidFill>
                  <a:srgbClr val="FF0000"/>
                </a:solidFill>
                <a:ea typeface="黑体" panose="02010609060101010101" pitchFamily="49" charset="-122"/>
                <a:cs typeface="宋体" panose="02010600030101010101" pitchFamily="2" charset="-122"/>
              </a:rPr>
              <a:t>	</a:t>
            </a:r>
            <a:r>
              <a:rPr lang="en-US" altLang="zh-CN" sz="1800" dirty="0" err="1">
                <a:solidFill>
                  <a:srgbClr val="FF0000"/>
                </a:solidFill>
                <a:ea typeface="黑体" panose="02010609060101010101" pitchFamily="49" charset="-122"/>
                <a:cs typeface="宋体" panose="02010600030101010101" pitchFamily="2" charset="-122"/>
              </a:rPr>
              <a:t>temp.real</a:t>
            </a:r>
            <a:r>
              <a:rPr lang="en-US" altLang="zh-CN" sz="1800" dirty="0">
                <a:solidFill>
                  <a:srgbClr val="FF0000"/>
                </a:solidFill>
                <a:ea typeface="黑体" panose="02010609060101010101" pitchFamily="49" charset="-122"/>
                <a:cs typeface="宋体" panose="02010600030101010101" pitchFamily="2" charset="-122"/>
              </a:rPr>
              <a:t> = co1.real + co2.real;</a:t>
            </a:r>
          </a:p>
          <a:p>
            <a:pPr eaLnBrk="1" hangingPunct="1">
              <a:lnSpc>
                <a:spcPct val="80000"/>
              </a:lnSpc>
              <a:buClr>
                <a:schemeClr val="hlink"/>
              </a:buClr>
              <a:buSzPct val="70000"/>
              <a:buFont typeface="Wingdings" panose="05000000000000000000" pitchFamily="2" charset="2"/>
              <a:buNone/>
            </a:pPr>
            <a:r>
              <a:rPr lang="en-US" altLang="zh-CN" sz="1800" dirty="0">
                <a:solidFill>
                  <a:srgbClr val="FF0000"/>
                </a:solidFill>
                <a:ea typeface="黑体" panose="02010609060101010101" pitchFamily="49" charset="-122"/>
                <a:cs typeface="宋体" panose="02010600030101010101" pitchFamily="2" charset="-122"/>
              </a:rPr>
              <a:t>	</a:t>
            </a:r>
            <a:r>
              <a:rPr lang="en-US" altLang="zh-CN" sz="1800" dirty="0" err="1">
                <a:solidFill>
                  <a:srgbClr val="FF0000"/>
                </a:solidFill>
                <a:ea typeface="黑体" panose="02010609060101010101" pitchFamily="49" charset="-122"/>
                <a:cs typeface="宋体" panose="02010600030101010101" pitchFamily="2" charset="-122"/>
              </a:rPr>
              <a:t>temp.imag</a:t>
            </a:r>
            <a:r>
              <a:rPr lang="en-US" altLang="zh-CN" sz="1800" dirty="0">
                <a:solidFill>
                  <a:srgbClr val="FF0000"/>
                </a:solidFill>
                <a:ea typeface="黑体" panose="02010609060101010101" pitchFamily="49" charset="-122"/>
                <a:cs typeface="宋体" panose="02010600030101010101" pitchFamily="2" charset="-122"/>
              </a:rPr>
              <a:t> = co1.imag + co2.imag;</a:t>
            </a:r>
          </a:p>
          <a:p>
            <a:pPr eaLnBrk="1" hangingPunct="1">
              <a:lnSpc>
                <a:spcPct val="80000"/>
              </a:lnSpc>
              <a:buClr>
                <a:schemeClr val="hlink"/>
              </a:buClr>
              <a:buSzPct val="70000"/>
              <a:buFont typeface="Wingdings" panose="05000000000000000000" pitchFamily="2" charset="2"/>
              <a:buNone/>
            </a:pPr>
            <a:r>
              <a:rPr lang="en-US" altLang="zh-CN" sz="1800" dirty="0">
                <a:solidFill>
                  <a:srgbClr val="FF0000"/>
                </a:solidFill>
                <a:ea typeface="黑体" panose="02010609060101010101" pitchFamily="49" charset="-122"/>
                <a:cs typeface="宋体" panose="02010600030101010101" pitchFamily="2" charset="-122"/>
              </a:rPr>
              <a:t>	return temp;</a:t>
            </a:r>
          </a:p>
          <a:p>
            <a:pPr eaLnBrk="1" hangingPunct="1">
              <a:lnSpc>
                <a:spcPct val="80000"/>
              </a:lnSpc>
              <a:buClr>
                <a:schemeClr val="hlink"/>
              </a:buClr>
              <a:buSzPct val="70000"/>
              <a:buFont typeface="Wingdings" panose="05000000000000000000" pitchFamily="2" charset="2"/>
              <a:buNone/>
            </a:pPr>
            <a:r>
              <a:rPr lang="en-US" altLang="zh-CN" sz="1800" dirty="0">
                <a:solidFill>
                  <a:srgbClr val="FF0000"/>
                </a:solidFill>
                <a:ea typeface="黑体" panose="02010609060101010101" pitchFamily="49" charset="-122"/>
                <a:cs typeface="宋体" panose="02010600030101010101" pitchFamily="2" charset="-122"/>
              </a:rPr>
              <a:t>}</a:t>
            </a:r>
          </a:p>
        </p:txBody>
      </p:sp>
      <p:grpSp>
        <p:nvGrpSpPr>
          <p:cNvPr id="11" name="组合 10">
            <a:extLst>
              <a:ext uri="{FF2B5EF4-FFF2-40B4-BE49-F238E27FC236}">
                <a16:creationId xmlns:a16="http://schemas.microsoft.com/office/drawing/2014/main" id="{E6BD6573-F04C-440B-A76E-3285AC5ACBF1}"/>
              </a:ext>
            </a:extLst>
          </p:cNvPr>
          <p:cNvGrpSpPr>
            <a:grpSpLocks/>
          </p:cNvGrpSpPr>
          <p:nvPr/>
        </p:nvGrpSpPr>
        <p:grpSpPr bwMode="auto">
          <a:xfrm>
            <a:off x="987256" y="2816052"/>
            <a:ext cx="5976937" cy="936625"/>
            <a:chOff x="179512" y="1916832"/>
            <a:chExt cx="5976664" cy="936104"/>
          </a:xfrm>
        </p:grpSpPr>
        <p:sp>
          <p:nvSpPr>
            <p:cNvPr id="12" name="椭圆 11">
              <a:extLst>
                <a:ext uri="{FF2B5EF4-FFF2-40B4-BE49-F238E27FC236}">
                  <a16:creationId xmlns:a16="http://schemas.microsoft.com/office/drawing/2014/main" id="{79BB8516-C0BA-4B36-B8AB-046F795F0BEE}"/>
                </a:ext>
              </a:extLst>
            </p:cNvPr>
            <p:cNvSpPr/>
            <p:nvPr/>
          </p:nvSpPr>
          <p:spPr>
            <a:xfrm>
              <a:off x="179512" y="1916832"/>
              <a:ext cx="2808159" cy="936104"/>
            </a:xfrm>
            <a:prstGeom prst="ellipse">
              <a:avLst/>
            </a:prstGeom>
            <a:noFill/>
            <a:ln w="19050">
              <a:solidFill>
                <a:srgbClr val="33996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cxnSp>
          <p:nvCxnSpPr>
            <p:cNvPr id="13" name="直接箭头连接符 12">
              <a:extLst>
                <a:ext uri="{FF2B5EF4-FFF2-40B4-BE49-F238E27FC236}">
                  <a16:creationId xmlns:a16="http://schemas.microsoft.com/office/drawing/2014/main" id="{4B2D272C-9106-417A-9233-2480E00C0994}"/>
                </a:ext>
              </a:extLst>
            </p:cNvPr>
            <p:cNvCxnSpPr>
              <a:stCxn id="12" idx="6"/>
            </p:cNvCxnSpPr>
            <p:nvPr/>
          </p:nvCxnSpPr>
          <p:spPr>
            <a:xfrm>
              <a:off x="2987671" y="2384884"/>
              <a:ext cx="792127" cy="0"/>
            </a:xfrm>
            <a:prstGeom prst="straightConnector1">
              <a:avLst/>
            </a:prstGeom>
            <a:ln w="25400">
              <a:solidFill>
                <a:srgbClr val="339966"/>
              </a:solidFill>
              <a:headEnd type="none"/>
              <a:tailEnd type="arrow"/>
            </a:ln>
          </p:spPr>
          <p:style>
            <a:lnRef idx="1">
              <a:schemeClr val="accent1"/>
            </a:lnRef>
            <a:fillRef idx="0">
              <a:schemeClr val="accent1"/>
            </a:fillRef>
            <a:effectRef idx="0">
              <a:schemeClr val="accent1"/>
            </a:effectRef>
            <a:fontRef idx="minor">
              <a:schemeClr val="tx1"/>
            </a:fontRef>
          </p:style>
        </p:cxnSp>
        <p:sp>
          <p:nvSpPr>
            <p:cNvPr id="14" name="文本框 6">
              <a:extLst>
                <a:ext uri="{FF2B5EF4-FFF2-40B4-BE49-F238E27FC236}">
                  <a16:creationId xmlns:a16="http://schemas.microsoft.com/office/drawing/2014/main" id="{8CC81611-E3D3-4D91-9619-0350EFD652A5}"/>
                </a:ext>
              </a:extLst>
            </p:cNvPr>
            <p:cNvSpPr txBox="1">
              <a:spLocks noChangeArrowheads="1"/>
            </p:cNvSpPr>
            <p:nvPr/>
          </p:nvSpPr>
          <p:spPr bwMode="auto">
            <a:xfrm>
              <a:off x="3814721" y="2215116"/>
              <a:ext cx="2341455" cy="336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Wingdings" panose="05000000000000000000" pitchFamily="2" charset="2"/>
                <a:buChar char="¢"/>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bg2"/>
                </a:buClr>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600">
                  <a:solidFill>
                    <a:srgbClr val="339966"/>
                  </a:solidFill>
                  <a:latin typeface="微软雅黑" panose="020B0503020204020204" pitchFamily="34" charset="-122"/>
                  <a:ea typeface="微软雅黑" panose="020B0503020204020204" pitchFamily="34" charset="-122"/>
                </a:rPr>
                <a:t>Complex</a:t>
              </a:r>
              <a:r>
                <a:rPr lang="zh-CN" altLang="en-US" sz="1600">
                  <a:solidFill>
                    <a:srgbClr val="339966"/>
                  </a:solidFill>
                  <a:latin typeface="微软雅黑" panose="020B0503020204020204" pitchFamily="34" charset="-122"/>
                  <a:ea typeface="微软雅黑" panose="020B0503020204020204" pitchFamily="34" charset="-122"/>
                </a:rPr>
                <a:t>类的构造函数</a:t>
              </a:r>
            </a:p>
          </p:txBody>
        </p:sp>
      </p:grpSp>
      <p:cxnSp>
        <p:nvCxnSpPr>
          <p:cNvPr id="15" name="曲线连接符 11">
            <a:extLst>
              <a:ext uri="{FF2B5EF4-FFF2-40B4-BE49-F238E27FC236}">
                <a16:creationId xmlns:a16="http://schemas.microsoft.com/office/drawing/2014/main" id="{CFB2DF3D-0D5E-4BF3-AE83-F67A89ED3385}"/>
              </a:ext>
            </a:extLst>
          </p:cNvPr>
          <p:cNvCxnSpPr/>
          <p:nvPr/>
        </p:nvCxnSpPr>
        <p:spPr bwMode="auto">
          <a:xfrm rot="16200000" flipH="1">
            <a:off x="2850943" y="2903592"/>
            <a:ext cx="412750" cy="3963987"/>
          </a:xfrm>
          <a:prstGeom prst="curvedConnector2">
            <a:avLst/>
          </a:prstGeom>
          <a:ln w="28575">
            <a:solidFill>
              <a:srgbClr val="339966"/>
            </a:solidFill>
            <a:tailEnd type="arrow"/>
          </a:ln>
        </p:spPr>
        <p:style>
          <a:lnRef idx="1">
            <a:schemeClr val="accent1"/>
          </a:lnRef>
          <a:fillRef idx="0">
            <a:schemeClr val="accent1"/>
          </a:fillRef>
          <a:effectRef idx="0">
            <a:schemeClr val="accent1"/>
          </a:effectRef>
          <a:fontRef idx="minor">
            <a:schemeClr val="tx1"/>
          </a:fontRef>
        </p:style>
      </p:cxnSp>
      <p:grpSp>
        <p:nvGrpSpPr>
          <p:cNvPr id="16" name="组合 15">
            <a:extLst>
              <a:ext uri="{FF2B5EF4-FFF2-40B4-BE49-F238E27FC236}">
                <a16:creationId xmlns:a16="http://schemas.microsoft.com/office/drawing/2014/main" id="{5942FE7D-6A08-44A2-9BB8-4082EC4A6611}"/>
              </a:ext>
            </a:extLst>
          </p:cNvPr>
          <p:cNvGrpSpPr>
            <a:grpSpLocks/>
          </p:cNvGrpSpPr>
          <p:nvPr/>
        </p:nvGrpSpPr>
        <p:grpSpPr bwMode="auto">
          <a:xfrm>
            <a:off x="289010" y="4376112"/>
            <a:ext cx="6211887" cy="900113"/>
            <a:chOff x="179512" y="2924944"/>
            <a:chExt cx="6211167" cy="898899"/>
          </a:xfrm>
        </p:grpSpPr>
        <p:sp>
          <p:nvSpPr>
            <p:cNvPr id="17" name="椭圆 16">
              <a:extLst>
                <a:ext uri="{FF2B5EF4-FFF2-40B4-BE49-F238E27FC236}">
                  <a16:creationId xmlns:a16="http://schemas.microsoft.com/office/drawing/2014/main" id="{A79408DE-26E5-40BE-8BA0-975D9FF3AE2C}"/>
                </a:ext>
              </a:extLst>
            </p:cNvPr>
            <p:cNvSpPr/>
            <p:nvPr/>
          </p:nvSpPr>
          <p:spPr>
            <a:xfrm>
              <a:off x="179512" y="2924944"/>
              <a:ext cx="1007945" cy="359877"/>
            </a:xfrm>
            <a:prstGeom prst="ellipse">
              <a:avLst/>
            </a:prstGeom>
            <a:noFill/>
            <a:ln w="19050">
              <a:solidFill>
                <a:srgbClr val="33996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9" name="文本框 12">
              <a:extLst>
                <a:ext uri="{FF2B5EF4-FFF2-40B4-BE49-F238E27FC236}">
                  <a16:creationId xmlns:a16="http://schemas.microsoft.com/office/drawing/2014/main" id="{9AFBCE52-B9A7-4DCD-804B-1EEDDBF72DBB}"/>
                </a:ext>
              </a:extLst>
            </p:cNvPr>
            <p:cNvSpPr txBox="1">
              <a:spLocks noChangeArrowheads="1"/>
            </p:cNvSpPr>
            <p:nvPr/>
          </p:nvSpPr>
          <p:spPr bwMode="auto">
            <a:xfrm>
              <a:off x="4985904" y="3457625"/>
              <a:ext cx="1404775" cy="366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Wingdings" panose="05000000000000000000" pitchFamily="2" charset="2"/>
                <a:buChar char="¢"/>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bg2"/>
                </a:buClr>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1800" dirty="0">
                  <a:solidFill>
                    <a:srgbClr val="339966"/>
                  </a:solidFill>
                  <a:latin typeface="微软雅黑" panose="020B0503020204020204" pitchFamily="34" charset="-122"/>
                  <a:ea typeface="微软雅黑" panose="020B0503020204020204" pitchFamily="34" charset="-122"/>
                </a:rPr>
                <a:t>函数类型</a:t>
              </a:r>
            </a:p>
          </p:txBody>
        </p:sp>
      </p:grpSp>
      <p:grpSp>
        <p:nvGrpSpPr>
          <p:cNvPr id="20" name="组合 19">
            <a:extLst>
              <a:ext uri="{FF2B5EF4-FFF2-40B4-BE49-F238E27FC236}">
                <a16:creationId xmlns:a16="http://schemas.microsoft.com/office/drawing/2014/main" id="{9E603D27-31BD-4910-9030-76D6F08C4253}"/>
              </a:ext>
            </a:extLst>
          </p:cNvPr>
          <p:cNvGrpSpPr>
            <a:grpSpLocks/>
          </p:cNvGrpSpPr>
          <p:nvPr/>
        </p:nvGrpSpPr>
        <p:grpSpPr bwMode="auto">
          <a:xfrm>
            <a:off x="2130480" y="3413972"/>
            <a:ext cx="6027737" cy="1292225"/>
            <a:chOff x="1979712" y="1991974"/>
            <a:chExt cx="6027580" cy="1293010"/>
          </a:xfrm>
        </p:grpSpPr>
        <p:sp>
          <p:nvSpPr>
            <p:cNvPr id="21" name="椭圆 20">
              <a:extLst>
                <a:ext uri="{FF2B5EF4-FFF2-40B4-BE49-F238E27FC236}">
                  <a16:creationId xmlns:a16="http://schemas.microsoft.com/office/drawing/2014/main" id="{1D186EED-AC39-41D7-93EA-AFF0E2F5B0F5}"/>
                </a:ext>
              </a:extLst>
            </p:cNvPr>
            <p:cNvSpPr/>
            <p:nvPr/>
          </p:nvSpPr>
          <p:spPr>
            <a:xfrm>
              <a:off x="1979712" y="2902164"/>
              <a:ext cx="144458" cy="382820"/>
            </a:xfrm>
            <a:prstGeom prst="ellipse">
              <a:avLst/>
            </a:prstGeom>
            <a:noFill/>
            <a:ln w="19050">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cxnSp>
          <p:nvCxnSpPr>
            <p:cNvPr id="22" name="曲线连接符 224255">
              <a:extLst>
                <a:ext uri="{FF2B5EF4-FFF2-40B4-BE49-F238E27FC236}">
                  <a16:creationId xmlns:a16="http://schemas.microsoft.com/office/drawing/2014/main" id="{700EE288-A2ED-4E45-8E84-D903DF9414B3}"/>
                </a:ext>
              </a:extLst>
            </p:cNvPr>
            <p:cNvCxnSpPr>
              <a:stCxn id="21" idx="7"/>
            </p:cNvCxnSpPr>
            <p:nvPr/>
          </p:nvCxnSpPr>
          <p:spPr>
            <a:xfrm rot="5400000" flipH="1" flipV="1">
              <a:off x="3956656" y="361237"/>
              <a:ext cx="741813" cy="4451234"/>
            </a:xfrm>
            <a:prstGeom prst="curvedConnector2">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3" name="文本框 224257">
              <a:extLst>
                <a:ext uri="{FF2B5EF4-FFF2-40B4-BE49-F238E27FC236}">
                  <a16:creationId xmlns:a16="http://schemas.microsoft.com/office/drawing/2014/main" id="{38AE6209-754A-4C55-9704-87334DFF17E9}"/>
                </a:ext>
              </a:extLst>
            </p:cNvPr>
            <p:cNvSpPr txBox="1">
              <a:spLocks noChangeArrowheads="1"/>
            </p:cNvSpPr>
            <p:nvPr/>
          </p:nvSpPr>
          <p:spPr bwMode="auto">
            <a:xfrm>
              <a:off x="6567467" y="1991974"/>
              <a:ext cx="1439825" cy="366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Wingdings" panose="05000000000000000000" pitchFamily="2" charset="2"/>
                <a:buChar char="¢"/>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bg2"/>
                </a:buClr>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1800">
                  <a:latin typeface="微软雅黑" panose="020B0503020204020204" pitchFamily="34" charset="-122"/>
                  <a:ea typeface="微软雅黑" panose="020B0503020204020204" pitchFamily="34" charset="-122"/>
                </a:rPr>
                <a:t>运算符名称</a:t>
              </a:r>
            </a:p>
          </p:txBody>
        </p:sp>
      </p:grpSp>
      <p:grpSp>
        <p:nvGrpSpPr>
          <p:cNvPr id="24" name="组合 23">
            <a:extLst>
              <a:ext uri="{FF2B5EF4-FFF2-40B4-BE49-F238E27FC236}">
                <a16:creationId xmlns:a16="http://schemas.microsoft.com/office/drawing/2014/main" id="{BE14DCE1-71BA-4338-B90D-DE541C0EEC90}"/>
              </a:ext>
            </a:extLst>
          </p:cNvPr>
          <p:cNvGrpSpPr>
            <a:grpSpLocks/>
          </p:cNvGrpSpPr>
          <p:nvPr/>
        </p:nvGrpSpPr>
        <p:grpSpPr bwMode="auto">
          <a:xfrm>
            <a:off x="2252716" y="4264304"/>
            <a:ext cx="5976938" cy="468312"/>
            <a:chOff x="1979712" y="2852936"/>
            <a:chExt cx="5976664" cy="468052"/>
          </a:xfrm>
        </p:grpSpPr>
        <p:sp>
          <p:nvSpPr>
            <p:cNvPr id="25" name="椭圆 24">
              <a:extLst>
                <a:ext uri="{FF2B5EF4-FFF2-40B4-BE49-F238E27FC236}">
                  <a16:creationId xmlns:a16="http://schemas.microsoft.com/office/drawing/2014/main" id="{659D20A7-E671-4E21-938C-1B977D973594}"/>
                </a:ext>
              </a:extLst>
            </p:cNvPr>
            <p:cNvSpPr/>
            <p:nvPr/>
          </p:nvSpPr>
          <p:spPr>
            <a:xfrm>
              <a:off x="1979712" y="2852936"/>
              <a:ext cx="3097071" cy="468052"/>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cxnSp>
          <p:nvCxnSpPr>
            <p:cNvPr id="26" name="直接箭头连接符 25">
              <a:extLst>
                <a:ext uri="{FF2B5EF4-FFF2-40B4-BE49-F238E27FC236}">
                  <a16:creationId xmlns:a16="http://schemas.microsoft.com/office/drawing/2014/main" id="{25EB78BC-1981-4A09-9664-8CE9A5A29FA0}"/>
                </a:ext>
              </a:extLst>
            </p:cNvPr>
            <p:cNvCxnSpPr>
              <a:stCxn id="25" idx="6"/>
            </p:cNvCxnSpPr>
            <p:nvPr/>
          </p:nvCxnSpPr>
          <p:spPr>
            <a:xfrm>
              <a:off x="5076783" y="3087756"/>
              <a:ext cx="611159" cy="0"/>
            </a:xfrm>
            <a:prstGeom prst="straightConnector1">
              <a:avLst/>
            </a:prstGeom>
            <a:ln w="28575">
              <a:solidFill>
                <a:srgbClr val="0070C0"/>
              </a:solidFill>
              <a:tailEnd type="arrow"/>
            </a:ln>
          </p:spPr>
          <p:style>
            <a:lnRef idx="1">
              <a:schemeClr val="accent1"/>
            </a:lnRef>
            <a:fillRef idx="0">
              <a:schemeClr val="accent1"/>
            </a:fillRef>
            <a:effectRef idx="0">
              <a:schemeClr val="accent1"/>
            </a:effectRef>
            <a:fontRef idx="minor">
              <a:schemeClr val="tx1"/>
            </a:fontRef>
          </p:style>
        </p:cxnSp>
        <p:sp>
          <p:nvSpPr>
            <p:cNvPr id="27" name="文本框 17">
              <a:extLst>
                <a:ext uri="{FF2B5EF4-FFF2-40B4-BE49-F238E27FC236}">
                  <a16:creationId xmlns:a16="http://schemas.microsoft.com/office/drawing/2014/main" id="{01BA4E3B-05E1-453A-AD82-74C012CFB023}"/>
                </a:ext>
              </a:extLst>
            </p:cNvPr>
            <p:cNvSpPr txBox="1">
              <a:spLocks noChangeArrowheads="1"/>
            </p:cNvSpPr>
            <p:nvPr/>
          </p:nvSpPr>
          <p:spPr bwMode="auto">
            <a:xfrm>
              <a:off x="5651431" y="2902121"/>
              <a:ext cx="2304945" cy="3665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Wingdings" panose="05000000000000000000" pitchFamily="2" charset="2"/>
                <a:buChar char="¢"/>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bg2"/>
                </a:buClr>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1800">
                  <a:solidFill>
                    <a:srgbClr val="0070C0"/>
                  </a:solidFill>
                  <a:latin typeface="微软雅黑" panose="020B0503020204020204" pitchFamily="34" charset="-122"/>
                  <a:ea typeface="微软雅黑" panose="020B0503020204020204" pitchFamily="34" charset="-122"/>
                </a:rPr>
                <a:t>对象的数据传递</a:t>
              </a:r>
            </a:p>
          </p:txBody>
        </p:sp>
      </p:grpSp>
      <p:grpSp>
        <p:nvGrpSpPr>
          <p:cNvPr id="28" name="组合 27">
            <a:extLst>
              <a:ext uri="{FF2B5EF4-FFF2-40B4-BE49-F238E27FC236}">
                <a16:creationId xmlns:a16="http://schemas.microsoft.com/office/drawing/2014/main" id="{6BE30629-2D97-412A-806A-A0AF5F0FC206}"/>
              </a:ext>
            </a:extLst>
          </p:cNvPr>
          <p:cNvGrpSpPr>
            <a:grpSpLocks/>
          </p:cNvGrpSpPr>
          <p:nvPr/>
        </p:nvGrpSpPr>
        <p:grpSpPr bwMode="auto">
          <a:xfrm>
            <a:off x="8328903" y="4376112"/>
            <a:ext cx="2493962" cy="1504950"/>
            <a:chOff x="5391571" y="3086962"/>
            <a:chExt cx="2492797" cy="1506106"/>
          </a:xfrm>
        </p:grpSpPr>
        <p:sp>
          <p:nvSpPr>
            <p:cNvPr id="29" name="右大括号 28">
              <a:extLst>
                <a:ext uri="{FF2B5EF4-FFF2-40B4-BE49-F238E27FC236}">
                  <a16:creationId xmlns:a16="http://schemas.microsoft.com/office/drawing/2014/main" id="{2ECB3286-6F82-480C-887A-E08B48DAA0E4}"/>
                </a:ext>
              </a:extLst>
            </p:cNvPr>
            <p:cNvSpPr/>
            <p:nvPr/>
          </p:nvSpPr>
          <p:spPr>
            <a:xfrm>
              <a:off x="5391571" y="3086962"/>
              <a:ext cx="260228" cy="1506106"/>
            </a:xfrm>
            <a:prstGeom prst="rightBrace">
              <a:avLst>
                <a:gd name="adj1" fmla="val 8333"/>
                <a:gd name="adj2" fmla="val 60007"/>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30" name="文本框 224260">
              <a:extLst>
                <a:ext uri="{FF2B5EF4-FFF2-40B4-BE49-F238E27FC236}">
                  <a16:creationId xmlns:a16="http://schemas.microsoft.com/office/drawing/2014/main" id="{B1CC639F-5AED-404E-9C39-7518E256DB55}"/>
                </a:ext>
              </a:extLst>
            </p:cNvPr>
            <p:cNvSpPr txBox="1">
              <a:spLocks noChangeArrowheads="1"/>
            </p:cNvSpPr>
            <p:nvPr/>
          </p:nvSpPr>
          <p:spPr bwMode="auto">
            <a:xfrm>
              <a:off x="5832690" y="3827305"/>
              <a:ext cx="2051678" cy="3669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Wingdings" panose="05000000000000000000" pitchFamily="2" charset="2"/>
                <a:buChar char="¢"/>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bg2"/>
                </a:buClr>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1800">
                  <a:solidFill>
                    <a:srgbClr val="FF0000"/>
                  </a:solidFill>
                  <a:latin typeface="微软雅黑" panose="020B0503020204020204" pitchFamily="34" charset="-122"/>
                  <a:ea typeface="微软雅黑" panose="020B0503020204020204" pitchFamily="34" charset="-122"/>
                </a:rPr>
                <a:t>运算符重载函数</a:t>
              </a:r>
            </a:p>
          </p:txBody>
        </p:sp>
      </p:grpSp>
    </p:spTree>
    <p:extLst>
      <p:ext uri="{BB962C8B-B14F-4D97-AF65-F5344CB8AC3E}">
        <p14:creationId xmlns:p14="http://schemas.microsoft.com/office/powerpoint/2010/main" val="3335025882"/>
      </p:ext>
    </p:extLst>
  </p:cSld>
  <p:clrMapOvr>
    <a:masterClrMapping/>
  </p:clrMapOvr>
  <mc:AlternateContent xmlns:mc="http://schemas.openxmlformats.org/markup-compatibility/2006" xmlns:p14="http://schemas.microsoft.com/office/powerpoint/2010/main">
    <mc:Choice Requires="p14">
      <p:transition spd="slow" p14:dur="1600" advClick="0" advTm="5000">
        <p14:prism isInverted="1"/>
      </p:transition>
    </mc:Choice>
    <mc:Fallback xmlns="">
      <p:transition spd="slow"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left)">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wipe(left)">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wipe(down)">
                                      <p:cBhvr>
                                        <p:cTn id="22" dur="500"/>
                                        <p:tgtEl>
                                          <p:spTgt spid="2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wipe(left)">
                                      <p:cBhvr>
                                        <p:cTn id="27" dur="500"/>
                                        <p:tgtEl>
                                          <p:spTgt spid="24"/>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28"/>
                                        </p:tgtEl>
                                        <p:attrNameLst>
                                          <p:attrName>style.visibility</p:attrName>
                                        </p:attrNameLst>
                                      </p:cBhvr>
                                      <p:to>
                                        <p:strVal val="visible"/>
                                      </p:to>
                                    </p:set>
                                    <p:animEffect transition="in" filter="wipe(left)">
                                      <p:cBhvr>
                                        <p:cTn id="32"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3">
            <a:extLst>
              <a:ext uri="{FF2B5EF4-FFF2-40B4-BE49-F238E27FC236}">
                <a16:creationId xmlns:a16="http://schemas.microsoft.com/office/drawing/2014/main" id="{98A6A70B-F6F7-479A-82FB-0BE7FA0D3BE8}"/>
              </a:ext>
            </a:extLst>
          </p:cNvPr>
          <p:cNvSpPr/>
          <p:nvPr/>
        </p:nvSpPr>
        <p:spPr>
          <a:xfrm>
            <a:off x="3706875" y="466241"/>
            <a:ext cx="5588045" cy="659500"/>
          </a:xfrm>
          <a:prstGeom prst="roundRect">
            <a:avLst>
              <a:gd name="adj" fmla="val 42270"/>
            </a:avLst>
          </a:prstGeom>
          <a:gradFill>
            <a:gsLst>
              <a:gs pos="99000">
                <a:schemeClr val="bg1"/>
              </a:gs>
              <a:gs pos="0">
                <a:schemeClr val="bg1">
                  <a:lumMod val="95000"/>
                </a:schemeClr>
              </a:gs>
            </a:gsLst>
            <a:lin ang="0" scaled="0"/>
          </a:gradFill>
          <a:ln>
            <a:noFill/>
          </a:ln>
          <a:effectLst>
            <a:innerShdw blurRad="63500" dist="127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a:solidFill>
                  <a:schemeClr val="accent1"/>
                </a:solidFill>
                <a:latin typeface="微软雅黑" panose="020B0503020204020204" pitchFamily="34" charset="-122"/>
                <a:ea typeface="微软雅黑" panose="020B0503020204020204" pitchFamily="34" charset="-122"/>
              </a:rPr>
              <a:t>编写一个程序，实现两个复数的相加</a:t>
            </a:r>
            <a:endParaRPr lang="zh-CN" altLang="en-US" sz="2400" b="1" spc="300" dirty="0">
              <a:solidFill>
                <a:schemeClr val="accent1"/>
              </a:solidFill>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FE97B811-8230-43C0-971E-1B6267171567}"/>
              </a:ext>
            </a:extLst>
          </p:cNvPr>
          <p:cNvSpPr txBox="1"/>
          <p:nvPr/>
        </p:nvSpPr>
        <p:spPr>
          <a:xfrm>
            <a:off x="2197956" y="2352427"/>
            <a:ext cx="6094520" cy="3120854"/>
          </a:xfrm>
          <a:prstGeom prst="rect">
            <a:avLst/>
          </a:prstGeom>
          <a:noFill/>
        </p:spPr>
        <p:txBody>
          <a:bodyPr wrap="square">
            <a:spAutoFit/>
          </a:bodyPr>
          <a:lstStyle/>
          <a:p>
            <a:pPr eaLnBrk="1" hangingPunct="1">
              <a:lnSpc>
                <a:spcPct val="80000"/>
              </a:lnSpc>
              <a:buClr>
                <a:schemeClr val="hlink"/>
              </a:buClr>
              <a:buSzPct val="70000"/>
              <a:buFont typeface="Wingdings" panose="05000000000000000000" pitchFamily="2" charset="2"/>
              <a:buNone/>
            </a:pPr>
            <a:r>
              <a:rPr lang="en-US" altLang="zh-CN" sz="1800" dirty="0">
                <a:ea typeface="黑体" panose="02010609060101010101" pitchFamily="49" charset="-122"/>
                <a:cs typeface="宋体" panose="02010600030101010101" pitchFamily="2" charset="-122"/>
              </a:rPr>
              <a:t>int main()</a:t>
            </a:r>
          </a:p>
          <a:p>
            <a:pPr eaLnBrk="1" hangingPunct="1">
              <a:lnSpc>
                <a:spcPct val="80000"/>
              </a:lnSpc>
              <a:buClr>
                <a:schemeClr val="hlink"/>
              </a:buClr>
              <a:buSzPct val="70000"/>
              <a:buFont typeface="Wingdings" panose="05000000000000000000" pitchFamily="2" charset="2"/>
              <a:buNone/>
            </a:pPr>
            <a:r>
              <a:rPr lang="en-US" altLang="zh-CN" sz="1800" dirty="0">
                <a:ea typeface="黑体" panose="02010609060101010101" pitchFamily="49" charset="-122"/>
                <a:cs typeface="宋体" panose="02010600030101010101" pitchFamily="2" charset="-122"/>
              </a:rPr>
              <a:t>{</a:t>
            </a:r>
          </a:p>
          <a:p>
            <a:pPr eaLnBrk="1" hangingPunct="1">
              <a:lnSpc>
                <a:spcPct val="80000"/>
              </a:lnSpc>
              <a:buClr>
                <a:schemeClr val="hlink"/>
              </a:buClr>
              <a:buSzPct val="70000"/>
              <a:buFont typeface="Wingdings" panose="05000000000000000000" pitchFamily="2" charset="2"/>
              <a:buNone/>
            </a:pPr>
            <a:r>
              <a:rPr lang="en-US" altLang="zh-CN" sz="1800" dirty="0">
                <a:ea typeface="黑体" panose="02010609060101010101" pitchFamily="49" charset="-122"/>
                <a:cs typeface="宋体" panose="02010600030101010101" pitchFamily="2" charset="-122"/>
              </a:rPr>
              <a:t>	Complex com1(1.1,2.2),com2(3.3,4.4),total1,total2;</a:t>
            </a:r>
          </a:p>
          <a:p>
            <a:pPr eaLnBrk="1" hangingPunct="1">
              <a:lnSpc>
                <a:spcPct val="80000"/>
              </a:lnSpc>
              <a:buClr>
                <a:schemeClr val="hlink"/>
              </a:buClr>
              <a:buSzPct val="70000"/>
              <a:buFont typeface="Wingdings" panose="05000000000000000000" pitchFamily="2" charset="2"/>
              <a:buNone/>
            </a:pPr>
            <a:r>
              <a:rPr lang="en-US" altLang="zh-CN" sz="1800" dirty="0">
                <a:ea typeface="黑体" panose="02010609060101010101" pitchFamily="49" charset="-122"/>
                <a:cs typeface="宋体" panose="02010600030101010101" pitchFamily="2" charset="-122"/>
              </a:rPr>
              <a:t>	</a:t>
            </a:r>
            <a:r>
              <a:rPr lang="en-US" altLang="zh-CN" sz="2400" dirty="0">
                <a:solidFill>
                  <a:srgbClr val="0070C0"/>
                </a:solidFill>
                <a:ea typeface="黑体" panose="02010609060101010101" pitchFamily="49" charset="-122"/>
                <a:cs typeface="宋体" panose="02010600030101010101" pitchFamily="2" charset="-122"/>
              </a:rPr>
              <a:t>total1 = operator+(com1,com2);</a:t>
            </a:r>
          </a:p>
          <a:p>
            <a:pPr eaLnBrk="1" hangingPunct="1">
              <a:lnSpc>
                <a:spcPct val="80000"/>
              </a:lnSpc>
              <a:buClr>
                <a:schemeClr val="hlink"/>
              </a:buClr>
              <a:buSzPct val="70000"/>
              <a:buFont typeface="Wingdings" panose="05000000000000000000" pitchFamily="2" charset="2"/>
              <a:buNone/>
            </a:pPr>
            <a:r>
              <a:rPr lang="en-US" altLang="zh-CN" sz="1800" dirty="0">
                <a:ea typeface="黑体" panose="02010609060101010101" pitchFamily="49" charset="-122"/>
                <a:cs typeface="宋体" panose="02010600030101010101" pitchFamily="2" charset="-122"/>
              </a:rPr>
              <a:t>	</a:t>
            </a:r>
            <a:r>
              <a:rPr lang="en-US" altLang="zh-CN" sz="1800" dirty="0" err="1">
                <a:ea typeface="黑体" panose="02010609060101010101" pitchFamily="49" charset="-122"/>
                <a:cs typeface="宋体" panose="02010600030101010101" pitchFamily="2" charset="-122"/>
              </a:rPr>
              <a:t>cout</a:t>
            </a:r>
            <a:r>
              <a:rPr lang="en-US" altLang="zh-CN" sz="1800" dirty="0">
                <a:ea typeface="黑体" panose="02010609060101010101" pitchFamily="49" charset="-122"/>
                <a:cs typeface="宋体" panose="02010600030101010101" pitchFamily="2" charset="-122"/>
              </a:rPr>
              <a:t>&lt;&lt;"real1="&lt;&lt;total1.real&lt;&lt;" "&lt;&lt;"imag1="&lt;&lt;total1.imag&lt;&lt;</a:t>
            </a:r>
            <a:r>
              <a:rPr lang="en-US" altLang="zh-CN" sz="1800" dirty="0" err="1">
                <a:ea typeface="黑体" panose="02010609060101010101" pitchFamily="49" charset="-122"/>
                <a:cs typeface="宋体" panose="02010600030101010101" pitchFamily="2" charset="-122"/>
              </a:rPr>
              <a:t>endl</a:t>
            </a:r>
            <a:r>
              <a:rPr lang="en-US" altLang="zh-CN" sz="1800" dirty="0">
                <a:ea typeface="黑体" panose="02010609060101010101" pitchFamily="49" charset="-122"/>
                <a:cs typeface="宋体" panose="02010600030101010101" pitchFamily="2" charset="-122"/>
              </a:rPr>
              <a:t>;</a:t>
            </a:r>
          </a:p>
          <a:p>
            <a:pPr eaLnBrk="1" hangingPunct="1">
              <a:lnSpc>
                <a:spcPct val="80000"/>
              </a:lnSpc>
              <a:buClr>
                <a:schemeClr val="hlink"/>
              </a:buClr>
              <a:buSzPct val="70000"/>
              <a:buFont typeface="Wingdings" panose="05000000000000000000" pitchFamily="2" charset="2"/>
              <a:buNone/>
            </a:pPr>
            <a:r>
              <a:rPr lang="en-US" altLang="zh-CN" sz="1800" dirty="0">
                <a:ea typeface="黑体" panose="02010609060101010101" pitchFamily="49" charset="-122"/>
                <a:cs typeface="宋体" panose="02010600030101010101" pitchFamily="2" charset="-122"/>
              </a:rPr>
              <a:t>	</a:t>
            </a:r>
            <a:r>
              <a:rPr lang="en-US" altLang="zh-CN" sz="2400" dirty="0">
                <a:solidFill>
                  <a:srgbClr val="0070C0"/>
                </a:solidFill>
                <a:ea typeface="黑体" panose="02010609060101010101" pitchFamily="49" charset="-122"/>
                <a:cs typeface="宋体" panose="02010600030101010101" pitchFamily="2" charset="-122"/>
              </a:rPr>
              <a:t>total2 = com1 + com2;</a:t>
            </a:r>
          </a:p>
          <a:p>
            <a:pPr eaLnBrk="1" hangingPunct="1">
              <a:lnSpc>
                <a:spcPct val="80000"/>
              </a:lnSpc>
              <a:buClr>
                <a:schemeClr val="hlink"/>
              </a:buClr>
              <a:buSzPct val="70000"/>
              <a:buFont typeface="Wingdings" panose="05000000000000000000" pitchFamily="2" charset="2"/>
              <a:buNone/>
            </a:pPr>
            <a:r>
              <a:rPr lang="en-US" altLang="zh-CN" sz="1800" dirty="0">
                <a:ea typeface="黑体" panose="02010609060101010101" pitchFamily="49" charset="-122"/>
                <a:cs typeface="宋体" panose="02010600030101010101" pitchFamily="2" charset="-122"/>
              </a:rPr>
              <a:t>    </a:t>
            </a:r>
            <a:r>
              <a:rPr lang="en-US" altLang="zh-CN" sz="1800" dirty="0" err="1">
                <a:ea typeface="黑体" panose="02010609060101010101" pitchFamily="49" charset="-122"/>
                <a:cs typeface="宋体" panose="02010600030101010101" pitchFamily="2" charset="-122"/>
              </a:rPr>
              <a:t>cout</a:t>
            </a:r>
            <a:r>
              <a:rPr lang="en-US" altLang="zh-CN" sz="1800" dirty="0">
                <a:ea typeface="黑体" panose="02010609060101010101" pitchFamily="49" charset="-122"/>
                <a:cs typeface="宋体" panose="02010600030101010101" pitchFamily="2" charset="-122"/>
              </a:rPr>
              <a:t>&lt;&lt;"real2="&lt;&lt;total2.real&lt;&lt;" "&lt;&lt;"imag2="&lt;&lt;total2.imag&lt;&lt;</a:t>
            </a:r>
            <a:r>
              <a:rPr lang="en-US" altLang="zh-CN" sz="1800" dirty="0" err="1">
                <a:ea typeface="黑体" panose="02010609060101010101" pitchFamily="49" charset="-122"/>
                <a:cs typeface="宋体" panose="02010600030101010101" pitchFamily="2" charset="-122"/>
              </a:rPr>
              <a:t>endl</a:t>
            </a:r>
            <a:r>
              <a:rPr lang="en-US" altLang="zh-CN" sz="1800" dirty="0">
                <a:ea typeface="黑体" panose="02010609060101010101" pitchFamily="49" charset="-122"/>
                <a:cs typeface="宋体" panose="02010600030101010101" pitchFamily="2" charset="-122"/>
              </a:rPr>
              <a:t>;</a:t>
            </a:r>
          </a:p>
          <a:p>
            <a:pPr eaLnBrk="1" hangingPunct="1">
              <a:lnSpc>
                <a:spcPct val="80000"/>
              </a:lnSpc>
              <a:buClr>
                <a:schemeClr val="hlink"/>
              </a:buClr>
              <a:buSzPct val="70000"/>
              <a:buFont typeface="Wingdings" panose="05000000000000000000" pitchFamily="2" charset="2"/>
              <a:buNone/>
            </a:pPr>
            <a:r>
              <a:rPr lang="en-US" altLang="zh-CN" sz="1800" dirty="0">
                <a:ea typeface="黑体" panose="02010609060101010101" pitchFamily="49" charset="-122"/>
                <a:cs typeface="宋体" panose="02010600030101010101" pitchFamily="2" charset="-122"/>
              </a:rPr>
              <a:t>	</a:t>
            </a:r>
          </a:p>
          <a:p>
            <a:pPr eaLnBrk="1" hangingPunct="1">
              <a:lnSpc>
                <a:spcPct val="80000"/>
              </a:lnSpc>
              <a:buClr>
                <a:schemeClr val="hlink"/>
              </a:buClr>
              <a:buSzPct val="70000"/>
              <a:buFont typeface="Wingdings" panose="05000000000000000000" pitchFamily="2" charset="2"/>
              <a:buNone/>
            </a:pPr>
            <a:r>
              <a:rPr lang="en-US" altLang="zh-CN" sz="1800" dirty="0">
                <a:ea typeface="黑体" panose="02010609060101010101" pitchFamily="49" charset="-122"/>
                <a:cs typeface="宋体" panose="02010600030101010101" pitchFamily="2" charset="-122"/>
              </a:rPr>
              <a:t>	return 0;</a:t>
            </a:r>
          </a:p>
          <a:p>
            <a:pPr eaLnBrk="1" hangingPunct="1">
              <a:lnSpc>
                <a:spcPct val="80000"/>
              </a:lnSpc>
              <a:buClr>
                <a:schemeClr val="hlink"/>
              </a:buClr>
              <a:buSzPct val="70000"/>
              <a:buFont typeface="Wingdings" panose="05000000000000000000" pitchFamily="2" charset="2"/>
              <a:buNone/>
            </a:pPr>
            <a:r>
              <a:rPr lang="en-US" altLang="zh-CN" sz="1800" dirty="0">
                <a:ea typeface="黑体" panose="02010609060101010101" pitchFamily="49" charset="-122"/>
                <a:cs typeface="宋体" panose="02010600030101010101" pitchFamily="2" charset="-122"/>
              </a:rPr>
              <a:t>}</a:t>
            </a:r>
            <a:endParaRPr lang="zh-CN" altLang="en-US" dirty="0"/>
          </a:p>
        </p:txBody>
      </p:sp>
      <p:grpSp>
        <p:nvGrpSpPr>
          <p:cNvPr id="15" name="组合 14">
            <a:extLst>
              <a:ext uri="{FF2B5EF4-FFF2-40B4-BE49-F238E27FC236}">
                <a16:creationId xmlns:a16="http://schemas.microsoft.com/office/drawing/2014/main" id="{7C988596-28F9-4AD1-B41D-337BA6C7CA9E}"/>
              </a:ext>
            </a:extLst>
          </p:cNvPr>
          <p:cNvGrpSpPr>
            <a:grpSpLocks/>
          </p:cNvGrpSpPr>
          <p:nvPr/>
        </p:nvGrpSpPr>
        <p:grpSpPr bwMode="auto">
          <a:xfrm>
            <a:off x="3104656" y="3245643"/>
            <a:ext cx="7589838" cy="366713"/>
            <a:chOff x="6865" y="5234000"/>
            <a:chExt cx="7589471" cy="366162"/>
          </a:xfrm>
        </p:grpSpPr>
        <p:sp>
          <p:nvSpPr>
            <p:cNvPr id="16" name="椭圆 15">
              <a:extLst>
                <a:ext uri="{FF2B5EF4-FFF2-40B4-BE49-F238E27FC236}">
                  <a16:creationId xmlns:a16="http://schemas.microsoft.com/office/drawing/2014/main" id="{C2E1E449-699A-48A1-9C95-B60275F27900}"/>
                </a:ext>
              </a:extLst>
            </p:cNvPr>
            <p:cNvSpPr/>
            <p:nvPr/>
          </p:nvSpPr>
          <p:spPr>
            <a:xfrm>
              <a:off x="6865" y="5234000"/>
              <a:ext cx="4271756" cy="283736"/>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cxnSp>
          <p:nvCxnSpPr>
            <p:cNvPr id="17" name="直接箭头连接符 16">
              <a:extLst>
                <a:ext uri="{FF2B5EF4-FFF2-40B4-BE49-F238E27FC236}">
                  <a16:creationId xmlns:a16="http://schemas.microsoft.com/office/drawing/2014/main" id="{EF192AF0-ED04-446A-B91C-DA4327C46DC8}"/>
                </a:ext>
              </a:extLst>
            </p:cNvPr>
            <p:cNvCxnSpPr>
              <a:stCxn id="16" idx="6"/>
            </p:cNvCxnSpPr>
            <p:nvPr/>
          </p:nvCxnSpPr>
          <p:spPr>
            <a:xfrm flipV="1">
              <a:off x="4278621" y="5373490"/>
              <a:ext cx="869908" cy="1586"/>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8" name="文本框 22">
              <a:extLst>
                <a:ext uri="{FF2B5EF4-FFF2-40B4-BE49-F238E27FC236}">
                  <a16:creationId xmlns:a16="http://schemas.microsoft.com/office/drawing/2014/main" id="{F2C568AD-2C3A-490B-9212-C09089B3FFDA}"/>
                </a:ext>
              </a:extLst>
            </p:cNvPr>
            <p:cNvSpPr txBox="1">
              <a:spLocks noChangeArrowheads="1"/>
            </p:cNvSpPr>
            <p:nvPr/>
          </p:nvSpPr>
          <p:spPr bwMode="auto">
            <a:xfrm>
              <a:off x="5219963" y="5234000"/>
              <a:ext cx="2376373" cy="366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Wingdings" panose="05000000000000000000" pitchFamily="2" charset="2"/>
                <a:buChar char="¢"/>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bg2"/>
                </a:buClr>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1800">
                  <a:solidFill>
                    <a:srgbClr val="FF0000"/>
                  </a:solidFill>
                  <a:latin typeface="微软雅黑" panose="020B0503020204020204" pitchFamily="34" charset="-122"/>
                  <a:ea typeface="微软雅黑" panose="020B0503020204020204" pitchFamily="34" charset="-122"/>
                </a:rPr>
                <a:t>调用</a:t>
              </a:r>
              <a:r>
                <a:rPr lang="en-US" altLang="zh-CN" sz="1800">
                  <a:solidFill>
                    <a:srgbClr val="FF0000"/>
                  </a:solidFill>
                  <a:latin typeface="微软雅黑" panose="020B0503020204020204" pitchFamily="34" charset="-122"/>
                  <a:ea typeface="微软雅黑" panose="020B0503020204020204" pitchFamily="34" charset="-122"/>
                </a:rPr>
                <a:t>operator</a:t>
              </a:r>
              <a:r>
                <a:rPr lang="zh-CN" altLang="en-US" sz="1800">
                  <a:solidFill>
                    <a:srgbClr val="FF0000"/>
                  </a:solidFill>
                  <a:latin typeface="微软雅黑" panose="020B0503020204020204" pitchFamily="34" charset="-122"/>
                  <a:ea typeface="微软雅黑" panose="020B0503020204020204" pitchFamily="34" charset="-122"/>
                </a:rPr>
                <a:t>函数</a:t>
              </a:r>
            </a:p>
          </p:txBody>
        </p:sp>
      </p:grpSp>
      <p:grpSp>
        <p:nvGrpSpPr>
          <p:cNvPr id="19" name="组合 18">
            <a:extLst>
              <a:ext uri="{FF2B5EF4-FFF2-40B4-BE49-F238E27FC236}">
                <a16:creationId xmlns:a16="http://schemas.microsoft.com/office/drawing/2014/main" id="{20DFD023-D55F-484F-A979-41A544FBBCC3}"/>
              </a:ext>
            </a:extLst>
          </p:cNvPr>
          <p:cNvGrpSpPr>
            <a:grpSpLocks/>
          </p:cNvGrpSpPr>
          <p:nvPr/>
        </p:nvGrpSpPr>
        <p:grpSpPr bwMode="auto">
          <a:xfrm>
            <a:off x="2405794" y="4022911"/>
            <a:ext cx="7588250" cy="366713"/>
            <a:chOff x="6865" y="5234000"/>
            <a:chExt cx="7589471" cy="366162"/>
          </a:xfrm>
        </p:grpSpPr>
        <p:sp>
          <p:nvSpPr>
            <p:cNvPr id="20" name="椭圆 19">
              <a:extLst>
                <a:ext uri="{FF2B5EF4-FFF2-40B4-BE49-F238E27FC236}">
                  <a16:creationId xmlns:a16="http://schemas.microsoft.com/office/drawing/2014/main" id="{FD24F6B9-79D0-4451-8F0D-F343D69657D8}"/>
                </a:ext>
              </a:extLst>
            </p:cNvPr>
            <p:cNvSpPr/>
            <p:nvPr/>
          </p:nvSpPr>
          <p:spPr>
            <a:xfrm>
              <a:off x="6865" y="5234000"/>
              <a:ext cx="4272650" cy="283736"/>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cxnSp>
          <p:nvCxnSpPr>
            <p:cNvPr id="21" name="直接箭头连接符 20">
              <a:extLst>
                <a:ext uri="{FF2B5EF4-FFF2-40B4-BE49-F238E27FC236}">
                  <a16:creationId xmlns:a16="http://schemas.microsoft.com/office/drawing/2014/main" id="{27B95663-06DD-45A0-B175-03C40A9751B8}"/>
                </a:ext>
              </a:extLst>
            </p:cNvPr>
            <p:cNvCxnSpPr>
              <a:stCxn id="20" idx="6"/>
            </p:cNvCxnSpPr>
            <p:nvPr/>
          </p:nvCxnSpPr>
          <p:spPr>
            <a:xfrm flipV="1">
              <a:off x="4279515" y="5373490"/>
              <a:ext cx="868502" cy="1586"/>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2" name="文本框 32">
              <a:extLst>
                <a:ext uri="{FF2B5EF4-FFF2-40B4-BE49-F238E27FC236}">
                  <a16:creationId xmlns:a16="http://schemas.microsoft.com/office/drawing/2014/main" id="{0478FF9C-B5FB-4616-8A49-766A05C6477C}"/>
                </a:ext>
              </a:extLst>
            </p:cNvPr>
            <p:cNvSpPr txBox="1">
              <a:spLocks noChangeArrowheads="1"/>
            </p:cNvSpPr>
            <p:nvPr/>
          </p:nvSpPr>
          <p:spPr bwMode="auto">
            <a:xfrm>
              <a:off x="5219466" y="5234000"/>
              <a:ext cx="2376870" cy="366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Wingdings" panose="05000000000000000000" pitchFamily="2" charset="2"/>
                <a:buChar char="¢"/>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bg2"/>
                </a:buClr>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1800">
                  <a:solidFill>
                    <a:srgbClr val="FF0000"/>
                  </a:solidFill>
                  <a:latin typeface="微软雅黑" panose="020B0503020204020204" pitchFamily="34" charset="-122"/>
                  <a:ea typeface="微软雅黑" panose="020B0503020204020204" pitchFamily="34" charset="-122"/>
                </a:rPr>
                <a:t>运算符</a:t>
              </a:r>
              <a:r>
                <a:rPr lang="en-US" altLang="zh-CN" sz="1800">
                  <a:solidFill>
                    <a:srgbClr val="FF0000"/>
                  </a:solidFill>
                  <a:latin typeface="微软雅黑" panose="020B0503020204020204" pitchFamily="34" charset="-122"/>
                  <a:ea typeface="微软雅黑" panose="020B0503020204020204" pitchFamily="34" charset="-122"/>
                </a:rPr>
                <a:t> “+”</a:t>
              </a:r>
              <a:r>
                <a:rPr lang="zh-CN" altLang="en-US" sz="1800">
                  <a:solidFill>
                    <a:srgbClr val="FF0000"/>
                  </a:solidFill>
                  <a:latin typeface="微软雅黑" panose="020B0503020204020204" pitchFamily="34" charset="-122"/>
                  <a:ea typeface="微软雅黑" panose="020B0503020204020204" pitchFamily="34" charset="-122"/>
                </a:rPr>
                <a:t>的重载</a:t>
              </a:r>
            </a:p>
          </p:txBody>
        </p:sp>
      </p:grpSp>
      <p:pic>
        <p:nvPicPr>
          <p:cNvPr id="23" name="图片 22">
            <a:extLst>
              <a:ext uri="{FF2B5EF4-FFF2-40B4-BE49-F238E27FC236}">
                <a16:creationId xmlns:a16="http://schemas.microsoft.com/office/drawing/2014/main" id="{936F19A0-4C77-4048-B251-E199DF42981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584825" y="4918146"/>
            <a:ext cx="5214127" cy="1059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3915377"/>
      </p:ext>
    </p:extLst>
  </p:cSld>
  <p:clrMapOvr>
    <a:masterClrMapping/>
  </p:clrMapOvr>
  <mc:AlternateContent xmlns:mc="http://schemas.openxmlformats.org/markup-compatibility/2006" xmlns:p14="http://schemas.microsoft.com/office/powerpoint/2010/main">
    <mc:Choice Requires="p14">
      <p:transition spd="slow" p14:dur="1600" advClick="0" advTm="5000">
        <p14:prism isInverted="1"/>
      </p:transition>
    </mc:Choice>
    <mc:Fallback xmlns="">
      <p:transition spd="slow"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wipe(left)">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wipe(left)">
                                      <p:cBhvr>
                                        <p:cTn id="17" dur="500"/>
                                        <p:tgtEl>
                                          <p:spTgt spid="1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wipe(up)">
                                      <p:cBhvr>
                                        <p:cTn id="22"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3"/>
          <p:cNvSpPr txBox="1"/>
          <p:nvPr/>
        </p:nvSpPr>
        <p:spPr>
          <a:xfrm>
            <a:off x="6809466" y="1356706"/>
            <a:ext cx="5068590" cy="1077218"/>
          </a:xfrm>
          <a:prstGeom prst="rect">
            <a:avLst/>
          </a:prstGeom>
          <a:noFill/>
        </p:spPr>
        <p:txBody>
          <a:bodyPr wrap="none">
            <a:normAutofit/>
          </a:bodyPr>
          <a:lstStyle/>
          <a:p>
            <a:r>
              <a:rPr lang="en-US" altLang="zh-CN" sz="2000" dirty="0">
                <a:solidFill>
                  <a:schemeClr val="tx1">
                    <a:lumMod val="60000"/>
                    <a:lumOff val="40000"/>
                  </a:schemeClr>
                </a:solidFill>
              </a:rPr>
              <a:t>C++</a:t>
            </a:r>
            <a:r>
              <a:rPr lang="zh-CN" altLang="en-US" sz="2000" dirty="0">
                <a:solidFill>
                  <a:schemeClr val="tx1">
                    <a:lumMod val="60000"/>
                    <a:lumOff val="40000"/>
                  </a:schemeClr>
                </a:solidFill>
              </a:rPr>
              <a:t>中绝大部分的运算符允许重载，除了：</a:t>
            </a:r>
          </a:p>
        </p:txBody>
      </p:sp>
      <p:sp>
        <p:nvSpPr>
          <p:cNvPr id="11" name="千图PPT彼岸天：ID 8661124矩形 10"/>
          <p:cNvSpPr/>
          <p:nvPr>
            <p:custDataLst>
              <p:tags r:id="rId1"/>
            </p:custDataLst>
          </p:nvPr>
        </p:nvSpPr>
        <p:spPr>
          <a:xfrm>
            <a:off x="5699031" y="3165609"/>
            <a:ext cx="5757905" cy="1124001"/>
          </a:xfrm>
          <a:prstGeom prst="rect">
            <a:avLst/>
          </a:prstGeom>
        </p:spPr>
        <p:txBody>
          <a:bodyPr wrap="none">
            <a:noAutofit/>
          </a:bodyPr>
          <a:lstStyle/>
          <a:p>
            <a:pPr lvl="2" fontAlgn="base">
              <a:spcBef>
                <a:spcPct val="20000"/>
              </a:spcBef>
              <a:spcAft>
                <a:spcPct val="0"/>
              </a:spcAft>
            </a:pPr>
            <a:r>
              <a:rPr lang="zh-CN" altLang="en-US" sz="2000" dirty="0"/>
              <a:t> </a:t>
            </a:r>
            <a:r>
              <a:rPr lang="en-US" altLang="zh-CN" sz="2400" b="1" dirty="0">
                <a:solidFill>
                  <a:srgbClr val="FF0000"/>
                </a:solidFill>
                <a:latin typeface="Times New Roman" panose="02020603050405020304" pitchFamily="18" charset="0"/>
                <a:ea typeface="微软雅黑" panose="020B0503020204020204" pitchFamily="34" charset="-122"/>
              </a:rPr>
              <a:t>.           </a:t>
            </a:r>
            <a:r>
              <a:rPr lang="zh-CN" altLang="en-US" sz="2400" b="1" dirty="0">
                <a:solidFill>
                  <a:srgbClr val="FF0000"/>
                </a:solidFill>
                <a:latin typeface="Times New Roman" panose="02020603050405020304" pitchFamily="18" charset="0"/>
                <a:ea typeface="微软雅黑" panose="020B0503020204020204" pitchFamily="34" charset="-122"/>
              </a:rPr>
              <a:t>成员访问运算符</a:t>
            </a:r>
            <a:endParaRPr lang="en-US" altLang="zh-CN" sz="2400" b="1" dirty="0">
              <a:solidFill>
                <a:srgbClr val="FF0000"/>
              </a:solidFill>
              <a:latin typeface="Times New Roman" panose="02020603050405020304" pitchFamily="18" charset="0"/>
              <a:ea typeface="微软雅黑" panose="020B0503020204020204" pitchFamily="34" charset="-122"/>
            </a:endParaRPr>
          </a:p>
          <a:p>
            <a:pPr lvl="2" fontAlgn="base">
              <a:spcBef>
                <a:spcPct val="20000"/>
              </a:spcBef>
              <a:spcAft>
                <a:spcPct val="0"/>
              </a:spcAft>
            </a:pPr>
            <a:r>
              <a:rPr lang="en-US" altLang="zh-CN" sz="2400" b="1" dirty="0">
                <a:solidFill>
                  <a:srgbClr val="FF0000"/>
                </a:solidFill>
                <a:latin typeface="Times New Roman" panose="02020603050405020304" pitchFamily="18" charset="0"/>
                <a:ea typeface="微软雅黑" panose="020B0503020204020204" pitchFamily="34" charset="-122"/>
              </a:rPr>
              <a:t>.*          </a:t>
            </a:r>
            <a:r>
              <a:rPr lang="zh-CN" altLang="en-US" sz="2400" b="1" dirty="0">
                <a:solidFill>
                  <a:srgbClr val="FF0000"/>
                </a:solidFill>
                <a:latin typeface="Times New Roman" panose="02020603050405020304" pitchFamily="18" charset="0"/>
                <a:ea typeface="微软雅黑" panose="020B0503020204020204" pitchFamily="34" charset="-122"/>
              </a:rPr>
              <a:t>成员访问指针运算符</a:t>
            </a:r>
            <a:endParaRPr lang="en-US" altLang="zh-CN" sz="2400" b="1" dirty="0">
              <a:solidFill>
                <a:srgbClr val="FF0000"/>
              </a:solidFill>
              <a:latin typeface="Times New Roman" panose="02020603050405020304" pitchFamily="18" charset="0"/>
              <a:ea typeface="微软雅黑" panose="020B0503020204020204" pitchFamily="34" charset="-122"/>
            </a:endParaRPr>
          </a:p>
          <a:p>
            <a:pPr lvl="2" fontAlgn="base">
              <a:spcBef>
                <a:spcPct val="20000"/>
              </a:spcBef>
              <a:spcAft>
                <a:spcPct val="0"/>
              </a:spcAft>
            </a:pPr>
            <a:r>
              <a:rPr lang="en-US" altLang="zh-CN" sz="2400" b="1" dirty="0">
                <a:solidFill>
                  <a:srgbClr val="FF0000"/>
                </a:solidFill>
                <a:latin typeface="Times New Roman" panose="02020603050405020304" pitchFamily="18" charset="0"/>
                <a:ea typeface="微软雅黑" panose="020B0503020204020204" pitchFamily="34" charset="-122"/>
              </a:rPr>
              <a:t>:</a:t>
            </a:r>
            <a:r>
              <a:rPr lang="zh-CN" altLang="en-US" sz="2400" b="1" dirty="0">
                <a:solidFill>
                  <a:srgbClr val="FF0000"/>
                </a:solidFill>
                <a:latin typeface="Times New Roman" panose="02020603050405020304" pitchFamily="18" charset="0"/>
                <a:ea typeface="微软雅黑" panose="020B0503020204020204" pitchFamily="34" charset="-122"/>
              </a:rPr>
              <a:t>：        作用域运算符</a:t>
            </a:r>
            <a:endParaRPr lang="en-US" altLang="zh-CN" sz="2400" b="1" dirty="0">
              <a:solidFill>
                <a:srgbClr val="FF0000"/>
              </a:solidFill>
              <a:latin typeface="Times New Roman" panose="02020603050405020304" pitchFamily="18" charset="0"/>
              <a:ea typeface="微软雅黑" panose="020B0503020204020204" pitchFamily="34" charset="-122"/>
            </a:endParaRPr>
          </a:p>
          <a:p>
            <a:pPr lvl="2" fontAlgn="base">
              <a:spcBef>
                <a:spcPct val="20000"/>
              </a:spcBef>
              <a:spcAft>
                <a:spcPct val="0"/>
              </a:spcAft>
            </a:pPr>
            <a:r>
              <a:rPr lang="en-US" altLang="zh-CN" sz="2400" b="1" dirty="0" err="1">
                <a:solidFill>
                  <a:srgbClr val="FF0000"/>
                </a:solidFill>
                <a:latin typeface="Times New Roman" panose="02020603050405020304" pitchFamily="18" charset="0"/>
                <a:ea typeface="微软雅黑" panose="020B0503020204020204" pitchFamily="34" charset="-122"/>
              </a:rPr>
              <a:t>Sizeof</a:t>
            </a:r>
            <a:r>
              <a:rPr lang="en-US" altLang="zh-CN" sz="2400" b="1" dirty="0">
                <a:solidFill>
                  <a:srgbClr val="FF0000"/>
                </a:solidFill>
                <a:latin typeface="Times New Roman" panose="02020603050405020304" pitchFamily="18" charset="0"/>
                <a:ea typeface="微软雅黑" panose="020B0503020204020204" pitchFamily="34" charset="-122"/>
              </a:rPr>
              <a:t>  </a:t>
            </a:r>
            <a:r>
              <a:rPr lang="zh-CN" altLang="en-US" sz="2400" b="1" dirty="0">
                <a:solidFill>
                  <a:srgbClr val="FF0000"/>
                </a:solidFill>
                <a:latin typeface="Times New Roman" panose="02020603050405020304" pitchFamily="18" charset="0"/>
                <a:ea typeface="微软雅黑" panose="020B0503020204020204" pitchFamily="34" charset="-122"/>
              </a:rPr>
              <a:t>长度运算符</a:t>
            </a:r>
            <a:endParaRPr lang="en-US" altLang="zh-CN" sz="2400" b="1" dirty="0">
              <a:solidFill>
                <a:srgbClr val="FF0000"/>
              </a:solidFill>
              <a:latin typeface="Times New Roman" panose="02020603050405020304" pitchFamily="18" charset="0"/>
              <a:ea typeface="微软雅黑" panose="020B0503020204020204" pitchFamily="34" charset="-122"/>
            </a:endParaRPr>
          </a:p>
          <a:p>
            <a:pPr lvl="2" fontAlgn="base">
              <a:spcBef>
                <a:spcPct val="20000"/>
              </a:spcBef>
              <a:spcAft>
                <a:spcPct val="0"/>
              </a:spcAft>
            </a:pPr>
            <a:r>
              <a:rPr lang="zh-CN" altLang="en-US" sz="2400" b="1" dirty="0">
                <a:solidFill>
                  <a:srgbClr val="FF0000"/>
                </a:solidFill>
                <a:latin typeface="Times New Roman" panose="02020603050405020304" pitchFamily="18" charset="0"/>
                <a:ea typeface="微软雅黑" panose="020B0503020204020204" pitchFamily="34" charset="-122"/>
              </a:rPr>
              <a:t>？</a:t>
            </a:r>
            <a:r>
              <a:rPr lang="en-US" altLang="zh-CN" sz="2400" b="1" dirty="0">
                <a:solidFill>
                  <a:srgbClr val="FF0000"/>
                </a:solidFill>
                <a:latin typeface="Times New Roman" panose="02020603050405020304" pitchFamily="18" charset="0"/>
                <a:ea typeface="微软雅黑" panose="020B0503020204020204" pitchFamily="34" charset="-122"/>
              </a:rPr>
              <a:t>:        </a:t>
            </a:r>
            <a:r>
              <a:rPr lang="zh-CN" altLang="en-US" sz="2400" b="1" dirty="0">
                <a:solidFill>
                  <a:srgbClr val="FF0000"/>
                </a:solidFill>
                <a:latin typeface="Times New Roman" panose="02020603050405020304" pitchFamily="18" charset="0"/>
                <a:ea typeface="微软雅黑" panose="020B0503020204020204" pitchFamily="34" charset="-122"/>
              </a:rPr>
              <a:t>条件运算符</a:t>
            </a:r>
            <a:endParaRPr lang="en-US" altLang="zh-CN" sz="2400" b="1" dirty="0">
              <a:solidFill>
                <a:srgbClr val="FF0000"/>
              </a:solidFill>
              <a:latin typeface="Times New Roman" panose="02020603050405020304" pitchFamily="18" charset="0"/>
              <a:ea typeface="微软雅黑" panose="020B0503020204020204" pitchFamily="34" charset="-122"/>
            </a:endParaRPr>
          </a:p>
        </p:txBody>
      </p:sp>
      <p:sp>
        <p:nvSpPr>
          <p:cNvPr id="8" name="圆角矩形 6"/>
          <p:cNvSpPr/>
          <p:nvPr/>
        </p:nvSpPr>
        <p:spPr>
          <a:xfrm>
            <a:off x="5339914" y="1322403"/>
            <a:ext cx="1223393" cy="1224000"/>
          </a:xfrm>
          <a:prstGeom prst="round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7" name="任意多边形 8"/>
          <p:cNvSpPr/>
          <p:nvPr/>
        </p:nvSpPr>
        <p:spPr>
          <a:xfrm>
            <a:off x="5583584" y="1554216"/>
            <a:ext cx="736053" cy="760374"/>
          </a:xfrm>
          <a:custGeom>
            <a:avLst/>
            <a:gdLst>
              <a:gd name="connsiteX0" fmla="*/ 130655 w 587316"/>
              <a:gd name="connsiteY0" fmla="*/ 434401 h 606722"/>
              <a:gd name="connsiteX1" fmla="*/ 130655 w 587316"/>
              <a:gd name="connsiteY1" fmla="*/ 466128 h 606722"/>
              <a:gd name="connsiteX2" fmla="*/ 142047 w 587316"/>
              <a:gd name="connsiteY2" fmla="*/ 466128 h 606722"/>
              <a:gd name="connsiteX3" fmla="*/ 142047 w 587316"/>
              <a:gd name="connsiteY3" fmla="*/ 434401 h 606722"/>
              <a:gd name="connsiteX4" fmla="*/ 20648 w 587316"/>
              <a:gd name="connsiteY4" fmla="*/ 373614 h 606722"/>
              <a:gd name="connsiteX5" fmla="*/ 48061 w 587316"/>
              <a:gd name="connsiteY5" fmla="*/ 547178 h 606722"/>
              <a:gd name="connsiteX6" fmla="*/ 111608 w 587316"/>
              <a:gd name="connsiteY6" fmla="*/ 547178 h 606722"/>
              <a:gd name="connsiteX7" fmla="*/ 111608 w 587316"/>
              <a:gd name="connsiteY7" fmla="*/ 475637 h 606722"/>
              <a:gd name="connsiteX8" fmla="*/ 111608 w 587316"/>
              <a:gd name="connsiteY8" fmla="*/ 424981 h 606722"/>
              <a:gd name="connsiteX9" fmla="*/ 111608 w 587316"/>
              <a:gd name="connsiteY9" fmla="*/ 373614 h 606722"/>
              <a:gd name="connsiteX10" fmla="*/ 518778 w 587316"/>
              <a:gd name="connsiteY10" fmla="*/ 371157 h 606722"/>
              <a:gd name="connsiteX11" fmla="*/ 553937 w 587316"/>
              <a:gd name="connsiteY11" fmla="*/ 391400 h 606722"/>
              <a:gd name="connsiteX12" fmla="*/ 557497 w 587316"/>
              <a:gd name="connsiteY12" fmla="*/ 404362 h 606722"/>
              <a:gd name="connsiteX13" fmla="*/ 549219 w 587316"/>
              <a:gd name="connsiteY13" fmla="*/ 409068 h 606722"/>
              <a:gd name="connsiteX14" fmla="*/ 544502 w 587316"/>
              <a:gd name="connsiteY14" fmla="*/ 407825 h 606722"/>
              <a:gd name="connsiteX15" fmla="*/ 509344 w 587316"/>
              <a:gd name="connsiteY15" fmla="*/ 387582 h 606722"/>
              <a:gd name="connsiteX16" fmla="*/ 505783 w 587316"/>
              <a:gd name="connsiteY16" fmla="*/ 374619 h 606722"/>
              <a:gd name="connsiteX17" fmla="*/ 518778 w 587316"/>
              <a:gd name="connsiteY17" fmla="*/ 371157 h 606722"/>
              <a:gd name="connsiteX18" fmla="*/ 537211 w 587316"/>
              <a:gd name="connsiteY18" fmla="*/ 283673 h 606722"/>
              <a:gd name="connsiteX19" fmla="*/ 577793 w 587316"/>
              <a:gd name="connsiteY19" fmla="*/ 283673 h 606722"/>
              <a:gd name="connsiteX20" fmla="*/ 587316 w 587316"/>
              <a:gd name="connsiteY20" fmla="*/ 293200 h 606722"/>
              <a:gd name="connsiteX21" fmla="*/ 577793 w 587316"/>
              <a:gd name="connsiteY21" fmla="*/ 302726 h 606722"/>
              <a:gd name="connsiteX22" fmla="*/ 537211 w 587316"/>
              <a:gd name="connsiteY22" fmla="*/ 302726 h 606722"/>
              <a:gd name="connsiteX23" fmla="*/ 527688 w 587316"/>
              <a:gd name="connsiteY23" fmla="*/ 293200 h 606722"/>
              <a:gd name="connsiteX24" fmla="*/ 537211 w 587316"/>
              <a:gd name="connsiteY24" fmla="*/ 283673 h 606722"/>
              <a:gd name="connsiteX25" fmla="*/ 50098 w 587316"/>
              <a:gd name="connsiteY25" fmla="*/ 273582 h 606722"/>
              <a:gd name="connsiteX26" fmla="*/ 90680 w 587316"/>
              <a:gd name="connsiteY26" fmla="*/ 273582 h 606722"/>
              <a:gd name="connsiteX27" fmla="*/ 100203 w 587316"/>
              <a:gd name="connsiteY27" fmla="*/ 283073 h 606722"/>
              <a:gd name="connsiteX28" fmla="*/ 90680 w 587316"/>
              <a:gd name="connsiteY28" fmla="*/ 292564 h 606722"/>
              <a:gd name="connsiteX29" fmla="*/ 50098 w 587316"/>
              <a:gd name="connsiteY29" fmla="*/ 292564 h 606722"/>
              <a:gd name="connsiteX30" fmla="*/ 40575 w 587316"/>
              <a:gd name="connsiteY30" fmla="*/ 283073 h 606722"/>
              <a:gd name="connsiteX31" fmla="*/ 50098 w 587316"/>
              <a:gd name="connsiteY31" fmla="*/ 273582 h 606722"/>
              <a:gd name="connsiteX32" fmla="*/ 19046 w 587316"/>
              <a:gd name="connsiteY32" fmla="*/ 252038 h 606722"/>
              <a:gd name="connsiteX33" fmla="*/ 19046 w 587316"/>
              <a:gd name="connsiteY33" fmla="*/ 354684 h 606722"/>
              <a:gd name="connsiteX34" fmla="*/ 111608 w 587316"/>
              <a:gd name="connsiteY34" fmla="*/ 354684 h 606722"/>
              <a:gd name="connsiteX35" fmla="*/ 111608 w 587316"/>
              <a:gd name="connsiteY35" fmla="*/ 252038 h 606722"/>
              <a:gd name="connsiteX36" fmla="*/ 445913 w 587316"/>
              <a:gd name="connsiteY36" fmla="*/ 202664 h 606722"/>
              <a:gd name="connsiteX37" fmla="*/ 455359 w 587316"/>
              <a:gd name="connsiteY37" fmla="*/ 212170 h 606722"/>
              <a:gd name="connsiteX38" fmla="*/ 455359 w 587316"/>
              <a:gd name="connsiteY38" fmla="*/ 262806 h 606722"/>
              <a:gd name="connsiteX39" fmla="*/ 445913 w 587316"/>
              <a:gd name="connsiteY39" fmla="*/ 272312 h 606722"/>
              <a:gd name="connsiteX40" fmla="*/ 436377 w 587316"/>
              <a:gd name="connsiteY40" fmla="*/ 262806 h 606722"/>
              <a:gd name="connsiteX41" fmla="*/ 436377 w 587316"/>
              <a:gd name="connsiteY41" fmla="*/ 212170 h 606722"/>
              <a:gd name="connsiteX42" fmla="*/ 445913 w 587316"/>
              <a:gd name="connsiteY42" fmla="*/ 202664 h 606722"/>
              <a:gd name="connsiteX43" fmla="*/ 544502 w 587316"/>
              <a:gd name="connsiteY43" fmla="*/ 178654 h 606722"/>
              <a:gd name="connsiteX44" fmla="*/ 557497 w 587316"/>
              <a:gd name="connsiteY44" fmla="*/ 182116 h 606722"/>
              <a:gd name="connsiteX45" fmla="*/ 553937 w 587316"/>
              <a:gd name="connsiteY45" fmla="*/ 195079 h 606722"/>
              <a:gd name="connsiteX46" fmla="*/ 518778 w 587316"/>
              <a:gd name="connsiteY46" fmla="*/ 215322 h 606722"/>
              <a:gd name="connsiteX47" fmla="*/ 514061 w 587316"/>
              <a:gd name="connsiteY47" fmla="*/ 216565 h 606722"/>
              <a:gd name="connsiteX48" fmla="*/ 505783 w 587316"/>
              <a:gd name="connsiteY48" fmla="*/ 211859 h 606722"/>
              <a:gd name="connsiteX49" fmla="*/ 509344 w 587316"/>
              <a:gd name="connsiteY49" fmla="*/ 198897 h 606722"/>
              <a:gd name="connsiteX50" fmla="*/ 375499 w 587316"/>
              <a:gd name="connsiteY50" fmla="*/ 90026 h 606722"/>
              <a:gd name="connsiteX51" fmla="*/ 130655 w 587316"/>
              <a:gd name="connsiteY51" fmla="*/ 247683 h 606722"/>
              <a:gd name="connsiteX52" fmla="*/ 130655 w 587316"/>
              <a:gd name="connsiteY52" fmla="*/ 359128 h 606722"/>
              <a:gd name="connsiteX53" fmla="*/ 375499 w 587316"/>
              <a:gd name="connsiteY53" fmla="*/ 524694 h 606722"/>
              <a:gd name="connsiteX54" fmla="*/ 445913 w 587316"/>
              <a:gd name="connsiteY54" fmla="*/ 40505 h 606722"/>
              <a:gd name="connsiteX55" fmla="*/ 455359 w 587316"/>
              <a:gd name="connsiteY55" fmla="*/ 50017 h 606722"/>
              <a:gd name="connsiteX56" fmla="*/ 455359 w 587316"/>
              <a:gd name="connsiteY56" fmla="*/ 171630 h 606722"/>
              <a:gd name="connsiteX57" fmla="*/ 445913 w 587316"/>
              <a:gd name="connsiteY57" fmla="*/ 181142 h 606722"/>
              <a:gd name="connsiteX58" fmla="*/ 436377 w 587316"/>
              <a:gd name="connsiteY58" fmla="*/ 171630 h 606722"/>
              <a:gd name="connsiteX59" fmla="*/ 436377 w 587316"/>
              <a:gd name="connsiteY59" fmla="*/ 50017 h 606722"/>
              <a:gd name="connsiteX60" fmla="*/ 445913 w 587316"/>
              <a:gd name="connsiteY60" fmla="*/ 40505 h 606722"/>
              <a:gd name="connsiteX61" fmla="*/ 394456 w 587316"/>
              <a:gd name="connsiteY61" fmla="*/ 19018 h 606722"/>
              <a:gd name="connsiteX62" fmla="*/ 394456 w 587316"/>
              <a:gd name="connsiteY62" fmla="*/ 72608 h 606722"/>
              <a:gd name="connsiteX63" fmla="*/ 394456 w 587316"/>
              <a:gd name="connsiteY63" fmla="*/ 542646 h 606722"/>
              <a:gd name="connsiteX64" fmla="*/ 394456 w 587316"/>
              <a:gd name="connsiteY64" fmla="*/ 587704 h 606722"/>
              <a:gd name="connsiteX65" fmla="*/ 466815 w 587316"/>
              <a:gd name="connsiteY65" fmla="*/ 587704 h 606722"/>
              <a:gd name="connsiteX66" fmla="*/ 466815 w 587316"/>
              <a:gd name="connsiteY66" fmla="*/ 19018 h 606722"/>
              <a:gd name="connsiteX67" fmla="*/ 384933 w 587316"/>
              <a:gd name="connsiteY67" fmla="*/ 0 h 606722"/>
              <a:gd name="connsiteX68" fmla="*/ 476338 w 587316"/>
              <a:gd name="connsiteY68" fmla="*/ 0 h 606722"/>
              <a:gd name="connsiteX69" fmla="*/ 485772 w 587316"/>
              <a:gd name="connsiteY69" fmla="*/ 9509 h 606722"/>
              <a:gd name="connsiteX70" fmla="*/ 485772 w 587316"/>
              <a:gd name="connsiteY70" fmla="*/ 597213 h 606722"/>
              <a:gd name="connsiteX71" fmla="*/ 476338 w 587316"/>
              <a:gd name="connsiteY71" fmla="*/ 606722 h 606722"/>
              <a:gd name="connsiteX72" fmla="*/ 384933 w 587316"/>
              <a:gd name="connsiteY72" fmla="*/ 606722 h 606722"/>
              <a:gd name="connsiteX73" fmla="*/ 375499 w 587316"/>
              <a:gd name="connsiteY73" fmla="*/ 597213 h 606722"/>
              <a:gd name="connsiteX74" fmla="*/ 375499 w 587316"/>
              <a:gd name="connsiteY74" fmla="*/ 547623 h 606722"/>
              <a:gd name="connsiteX75" fmla="*/ 130655 w 587316"/>
              <a:gd name="connsiteY75" fmla="*/ 382056 h 606722"/>
              <a:gd name="connsiteX76" fmla="*/ 130655 w 587316"/>
              <a:gd name="connsiteY76" fmla="*/ 415472 h 606722"/>
              <a:gd name="connsiteX77" fmla="*/ 151570 w 587316"/>
              <a:gd name="connsiteY77" fmla="*/ 415472 h 606722"/>
              <a:gd name="connsiteX78" fmla="*/ 161093 w 587316"/>
              <a:gd name="connsiteY78" fmla="*/ 424981 h 606722"/>
              <a:gd name="connsiteX79" fmla="*/ 161093 w 587316"/>
              <a:gd name="connsiteY79" fmla="*/ 475637 h 606722"/>
              <a:gd name="connsiteX80" fmla="*/ 151570 w 587316"/>
              <a:gd name="connsiteY80" fmla="*/ 485147 h 606722"/>
              <a:gd name="connsiteX81" fmla="*/ 130655 w 587316"/>
              <a:gd name="connsiteY81" fmla="*/ 485147 h 606722"/>
              <a:gd name="connsiteX82" fmla="*/ 130655 w 587316"/>
              <a:gd name="connsiteY82" fmla="*/ 556688 h 606722"/>
              <a:gd name="connsiteX83" fmla="*/ 121131 w 587316"/>
              <a:gd name="connsiteY83" fmla="*/ 566197 h 606722"/>
              <a:gd name="connsiteX84" fmla="*/ 39962 w 587316"/>
              <a:gd name="connsiteY84" fmla="*/ 566197 h 606722"/>
              <a:gd name="connsiteX85" fmla="*/ 30528 w 587316"/>
              <a:gd name="connsiteY85" fmla="*/ 558110 h 606722"/>
              <a:gd name="connsiteX86" fmla="*/ 89 w 587316"/>
              <a:gd name="connsiteY86" fmla="*/ 365615 h 606722"/>
              <a:gd name="connsiteX87" fmla="*/ 89 w 587316"/>
              <a:gd name="connsiteY87" fmla="*/ 365437 h 606722"/>
              <a:gd name="connsiteX88" fmla="*/ 0 w 587316"/>
              <a:gd name="connsiteY88" fmla="*/ 364904 h 606722"/>
              <a:gd name="connsiteX89" fmla="*/ 0 w 587316"/>
              <a:gd name="connsiteY89" fmla="*/ 364371 h 606722"/>
              <a:gd name="connsiteX90" fmla="*/ 0 w 587316"/>
              <a:gd name="connsiteY90" fmla="*/ 364104 h 606722"/>
              <a:gd name="connsiteX91" fmla="*/ 0 w 587316"/>
              <a:gd name="connsiteY91" fmla="*/ 242529 h 606722"/>
              <a:gd name="connsiteX92" fmla="*/ 9523 w 587316"/>
              <a:gd name="connsiteY92" fmla="*/ 233020 h 606722"/>
              <a:gd name="connsiteX93" fmla="*/ 118372 w 587316"/>
              <a:gd name="connsiteY93" fmla="*/ 233020 h 606722"/>
              <a:gd name="connsiteX94" fmla="*/ 375499 w 587316"/>
              <a:gd name="connsiteY94" fmla="*/ 67364 h 606722"/>
              <a:gd name="connsiteX95" fmla="*/ 375499 w 587316"/>
              <a:gd name="connsiteY95" fmla="*/ 9509 h 606722"/>
              <a:gd name="connsiteX96" fmla="*/ 384933 w 587316"/>
              <a:gd name="connsiteY96"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587316" h="606722">
                <a:moveTo>
                  <a:pt x="130655" y="434401"/>
                </a:moveTo>
                <a:lnTo>
                  <a:pt x="130655" y="466128"/>
                </a:lnTo>
                <a:lnTo>
                  <a:pt x="142047" y="466128"/>
                </a:lnTo>
                <a:lnTo>
                  <a:pt x="142047" y="434401"/>
                </a:lnTo>
                <a:close/>
                <a:moveTo>
                  <a:pt x="20648" y="373614"/>
                </a:moveTo>
                <a:lnTo>
                  <a:pt x="48061" y="547178"/>
                </a:lnTo>
                <a:lnTo>
                  <a:pt x="111608" y="547178"/>
                </a:lnTo>
                <a:lnTo>
                  <a:pt x="111608" y="475637"/>
                </a:lnTo>
                <a:lnTo>
                  <a:pt x="111608" y="424981"/>
                </a:lnTo>
                <a:lnTo>
                  <a:pt x="111608" y="373614"/>
                </a:lnTo>
                <a:close/>
                <a:moveTo>
                  <a:pt x="518778" y="371157"/>
                </a:moveTo>
                <a:lnTo>
                  <a:pt x="553937" y="391400"/>
                </a:lnTo>
                <a:cubicBezTo>
                  <a:pt x="558565" y="393974"/>
                  <a:pt x="560078" y="399834"/>
                  <a:pt x="557497" y="404362"/>
                </a:cubicBezTo>
                <a:cubicBezTo>
                  <a:pt x="555717" y="407381"/>
                  <a:pt x="552512" y="409068"/>
                  <a:pt x="549219" y="409068"/>
                </a:cubicBezTo>
                <a:cubicBezTo>
                  <a:pt x="547617" y="409068"/>
                  <a:pt x="545926" y="408713"/>
                  <a:pt x="544502" y="407825"/>
                </a:cubicBezTo>
                <a:lnTo>
                  <a:pt x="509344" y="387582"/>
                </a:lnTo>
                <a:cubicBezTo>
                  <a:pt x="504715" y="384918"/>
                  <a:pt x="503202" y="379147"/>
                  <a:pt x="505783" y="374619"/>
                </a:cubicBezTo>
                <a:cubicBezTo>
                  <a:pt x="508454" y="370091"/>
                  <a:pt x="514239" y="368493"/>
                  <a:pt x="518778" y="371157"/>
                </a:cubicBezTo>
                <a:close/>
                <a:moveTo>
                  <a:pt x="537211" y="283673"/>
                </a:moveTo>
                <a:lnTo>
                  <a:pt x="577793" y="283673"/>
                </a:lnTo>
                <a:cubicBezTo>
                  <a:pt x="583044" y="283673"/>
                  <a:pt x="587316" y="287947"/>
                  <a:pt x="587316" y="293200"/>
                </a:cubicBezTo>
                <a:cubicBezTo>
                  <a:pt x="587316" y="298452"/>
                  <a:pt x="583044" y="302726"/>
                  <a:pt x="577793" y="302726"/>
                </a:cubicBezTo>
                <a:lnTo>
                  <a:pt x="537211" y="302726"/>
                </a:lnTo>
                <a:cubicBezTo>
                  <a:pt x="531960" y="302726"/>
                  <a:pt x="527688" y="298452"/>
                  <a:pt x="527688" y="293200"/>
                </a:cubicBezTo>
                <a:cubicBezTo>
                  <a:pt x="527688" y="287947"/>
                  <a:pt x="531960" y="283673"/>
                  <a:pt x="537211" y="283673"/>
                </a:cubicBezTo>
                <a:close/>
                <a:moveTo>
                  <a:pt x="50098" y="273582"/>
                </a:moveTo>
                <a:lnTo>
                  <a:pt x="90680" y="273582"/>
                </a:lnTo>
                <a:cubicBezTo>
                  <a:pt x="95931" y="273582"/>
                  <a:pt x="100203" y="277840"/>
                  <a:pt x="100203" y="283073"/>
                </a:cubicBezTo>
                <a:cubicBezTo>
                  <a:pt x="100203" y="288306"/>
                  <a:pt x="95931" y="292564"/>
                  <a:pt x="90680" y="292564"/>
                </a:cubicBezTo>
                <a:lnTo>
                  <a:pt x="50098" y="292564"/>
                </a:lnTo>
                <a:cubicBezTo>
                  <a:pt x="44847" y="292564"/>
                  <a:pt x="40575" y="288306"/>
                  <a:pt x="40575" y="283073"/>
                </a:cubicBezTo>
                <a:cubicBezTo>
                  <a:pt x="40575" y="277840"/>
                  <a:pt x="44847" y="273582"/>
                  <a:pt x="50098" y="273582"/>
                </a:cubicBezTo>
                <a:close/>
                <a:moveTo>
                  <a:pt x="19046" y="252038"/>
                </a:moveTo>
                <a:lnTo>
                  <a:pt x="19046" y="354684"/>
                </a:lnTo>
                <a:lnTo>
                  <a:pt x="111608" y="354684"/>
                </a:lnTo>
                <a:lnTo>
                  <a:pt x="111608" y="252038"/>
                </a:lnTo>
                <a:close/>
                <a:moveTo>
                  <a:pt x="445913" y="202664"/>
                </a:moveTo>
                <a:cubicBezTo>
                  <a:pt x="451171" y="202664"/>
                  <a:pt x="455359" y="206928"/>
                  <a:pt x="455359" y="212170"/>
                </a:cubicBezTo>
                <a:lnTo>
                  <a:pt x="455359" y="262806"/>
                </a:lnTo>
                <a:cubicBezTo>
                  <a:pt x="455359" y="268048"/>
                  <a:pt x="451171" y="272312"/>
                  <a:pt x="445913" y="272312"/>
                </a:cubicBezTo>
                <a:cubicBezTo>
                  <a:pt x="440655" y="272312"/>
                  <a:pt x="436377" y="268048"/>
                  <a:pt x="436377" y="262806"/>
                </a:cubicBezTo>
                <a:lnTo>
                  <a:pt x="436377" y="212170"/>
                </a:lnTo>
                <a:cubicBezTo>
                  <a:pt x="436377" y="206928"/>
                  <a:pt x="440655" y="202664"/>
                  <a:pt x="445913" y="202664"/>
                </a:cubicBezTo>
                <a:close/>
                <a:moveTo>
                  <a:pt x="544502" y="178654"/>
                </a:moveTo>
                <a:cubicBezTo>
                  <a:pt x="549041" y="175990"/>
                  <a:pt x="554827" y="177588"/>
                  <a:pt x="557497" y="182116"/>
                </a:cubicBezTo>
                <a:cubicBezTo>
                  <a:pt x="560078" y="186644"/>
                  <a:pt x="558565" y="192415"/>
                  <a:pt x="553937" y="195079"/>
                </a:cubicBezTo>
                <a:lnTo>
                  <a:pt x="518778" y="215322"/>
                </a:lnTo>
                <a:cubicBezTo>
                  <a:pt x="517354" y="216121"/>
                  <a:pt x="515663" y="216565"/>
                  <a:pt x="514061" y="216565"/>
                </a:cubicBezTo>
                <a:cubicBezTo>
                  <a:pt x="510768" y="216565"/>
                  <a:pt x="507564" y="214878"/>
                  <a:pt x="505783" y="211859"/>
                </a:cubicBezTo>
                <a:cubicBezTo>
                  <a:pt x="503202" y="207331"/>
                  <a:pt x="504715" y="201471"/>
                  <a:pt x="509344" y="198897"/>
                </a:cubicBezTo>
                <a:close/>
                <a:moveTo>
                  <a:pt x="375499" y="90026"/>
                </a:moveTo>
                <a:lnTo>
                  <a:pt x="130655" y="247683"/>
                </a:lnTo>
                <a:lnTo>
                  <a:pt x="130655" y="359128"/>
                </a:lnTo>
                <a:lnTo>
                  <a:pt x="375499" y="524694"/>
                </a:lnTo>
                <a:close/>
                <a:moveTo>
                  <a:pt x="445913" y="40505"/>
                </a:moveTo>
                <a:cubicBezTo>
                  <a:pt x="451171" y="40505"/>
                  <a:pt x="455359" y="44772"/>
                  <a:pt x="455359" y="50017"/>
                </a:cubicBezTo>
                <a:lnTo>
                  <a:pt x="455359" y="171630"/>
                </a:lnTo>
                <a:cubicBezTo>
                  <a:pt x="455359" y="176875"/>
                  <a:pt x="451171" y="181142"/>
                  <a:pt x="445913" y="181142"/>
                </a:cubicBezTo>
                <a:cubicBezTo>
                  <a:pt x="440655" y="181142"/>
                  <a:pt x="436377" y="176875"/>
                  <a:pt x="436377" y="171630"/>
                </a:cubicBezTo>
                <a:lnTo>
                  <a:pt x="436377" y="50017"/>
                </a:lnTo>
                <a:cubicBezTo>
                  <a:pt x="436377" y="44772"/>
                  <a:pt x="440655" y="40505"/>
                  <a:pt x="445913" y="40505"/>
                </a:cubicBezTo>
                <a:close/>
                <a:moveTo>
                  <a:pt x="394456" y="19018"/>
                </a:moveTo>
                <a:lnTo>
                  <a:pt x="394456" y="72608"/>
                </a:lnTo>
                <a:lnTo>
                  <a:pt x="394456" y="542646"/>
                </a:lnTo>
                <a:lnTo>
                  <a:pt x="394456" y="587704"/>
                </a:lnTo>
                <a:lnTo>
                  <a:pt x="466815" y="587704"/>
                </a:lnTo>
                <a:lnTo>
                  <a:pt x="466815" y="19018"/>
                </a:lnTo>
                <a:close/>
                <a:moveTo>
                  <a:pt x="384933" y="0"/>
                </a:moveTo>
                <a:lnTo>
                  <a:pt x="476338" y="0"/>
                </a:lnTo>
                <a:cubicBezTo>
                  <a:pt x="481589" y="0"/>
                  <a:pt x="485772" y="4266"/>
                  <a:pt x="485772" y="9509"/>
                </a:cubicBezTo>
                <a:lnTo>
                  <a:pt x="485772" y="597213"/>
                </a:lnTo>
                <a:cubicBezTo>
                  <a:pt x="485772" y="602456"/>
                  <a:pt x="481589" y="606722"/>
                  <a:pt x="476338" y="606722"/>
                </a:cubicBezTo>
                <a:lnTo>
                  <a:pt x="384933" y="606722"/>
                </a:lnTo>
                <a:cubicBezTo>
                  <a:pt x="379682" y="606722"/>
                  <a:pt x="375499" y="602456"/>
                  <a:pt x="375499" y="597213"/>
                </a:cubicBezTo>
                <a:lnTo>
                  <a:pt x="375499" y="547623"/>
                </a:lnTo>
                <a:lnTo>
                  <a:pt x="130655" y="382056"/>
                </a:lnTo>
                <a:lnTo>
                  <a:pt x="130655" y="415472"/>
                </a:lnTo>
                <a:lnTo>
                  <a:pt x="151570" y="415472"/>
                </a:lnTo>
                <a:cubicBezTo>
                  <a:pt x="156821" y="415472"/>
                  <a:pt x="161093" y="419738"/>
                  <a:pt x="161093" y="424981"/>
                </a:cubicBezTo>
                <a:lnTo>
                  <a:pt x="161093" y="475637"/>
                </a:lnTo>
                <a:cubicBezTo>
                  <a:pt x="161093" y="480881"/>
                  <a:pt x="156821" y="485147"/>
                  <a:pt x="151570" y="485147"/>
                </a:cubicBezTo>
                <a:lnTo>
                  <a:pt x="130655" y="485147"/>
                </a:lnTo>
                <a:lnTo>
                  <a:pt x="130655" y="556688"/>
                </a:lnTo>
                <a:cubicBezTo>
                  <a:pt x="130655" y="561931"/>
                  <a:pt x="126382" y="566197"/>
                  <a:pt x="121131" y="566197"/>
                </a:cubicBezTo>
                <a:lnTo>
                  <a:pt x="39962" y="566197"/>
                </a:lnTo>
                <a:cubicBezTo>
                  <a:pt x="35245" y="566197"/>
                  <a:pt x="31329" y="562731"/>
                  <a:pt x="30528" y="558110"/>
                </a:cubicBezTo>
                <a:lnTo>
                  <a:pt x="89" y="365615"/>
                </a:lnTo>
                <a:cubicBezTo>
                  <a:pt x="89" y="365526"/>
                  <a:pt x="89" y="365437"/>
                  <a:pt x="89" y="365437"/>
                </a:cubicBezTo>
                <a:cubicBezTo>
                  <a:pt x="89" y="365260"/>
                  <a:pt x="89" y="365082"/>
                  <a:pt x="0" y="364904"/>
                </a:cubicBezTo>
                <a:cubicBezTo>
                  <a:pt x="0" y="364726"/>
                  <a:pt x="0" y="364549"/>
                  <a:pt x="0" y="364371"/>
                </a:cubicBezTo>
                <a:cubicBezTo>
                  <a:pt x="0" y="364282"/>
                  <a:pt x="0" y="364193"/>
                  <a:pt x="0" y="364104"/>
                </a:cubicBezTo>
                <a:lnTo>
                  <a:pt x="0" y="242529"/>
                </a:lnTo>
                <a:cubicBezTo>
                  <a:pt x="0" y="237285"/>
                  <a:pt x="4272" y="233020"/>
                  <a:pt x="9523" y="233020"/>
                </a:cubicBezTo>
                <a:lnTo>
                  <a:pt x="118372" y="233020"/>
                </a:lnTo>
                <a:lnTo>
                  <a:pt x="375499" y="67364"/>
                </a:lnTo>
                <a:lnTo>
                  <a:pt x="375499" y="9509"/>
                </a:lnTo>
                <a:cubicBezTo>
                  <a:pt x="375499" y="4266"/>
                  <a:pt x="379682" y="0"/>
                  <a:pt x="384933" y="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p>
        </p:txBody>
      </p:sp>
      <p:cxnSp>
        <p:nvCxnSpPr>
          <p:cNvPr id="5" name="直接连接符 4"/>
          <p:cNvCxnSpPr/>
          <p:nvPr/>
        </p:nvCxnSpPr>
        <p:spPr>
          <a:xfrm>
            <a:off x="5405310" y="2735052"/>
            <a:ext cx="5282141" cy="0"/>
          </a:xfrm>
          <a:prstGeom prst="line">
            <a:avLst/>
          </a:prstGeom>
          <a:ln>
            <a:solidFill>
              <a:schemeClr val="tx1">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6" name="圆角矩形 12"/>
          <p:cNvSpPr/>
          <p:nvPr/>
        </p:nvSpPr>
        <p:spPr>
          <a:xfrm>
            <a:off x="735064" y="1866880"/>
            <a:ext cx="3852428" cy="3915815"/>
          </a:xfrm>
          <a:prstGeom prst="roundRect">
            <a:avLst>
              <a:gd name="adj" fmla="val 5000"/>
            </a:avLst>
          </a:prstGeom>
          <a:blipFill dpi="0" rotWithShape="1">
            <a:blip r:embed="rId4"/>
            <a:srcRect/>
            <a:stretch>
              <a:fillRect l="-26234" r="-26234"/>
            </a:stretch>
          </a:blip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5" name="圆角矩形 3"/>
          <p:cNvSpPr/>
          <p:nvPr/>
        </p:nvSpPr>
        <p:spPr>
          <a:xfrm>
            <a:off x="3706875" y="466241"/>
            <a:ext cx="4778249" cy="659500"/>
          </a:xfrm>
          <a:prstGeom prst="roundRect">
            <a:avLst>
              <a:gd name="adj" fmla="val 42270"/>
            </a:avLst>
          </a:prstGeom>
          <a:gradFill>
            <a:gsLst>
              <a:gs pos="99000">
                <a:schemeClr val="bg1"/>
              </a:gs>
              <a:gs pos="0">
                <a:schemeClr val="bg1">
                  <a:lumMod val="95000"/>
                </a:schemeClr>
              </a:gs>
            </a:gsLst>
            <a:lin ang="0" scaled="0"/>
          </a:gradFill>
          <a:ln>
            <a:noFill/>
          </a:ln>
          <a:effectLst>
            <a:innerShdw blurRad="63500" dist="127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solidFill>
                <a:latin typeface="微软雅黑" panose="020B0503020204020204" pitchFamily="34" charset="-122"/>
                <a:ea typeface="微软雅黑" panose="020B0503020204020204" pitchFamily="34" charset="-122"/>
              </a:rPr>
              <a:t>运算符重载几点说明</a:t>
            </a:r>
            <a:endParaRPr lang="zh-CN" altLang="en-US" sz="2400" b="1" spc="300" dirty="0">
              <a:solidFill>
                <a:schemeClr val="accent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31515024"/>
      </p:ext>
    </p:extLst>
  </p:cSld>
  <p:clrMapOvr>
    <a:masterClrMapping/>
  </p:clrMapOvr>
  <mc:AlternateContent xmlns:mc="http://schemas.openxmlformats.org/markup-compatibility/2006" xmlns:p14="http://schemas.microsoft.com/office/powerpoint/2010/main">
    <mc:Choice Requires="p14">
      <p:transition spd="slow" p14:dur="1600" advClick="0" advTm="5000">
        <p14:prism isInverted="1"/>
      </p:transition>
    </mc:Choice>
    <mc:Fallback xmlns="">
      <p:transition spd="slow"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par>
                                <p:cTn id="9" presetID="21" presetClass="entr" presetSubtype="1"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heel(1)">
                                      <p:cBhvr>
                                        <p:cTn id="11" dur="1100"/>
                                        <p:tgtEl>
                                          <p:spTgt spid="8"/>
                                        </p:tgtEl>
                                      </p:cBhvr>
                                    </p:animEffect>
                                  </p:childTnLst>
                                </p:cTn>
                              </p:par>
                            </p:childTnLst>
                          </p:cTn>
                        </p:par>
                        <p:par>
                          <p:cTn id="12" fill="hold">
                            <p:stCondLst>
                              <p:cond delay="500"/>
                            </p:stCondLst>
                            <p:childTnLst>
                              <p:par>
                                <p:cTn id="13" presetID="53" presetClass="entr" presetSubtype="16" fill="hold" grpId="0" nodeType="afterEffect">
                                  <p:stCondLst>
                                    <p:cond delay="0"/>
                                  </p:stCondLst>
                                  <p:childTnLst>
                                    <p:set>
                                      <p:cBhvr>
                                        <p:cTn id="14" dur="1" fill="hold">
                                          <p:stCondLst>
                                            <p:cond delay="0"/>
                                          </p:stCondLst>
                                        </p:cTn>
                                        <p:tgtEl>
                                          <p:spTgt spid="17"/>
                                        </p:tgtEl>
                                        <p:attrNameLst>
                                          <p:attrName>style.visibility</p:attrName>
                                        </p:attrNameLst>
                                      </p:cBhvr>
                                      <p:to>
                                        <p:strVal val="visible"/>
                                      </p:to>
                                    </p:set>
                                    <p:anim calcmode="lin" valueType="num">
                                      <p:cBhvr>
                                        <p:cTn id="15" dur="500" fill="hold"/>
                                        <p:tgtEl>
                                          <p:spTgt spid="17"/>
                                        </p:tgtEl>
                                        <p:attrNameLst>
                                          <p:attrName>ppt_w</p:attrName>
                                        </p:attrNameLst>
                                      </p:cBhvr>
                                      <p:tavLst>
                                        <p:tav tm="0">
                                          <p:val>
                                            <p:fltVal val="0"/>
                                          </p:val>
                                        </p:tav>
                                        <p:tav tm="100000">
                                          <p:val>
                                            <p:strVal val="#ppt_w"/>
                                          </p:val>
                                        </p:tav>
                                      </p:tavLst>
                                    </p:anim>
                                    <p:anim calcmode="lin" valueType="num">
                                      <p:cBhvr>
                                        <p:cTn id="16" dur="500" fill="hold"/>
                                        <p:tgtEl>
                                          <p:spTgt spid="17"/>
                                        </p:tgtEl>
                                        <p:attrNameLst>
                                          <p:attrName>ppt_h</p:attrName>
                                        </p:attrNameLst>
                                      </p:cBhvr>
                                      <p:tavLst>
                                        <p:tav tm="0">
                                          <p:val>
                                            <p:fltVal val="0"/>
                                          </p:val>
                                        </p:tav>
                                        <p:tav tm="100000">
                                          <p:val>
                                            <p:strVal val="#ppt_h"/>
                                          </p:val>
                                        </p:tav>
                                      </p:tavLst>
                                    </p:anim>
                                    <p:animEffect transition="in" filter="fade">
                                      <p:cBhvr>
                                        <p:cTn id="17" dur="500"/>
                                        <p:tgtEl>
                                          <p:spTgt spid="17"/>
                                        </p:tgtEl>
                                      </p:cBhvr>
                                    </p:animEffect>
                                  </p:childTnLst>
                                </p:cTn>
                              </p:par>
                            </p:childTnLst>
                          </p:cTn>
                        </p:par>
                        <p:par>
                          <p:cTn id="18" fill="hold">
                            <p:stCondLst>
                              <p:cond delay="1000"/>
                            </p:stCondLst>
                            <p:childTnLst>
                              <p:par>
                                <p:cTn id="19" presetID="53" presetClass="entr" presetSubtype="16" fill="hold" grpId="0" nodeType="afterEffect">
                                  <p:stCondLst>
                                    <p:cond delay="0"/>
                                  </p:stCondLst>
                                  <p:childTnLst>
                                    <p:set>
                                      <p:cBhvr>
                                        <p:cTn id="20" dur="1" fill="hold">
                                          <p:stCondLst>
                                            <p:cond delay="0"/>
                                          </p:stCondLst>
                                        </p:cTn>
                                        <p:tgtEl>
                                          <p:spTgt spid="10"/>
                                        </p:tgtEl>
                                        <p:attrNameLst>
                                          <p:attrName>style.visibility</p:attrName>
                                        </p:attrNameLst>
                                      </p:cBhvr>
                                      <p:to>
                                        <p:strVal val="visible"/>
                                      </p:to>
                                    </p:set>
                                    <p:anim calcmode="lin" valueType="num">
                                      <p:cBhvr>
                                        <p:cTn id="21" dur="500" fill="hold"/>
                                        <p:tgtEl>
                                          <p:spTgt spid="10"/>
                                        </p:tgtEl>
                                        <p:attrNameLst>
                                          <p:attrName>ppt_w</p:attrName>
                                        </p:attrNameLst>
                                      </p:cBhvr>
                                      <p:tavLst>
                                        <p:tav tm="0">
                                          <p:val>
                                            <p:fltVal val="0"/>
                                          </p:val>
                                        </p:tav>
                                        <p:tav tm="100000">
                                          <p:val>
                                            <p:strVal val="#ppt_w"/>
                                          </p:val>
                                        </p:tav>
                                      </p:tavLst>
                                    </p:anim>
                                    <p:anim calcmode="lin" valueType="num">
                                      <p:cBhvr>
                                        <p:cTn id="22" dur="500" fill="hold"/>
                                        <p:tgtEl>
                                          <p:spTgt spid="10"/>
                                        </p:tgtEl>
                                        <p:attrNameLst>
                                          <p:attrName>ppt_h</p:attrName>
                                        </p:attrNameLst>
                                      </p:cBhvr>
                                      <p:tavLst>
                                        <p:tav tm="0">
                                          <p:val>
                                            <p:fltVal val="0"/>
                                          </p:val>
                                        </p:tav>
                                        <p:tav tm="100000">
                                          <p:val>
                                            <p:strVal val="#ppt_h"/>
                                          </p:val>
                                        </p:tav>
                                      </p:tavLst>
                                    </p:anim>
                                    <p:animEffect transition="in" filter="fade">
                                      <p:cBhvr>
                                        <p:cTn id="23" dur="500"/>
                                        <p:tgtEl>
                                          <p:spTgt spid="10"/>
                                        </p:tgtEl>
                                      </p:cBhvr>
                                    </p:animEffect>
                                  </p:childTnLst>
                                </p:cTn>
                              </p:par>
                            </p:childTnLst>
                          </p:cTn>
                        </p:par>
                        <p:par>
                          <p:cTn id="24" fill="hold">
                            <p:stCondLst>
                              <p:cond delay="1500"/>
                            </p:stCondLst>
                            <p:childTnLst>
                              <p:par>
                                <p:cTn id="25" presetID="37" presetClass="entr" presetSubtype="0" fill="hold" nodeType="after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1000"/>
                                        <p:tgtEl>
                                          <p:spTgt spid="5"/>
                                        </p:tgtEl>
                                      </p:cBhvr>
                                    </p:animEffect>
                                    <p:anim calcmode="lin" valueType="num">
                                      <p:cBhvr>
                                        <p:cTn id="28" dur="1000" fill="hold"/>
                                        <p:tgtEl>
                                          <p:spTgt spid="5"/>
                                        </p:tgtEl>
                                        <p:attrNameLst>
                                          <p:attrName>ppt_x</p:attrName>
                                        </p:attrNameLst>
                                      </p:cBhvr>
                                      <p:tavLst>
                                        <p:tav tm="0">
                                          <p:val>
                                            <p:strVal val="#ppt_x"/>
                                          </p:val>
                                        </p:tav>
                                        <p:tav tm="100000">
                                          <p:val>
                                            <p:strVal val="#ppt_x"/>
                                          </p:val>
                                        </p:tav>
                                      </p:tavLst>
                                    </p:anim>
                                    <p:anim calcmode="lin" valueType="num">
                                      <p:cBhvr>
                                        <p:cTn id="29" dur="900" decel="100000" fill="hold"/>
                                        <p:tgtEl>
                                          <p:spTgt spid="5"/>
                                        </p:tgtEl>
                                        <p:attrNameLst>
                                          <p:attrName>ppt_y</p:attrName>
                                        </p:attrNameLst>
                                      </p:cBhvr>
                                      <p:tavLst>
                                        <p:tav tm="0">
                                          <p:val>
                                            <p:strVal val="#ppt_y+1"/>
                                          </p:val>
                                        </p:tav>
                                        <p:tav tm="100000">
                                          <p:val>
                                            <p:strVal val="#ppt_y-.03"/>
                                          </p:val>
                                        </p:tav>
                                      </p:tavLst>
                                    </p:anim>
                                    <p:anim calcmode="lin" valueType="num">
                                      <p:cBhvr>
                                        <p:cTn id="30" dur="100" accel="100000" fill="hold">
                                          <p:stCondLst>
                                            <p:cond delay="900"/>
                                          </p:stCondLst>
                                        </p:cTn>
                                        <p:tgtEl>
                                          <p:spTgt spid="5"/>
                                        </p:tgtEl>
                                        <p:attrNameLst>
                                          <p:attrName>ppt_y</p:attrName>
                                        </p:attrNameLst>
                                      </p:cBhvr>
                                      <p:tavLst>
                                        <p:tav tm="0">
                                          <p:val>
                                            <p:strVal val="#ppt_y-.03"/>
                                          </p:val>
                                        </p:tav>
                                        <p:tav tm="100000">
                                          <p:val>
                                            <p:strVal val="#ppt_y"/>
                                          </p:val>
                                        </p:tav>
                                      </p:tavLst>
                                    </p:anim>
                                  </p:childTnLst>
                                </p:cTn>
                              </p:par>
                              <p:par>
                                <p:cTn id="31" presetID="37" presetClass="entr" presetSubtype="0" fill="hold" grpId="0" nodeType="withEffect">
                                  <p:stCondLst>
                                    <p:cond delay="600"/>
                                  </p:stCondLst>
                                  <p:childTnLst>
                                    <p:set>
                                      <p:cBhvr>
                                        <p:cTn id="32" dur="1" fill="hold">
                                          <p:stCondLst>
                                            <p:cond delay="0"/>
                                          </p:stCondLst>
                                        </p:cTn>
                                        <p:tgtEl>
                                          <p:spTgt spid="11"/>
                                        </p:tgtEl>
                                        <p:attrNameLst>
                                          <p:attrName>style.visibility</p:attrName>
                                        </p:attrNameLst>
                                      </p:cBhvr>
                                      <p:to>
                                        <p:strVal val="visible"/>
                                      </p:to>
                                    </p:set>
                                    <p:animEffect transition="in" filter="fade">
                                      <p:cBhvr>
                                        <p:cTn id="33" dur="1000"/>
                                        <p:tgtEl>
                                          <p:spTgt spid="11"/>
                                        </p:tgtEl>
                                      </p:cBhvr>
                                    </p:animEffect>
                                    <p:anim calcmode="lin" valueType="num">
                                      <p:cBhvr>
                                        <p:cTn id="34" dur="1000" fill="hold"/>
                                        <p:tgtEl>
                                          <p:spTgt spid="11"/>
                                        </p:tgtEl>
                                        <p:attrNameLst>
                                          <p:attrName>ppt_x</p:attrName>
                                        </p:attrNameLst>
                                      </p:cBhvr>
                                      <p:tavLst>
                                        <p:tav tm="0">
                                          <p:val>
                                            <p:strVal val="#ppt_x"/>
                                          </p:val>
                                        </p:tav>
                                        <p:tav tm="100000">
                                          <p:val>
                                            <p:strVal val="#ppt_x"/>
                                          </p:val>
                                        </p:tav>
                                      </p:tavLst>
                                    </p:anim>
                                    <p:anim calcmode="lin" valueType="num">
                                      <p:cBhvr>
                                        <p:cTn id="35" dur="900" decel="100000" fill="hold"/>
                                        <p:tgtEl>
                                          <p:spTgt spid="11"/>
                                        </p:tgtEl>
                                        <p:attrNameLst>
                                          <p:attrName>ppt_y</p:attrName>
                                        </p:attrNameLst>
                                      </p:cBhvr>
                                      <p:tavLst>
                                        <p:tav tm="0">
                                          <p:val>
                                            <p:strVal val="#ppt_y+1"/>
                                          </p:val>
                                        </p:tav>
                                        <p:tav tm="100000">
                                          <p:val>
                                            <p:strVal val="#ppt_y-.03"/>
                                          </p:val>
                                        </p:tav>
                                      </p:tavLst>
                                    </p:anim>
                                    <p:anim calcmode="lin" valueType="num">
                                      <p:cBhvr>
                                        <p:cTn id="36" dur="100" accel="100000" fill="hold">
                                          <p:stCondLst>
                                            <p:cond delay="900"/>
                                          </p:stCondLst>
                                        </p:cTn>
                                        <p:tgtEl>
                                          <p:spTgt spid="11"/>
                                        </p:tgtEl>
                                        <p:attrNameLst>
                                          <p:attrName>ppt_y</p:attrName>
                                        </p:attrNameLst>
                                      </p:cBhvr>
                                      <p:tavLst>
                                        <p:tav tm="0">
                                          <p:val>
                                            <p:strVal val="#ppt_y-.03"/>
                                          </p:val>
                                        </p:tav>
                                        <p:tav tm="100000">
                                          <p:val>
                                            <p:strVal val="#ppt_y"/>
                                          </p:val>
                                        </p:tav>
                                      </p:tavLst>
                                    </p:anim>
                                  </p:childTnLst>
                                </p:cTn>
                              </p:par>
                            </p:childTnLst>
                          </p:cTn>
                        </p:par>
                        <p:par>
                          <p:cTn id="37" fill="hold">
                            <p:stCondLst>
                              <p:cond delay="3100"/>
                            </p:stCondLst>
                            <p:childTnLst>
                              <p:par>
                                <p:cTn id="38" presetID="10" presetClass="entr" presetSubtype="0" fill="hold" grpId="0" nodeType="after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fade">
                                      <p:cBhvr>
                                        <p:cTn id="4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8" grpId="0" animBg="1"/>
      <p:bldP spid="17" grpId="0" animBg="1"/>
      <p:bldP spid="6" grpId="0" animBg="1"/>
      <p:bldP spid="15"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千图PPT彼岸天：ID 8661124椭圆 2"/>
          <p:cNvSpPr/>
          <p:nvPr>
            <p:custDataLst>
              <p:tags r:id="rId1"/>
            </p:custDataLst>
          </p:nvPr>
        </p:nvSpPr>
        <p:spPr>
          <a:xfrm>
            <a:off x="4852201" y="2387333"/>
            <a:ext cx="2487600" cy="2486773"/>
          </a:xfrm>
          <a:prstGeom prst="ellipse">
            <a:avLst/>
          </a:prstGeom>
          <a:blipFill dpi="0" rotWithShape="1">
            <a:blip r:embed="rId17"/>
            <a:srcRect/>
            <a:stretch>
              <a:fillRect l="-19352" r="-19352"/>
            </a:stretch>
          </a:blip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cxnSp>
        <p:nvCxnSpPr>
          <p:cNvPr id="5" name="千图PPT彼岸天：ID 8661124直接连接符 1"/>
          <p:cNvCxnSpPr/>
          <p:nvPr>
            <p:custDataLst>
              <p:tags r:id="rId2"/>
            </p:custDataLst>
          </p:nvPr>
        </p:nvCxnSpPr>
        <p:spPr>
          <a:xfrm>
            <a:off x="7617238" y="3609020"/>
            <a:ext cx="3706477" cy="0"/>
          </a:xfrm>
          <a:prstGeom prst="line">
            <a:avLst/>
          </a:prstGeom>
          <a:ln>
            <a:solidFill>
              <a:schemeClr val="accent2"/>
            </a:solidFill>
            <a:tailEnd type="oval"/>
          </a:ln>
        </p:spPr>
        <p:style>
          <a:lnRef idx="1">
            <a:schemeClr val="accent1"/>
          </a:lnRef>
          <a:fillRef idx="0">
            <a:schemeClr val="accent1"/>
          </a:fillRef>
          <a:effectRef idx="0">
            <a:schemeClr val="accent1"/>
          </a:effectRef>
          <a:fontRef idx="minor">
            <a:schemeClr val="tx1"/>
          </a:fontRef>
        </p:style>
      </p:cxnSp>
      <p:grpSp>
        <p:nvGrpSpPr>
          <p:cNvPr id="3" name="千图PPT彼岸天：ID 8661124组合 2"/>
          <p:cNvGrpSpPr/>
          <p:nvPr>
            <p:custDataLst>
              <p:tags r:id="rId3"/>
            </p:custDataLst>
          </p:nvPr>
        </p:nvGrpSpPr>
        <p:grpSpPr>
          <a:xfrm>
            <a:off x="4094595" y="1611764"/>
            <a:ext cx="3998015" cy="3998013"/>
            <a:chOff x="4094595" y="1611764"/>
            <a:chExt cx="3998015" cy="3998013"/>
          </a:xfrm>
        </p:grpSpPr>
        <p:sp>
          <p:nvSpPr>
            <p:cNvPr id="6" name="Block Arc 7"/>
            <p:cNvSpPr/>
            <p:nvPr/>
          </p:nvSpPr>
          <p:spPr>
            <a:xfrm flipH="1" flipV="1">
              <a:off x="4094595" y="1611764"/>
              <a:ext cx="3998015" cy="3998013"/>
            </a:xfrm>
            <a:prstGeom prst="blockArc">
              <a:avLst>
                <a:gd name="adj1" fmla="val 21599999"/>
                <a:gd name="adj2" fmla="val 8180671"/>
                <a:gd name="adj3" fmla="val 1191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7" name="Isosceles Triangle 8"/>
            <p:cNvSpPr/>
            <p:nvPr/>
          </p:nvSpPr>
          <p:spPr>
            <a:xfrm rot="18900000" flipH="1" flipV="1">
              <a:off x="7188463" y="2267181"/>
              <a:ext cx="821422" cy="708122"/>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grpSp>
      <p:grpSp>
        <p:nvGrpSpPr>
          <p:cNvPr id="2" name="千图PPT彼岸天：ID 8661124组合 1"/>
          <p:cNvGrpSpPr/>
          <p:nvPr>
            <p:custDataLst>
              <p:tags r:id="rId4"/>
            </p:custDataLst>
          </p:nvPr>
        </p:nvGrpSpPr>
        <p:grpSpPr>
          <a:xfrm>
            <a:off x="4094595" y="1611764"/>
            <a:ext cx="3998015" cy="3998013"/>
            <a:chOff x="4094595" y="1611764"/>
            <a:chExt cx="3998015" cy="3998013"/>
          </a:xfrm>
        </p:grpSpPr>
        <p:sp>
          <p:nvSpPr>
            <p:cNvPr id="23" name="Block Arc 10"/>
            <p:cNvSpPr/>
            <p:nvPr/>
          </p:nvSpPr>
          <p:spPr>
            <a:xfrm>
              <a:off x="4094595" y="1611764"/>
              <a:ext cx="3998015" cy="3998013"/>
            </a:xfrm>
            <a:prstGeom prst="blockArc">
              <a:avLst>
                <a:gd name="adj1" fmla="val 21599999"/>
                <a:gd name="adj2" fmla="val 8180671"/>
                <a:gd name="adj3" fmla="val 1191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4" name="Isosceles Triangle 11"/>
            <p:cNvSpPr/>
            <p:nvPr/>
          </p:nvSpPr>
          <p:spPr>
            <a:xfrm rot="8100000" flipV="1">
              <a:off x="4187398" y="4266807"/>
              <a:ext cx="821421" cy="708122"/>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grpSp>
      <p:cxnSp>
        <p:nvCxnSpPr>
          <p:cNvPr id="9" name="千图PPT彼岸天：ID 8661124直接连接符 12"/>
          <p:cNvCxnSpPr/>
          <p:nvPr>
            <p:custDataLst>
              <p:tags r:id="rId5"/>
            </p:custDataLst>
          </p:nvPr>
        </p:nvCxnSpPr>
        <p:spPr>
          <a:xfrm flipH="1">
            <a:off x="879330" y="3595748"/>
            <a:ext cx="3678364" cy="0"/>
          </a:xfrm>
          <a:prstGeom prst="line">
            <a:avLst/>
          </a:prstGeom>
          <a:ln>
            <a:solidFill>
              <a:schemeClr val="accent1"/>
            </a:solidFill>
            <a:tailEnd type="oval"/>
          </a:ln>
        </p:spPr>
        <p:style>
          <a:lnRef idx="1">
            <a:schemeClr val="accent1"/>
          </a:lnRef>
          <a:fillRef idx="0">
            <a:schemeClr val="accent1"/>
          </a:fillRef>
          <a:effectRef idx="0">
            <a:schemeClr val="accent1"/>
          </a:effectRef>
          <a:fontRef idx="minor">
            <a:schemeClr val="tx1"/>
          </a:fontRef>
        </p:style>
      </p:cxnSp>
      <p:sp>
        <p:nvSpPr>
          <p:cNvPr id="20" name="千图PPT彼岸天：ID 8661124文本框 14"/>
          <p:cNvSpPr txBox="1"/>
          <p:nvPr>
            <p:custDataLst>
              <p:tags r:id="rId6"/>
            </p:custDataLst>
          </p:nvPr>
        </p:nvSpPr>
        <p:spPr bwMode="auto">
          <a:xfrm>
            <a:off x="8030468" y="4924020"/>
            <a:ext cx="4065972" cy="2486767"/>
          </a:xfrm>
          <a:prstGeom prst="rect">
            <a:avLst/>
          </a:prstGeom>
        </p:spPr>
        <p:txBody>
          <a:bodyPr wrap="square" lIns="0" tIns="0" rIns="0" bIns="0" anchor="t" anchorCtr="0">
            <a:normAutofit/>
          </a:bodyPr>
          <a:lstStyle/>
          <a:p>
            <a:pPr algn="just">
              <a:lnSpc>
                <a:spcPct val="120000"/>
              </a:lnSpc>
              <a:defRPr/>
            </a:pPr>
            <a:r>
              <a:rPr lang="zh-CN" altLang="en-US" sz="2000" dirty="0"/>
              <a:t>切勿把“*”运算重载定义为“</a:t>
            </a:r>
            <a:r>
              <a:rPr lang="en-US" altLang="zh-CN" sz="2000" dirty="0"/>
              <a:t>+”</a:t>
            </a:r>
            <a:r>
              <a:rPr lang="zh-CN" altLang="en-US" sz="2000" dirty="0"/>
              <a:t>运算  </a:t>
            </a:r>
            <a:r>
              <a:rPr lang="en-US" altLang="zh-CN" sz="2000" dirty="0"/>
              <a:t>and so on</a:t>
            </a:r>
          </a:p>
          <a:p>
            <a:pPr marL="0" indent="0" algn="just">
              <a:lnSpc>
                <a:spcPct val="120000"/>
              </a:lnSpc>
              <a:defRPr/>
            </a:pPr>
            <a:endParaRPr lang="zh-CN" altLang="en-US" sz="1050" dirty="0"/>
          </a:p>
        </p:txBody>
      </p:sp>
      <p:sp>
        <p:nvSpPr>
          <p:cNvPr id="21" name="千图PPT彼岸天：ID 8661124文本框 15"/>
          <p:cNvSpPr txBox="1"/>
          <p:nvPr>
            <p:custDataLst>
              <p:tags r:id="rId7"/>
            </p:custDataLst>
          </p:nvPr>
        </p:nvSpPr>
        <p:spPr>
          <a:xfrm>
            <a:off x="7749115" y="3617521"/>
            <a:ext cx="2770926" cy="877004"/>
          </a:xfrm>
          <a:prstGeom prst="rect">
            <a:avLst/>
          </a:prstGeom>
          <a:noFill/>
          <a:effectLst/>
        </p:spPr>
        <p:txBody>
          <a:bodyPr wrap="none" lIns="0" tIns="0" rIns="0" bIns="0" anchor="ctr">
            <a:normAutofit fontScale="92500" lnSpcReduction="10000"/>
            <a:scene3d>
              <a:camera prst="orthographicFront">
                <a:rot lat="0" lon="0" rev="0"/>
              </a:camera>
              <a:lightRig rig="glow" dir="t">
                <a:rot lat="0" lon="0" rev="3600000"/>
              </a:lightRig>
            </a:scene3d>
            <a:sp3d prstMaterial="softEdge">
              <a:contourClr>
                <a:schemeClr val="accent4">
                  <a:alpha val="95000"/>
                </a:schemeClr>
              </a:contourClr>
            </a:sp3d>
          </a:bodyPr>
          <a:lstStyle/>
          <a:p>
            <a:pPr lvl="1"/>
            <a:r>
              <a:rPr lang="zh-CN" altLang="en-US" sz="2135" dirty="0">
                <a:solidFill>
                  <a:schemeClr val="accent2"/>
                </a:solidFill>
              </a:rPr>
              <a:t>运算符重载是针对新类型数据的</a:t>
            </a:r>
            <a:endParaRPr lang="en-US" altLang="zh-CN" sz="2135" dirty="0">
              <a:solidFill>
                <a:schemeClr val="accent2"/>
              </a:solidFill>
            </a:endParaRPr>
          </a:p>
          <a:p>
            <a:pPr lvl="1"/>
            <a:r>
              <a:rPr lang="zh-CN" altLang="en-US" sz="2135" dirty="0">
                <a:solidFill>
                  <a:schemeClr val="accent2"/>
                </a:solidFill>
              </a:rPr>
              <a:t>实际需要，对原有运算符进行适</a:t>
            </a:r>
            <a:endParaRPr lang="en-US" altLang="zh-CN" sz="2135" dirty="0">
              <a:solidFill>
                <a:schemeClr val="accent2"/>
              </a:solidFill>
            </a:endParaRPr>
          </a:p>
          <a:p>
            <a:pPr lvl="1"/>
            <a:r>
              <a:rPr lang="zh-CN" altLang="en-US" sz="2135" dirty="0">
                <a:solidFill>
                  <a:schemeClr val="accent2"/>
                </a:solidFill>
              </a:rPr>
              <a:t>当的改造完成的</a:t>
            </a:r>
          </a:p>
        </p:txBody>
      </p:sp>
      <p:sp>
        <p:nvSpPr>
          <p:cNvPr id="11" name="千图PPT彼岸天：ID 8661124文本框 18"/>
          <p:cNvSpPr txBox="1"/>
          <p:nvPr>
            <p:custDataLst>
              <p:tags r:id="rId8"/>
            </p:custDataLst>
          </p:nvPr>
        </p:nvSpPr>
        <p:spPr>
          <a:xfrm>
            <a:off x="249982" y="1667817"/>
            <a:ext cx="3689970" cy="1565896"/>
          </a:xfrm>
          <a:prstGeom prst="rect">
            <a:avLst/>
          </a:prstGeom>
          <a:noFill/>
          <a:effectLst/>
        </p:spPr>
        <p:txBody>
          <a:bodyPr wrap="none" lIns="0" tIns="0" rIns="0" bIns="0" anchor="ctr">
            <a:normAutofit/>
            <a:scene3d>
              <a:camera prst="orthographicFront">
                <a:rot lat="0" lon="0" rev="0"/>
              </a:camera>
              <a:lightRig rig="glow" dir="t">
                <a:rot lat="0" lon="0" rev="3600000"/>
              </a:lightRig>
            </a:scene3d>
            <a:sp3d prstMaterial="softEdge">
              <a:contourClr>
                <a:schemeClr val="accent4">
                  <a:alpha val="95000"/>
                </a:schemeClr>
              </a:contourClr>
            </a:sp3d>
          </a:bodyPr>
          <a:lstStyle/>
          <a:p>
            <a:pPr lvl="1" algn="r"/>
            <a:r>
              <a:rPr lang="en-US" altLang="zh-CN" sz="2135" dirty="0">
                <a:solidFill>
                  <a:schemeClr val="accent1"/>
                </a:solidFill>
              </a:rPr>
              <a:t>C++</a:t>
            </a:r>
            <a:r>
              <a:rPr lang="zh-CN" altLang="en-US" sz="2135" dirty="0">
                <a:solidFill>
                  <a:schemeClr val="accent1"/>
                </a:solidFill>
              </a:rPr>
              <a:t>只能对已有的</a:t>
            </a:r>
            <a:endParaRPr lang="en-US" altLang="zh-CN" sz="2135" dirty="0">
              <a:solidFill>
                <a:schemeClr val="accent1"/>
              </a:solidFill>
            </a:endParaRPr>
          </a:p>
          <a:p>
            <a:pPr lvl="1" algn="r"/>
            <a:r>
              <a:rPr lang="en-US" altLang="zh-CN" sz="2135" dirty="0">
                <a:solidFill>
                  <a:schemeClr val="accent1"/>
                </a:solidFill>
              </a:rPr>
              <a:t>C++</a:t>
            </a:r>
            <a:r>
              <a:rPr lang="zh-CN" altLang="en-US" sz="2135" dirty="0">
                <a:solidFill>
                  <a:schemeClr val="accent1"/>
                </a:solidFill>
              </a:rPr>
              <a:t>运算符进行重载，</a:t>
            </a:r>
            <a:endParaRPr lang="en-US" altLang="zh-CN" sz="2135" dirty="0">
              <a:solidFill>
                <a:schemeClr val="accent1"/>
              </a:solidFill>
            </a:endParaRPr>
          </a:p>
          <a:p>
            <a:pPr lvl="1" algn="r"/>
            <a:r>
              <a:rPr lang="zh-CN" altLang="en-US" sz="2135" dirty="0">
                <a:solidFill>
                  <a:schemeClr val="accent1"/>
                </a:solidFill>
              </a:rPr>
              <a:t>不允许用户自定义新的运算符</a:t>
            </a:r>
          </a:p>
        </p:txBody>
      </p:sp>
      <p:sp>
        <p:nvSpPr>
          <p:cNvPr id="17" name="千图PPT彼岸天：ID 8661124Freeform: Shape 20"/>
          <p:cNvSpPr/>
          <p:nvPr>
            <p:custDataLst>
              <p:tags r:id="rId9"/>
            </p:custDataLst>
          </p:nvPr>
        </p:nvSpPr>
        <p:spPr bwMode="auto">
          <a:xfrm>
            <a:off x="2027486" y="3815008"/>
            <a:ext cx="357709" cy="517963"/>
          </a:xfrm>
          <a:custGeom>
            <a:avLst/>
            <a:gdLst>
              <a:gd name="T0" fmla="*/ 47 w 250"/>
              <a:gd name="T1" fmla="*/ 0 h 362"/>
              <a:gd name="T2" fmla="*/ 36 w 250"/>
              <a:gd name="T3" fmla="*/ 2 h 362"/>
              <a:gd name="T4" fmla="*/ 20 w 250"/>
              <a:gd name="T5" fmla="*/ 9 h 362"/>
              <a:gd name="T6" fmla="*/ 9 w 250"/>
              <a:gd name="T7" fmla="*/ 21 h 362"/>
              <a:gd name="T8" fmla="*/ 1 w 250"/>
              <a:gd name="T9" fmla="*/ 37 h 362"/>
              <a:gd name="T10" fmla="*/ 0 w 250"/>
              <a:gd name="T11" fmla="*/ 317 h 362"/>
              <a:gd name="T12" fmla="*/ 1 w 250"/>
              <a:gd name="T13" fmla="*/ 327 h 362"/>
              <a:gd name="T14" fmla="*/ 9 w 250"/>
              <a:gd name="T15" fmla="*/ 343 h 362"/>
              <a:gd name="T16" fmla="*/ 20 w 250"/>
              <a:gd name="T17" fmla="*/ 355 h 362"/>
              <a:gd name="T18" fmla="*/ 36 w 250"/>
              <a:gd name="T19" fmla="*/ 362 h 362"/>
              <a:gd name="T20" fmla="*/ 204 w 250"/>
              <a:gd name="T21" fmla="*/ 362 h 362"/>
              <a:gd name="T22" fmla="*/ 214 w 250"/>
              <a:gd name="T23" fmla="*/ 362 h 362"/>
              <a:gd name="T24" fmla="*/ 230 w 250"/>
              <a:gd name="T25" fmla="*/ 355 h 362"/>
              <a:gd name="T26" fmla="*/ 242 w 250"/>
              <a:gd name="T27" fmla="*/ 343 h 362"/>
              <a:gd name="T28" fmla="*/ 249 w 250"/>
              <a:gd name="T29" fmla="*/ 327 h 362"/>
              <a:gd name="T30" fmla="*/ 250 w 250"/>
              <a:gd name="T31" fmla="*/ 45 h 362"/>
              <a:gd name="T32" fmla="*/ 249 w 250"/>
              <a:gd name="T33" fmla="*/ 37 h 362"/>
              <a:gd name="T34" fmla="*/ 242 w 250"/>
              <a:gd name="T35" fmla="*/ 21 h 362"/>
              <a:gd name="T36" fmla="*/ 230 w 250"/>
              <a:gd name="T37" fmla="*/ 9 h 362"/>
              <a:gd name="T38" fmla="*/ 214 w 250"/>
              <a:gd name="T39" fmla="*/ 2 h 362"/>
              <a:gd name="T40" fmla="*/ 204 w 250"/>
              <a:gd name="T41" fmla="*/ 0 h 362"/>
              <a:gd name="T42" fmla="*/ 159 w 250"/>
              <a:gd name="T43" fmla="*/ 24 h 362"/>
              <a:gd name="T44" fmla="*/ 163 w 250"/>
              <a:gd name="T45" fmla="*/ 25 h 362"/>
              <a:gd name="T46" fmla="*/ 170 w 250"/>
              <a:gd name="T47" fmla="*/ 31 h 362"/>
              <a:gd name="T48" fmla="*/ 170 w 250"/>
              <a:gd name="T49" fmla="*/ 35 h 362"/>
              <a:gd name="T50" fmla="*/ 167 w 250"/>
              <a:gd name="T51" fmla="*/ 42 h 362"/>
              <a:gd name="T52" fmla="*/ 159 w 250"/>
              <a:gd name="T53" fmla="*/ 45 h 362"/>
              <a:gd name="T54" fmla="*/ 92 w 250"/>
              <a:gd name="T55" fmla="*/ 45 h 362"/>
              <a:gd name="T56" fmla="*/ 83 w 250"/>
              <a:gd name="T57" fmla="*/ 42 h 362"/>
              <a:gd name="T58" fmla="*/ 80 w 250"/>
              <a:gd name="T59" fmla="*/ 35 h 362"/>
              <a:gd name="T60" fmla="*/ 80 w 250"/>
              <a:gd name="T61" fmla="*/ 31 h 362"/>
              <a:gd name="T62" fmla="*/ 87 w 250"/>
              <a:gd name="T63" fmla="*/ 25 h 362"/>
              <a:gd name="T64" fmla="*/ 92 w 250"/>
              <a:gd name="T65" fmla="*/ 24 h 362"/>
              <a:gd name="T66" fmla="*/ 125 w 250"/>
              <a:gd name="T67" fmla="*/ 346 h 362"/>
              <a:gd name="T68" fmla="*/ 112 w 250"/>
              <a:gd name="T69" fmla="*/ 342 h 362"/>
              <a:gd name="T70" fmla="*/ 108 w 250"/>
              <a:gd name="T71" fmla="*/ 329 h 362"/>
              <a:gd name="T72" fmla="*/ 109 w 250"/>
              <a:gd name="T73" fmla="*/ 322 h 362"/>
              <a:gd name="T74" fmla="*/ 118 w 250"/>
              <a:gd name="T75" fmla="*/ 313 h 362"/>
              <a:gd name="T76" fmla="*/ 125 w 250"/>
              <a:gd name="T77" fmla="*/ 311 h 362"/>
              <a:gd name="T78" fmla="*/ 138 w 250"/>
              <a:gd name="T79" fmla="*/ 316 h 362"/>
              <a:gd name="T80" fmla="*/ 143 w 250"/>
              <a:gd name="T81" fmla="*/ 329 h 362"/>
              <a:gd name="T82" fmla="*/ 141 w 250"/>
              <a:gd name="T83" fmla="*/ 336 h 362"/>
              <a:gd name="T84" fmla="*/ 132 w 250"/>
              <a:gd name="T85" fmla="*/ 345 h 362"/>
              <a:gd name="T86" fmla="*/ 125 w 250"/>
              <a:gd name="T87" fmla="*/ 346 h 362"/>
              <a:gd name="T88" fmla="*/ 47 w 250"/>
              <a:gd name="T89" fmla="*/ 295 h 362"/>
              <a:gd name="T90" fmla="*/ 204 w 250"/>
              <a:gd name="T91" fmla="*/ 69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50" h="362">
                <a:moveTo>
                  <a:pt x="204" y="0"/>
                </a:moveTo>
                <a:lnTo>
                  <a:pt x="47" y="0"/>
                </a:lnTo>
                <a:lnTo>
                  <a:pt x="47" y="0"/>
                </a:lnTo>
                <a:lnTo>
                  <a:pt x="36" y="2"/>
                </a:lnTo>
                <a:lnTo>
                  <a:pt x="28" y="5"/>
                </a:lnTo>
                <a:lnTo>
                  <a:pt x="20" y="9"/>
                </a:lnTo>
                <a:lnTo>
                  <a:pt x="15" y="13"/>
                </a:lnTo>
                <a:lnTo>
                  <a:pt x="9" y="21"/>
                </a:lnTo>
                <a:lnTo>
                  <a:pt x="4" y="28"/>
                </a:lnTo>
                <a:lnTo>
                  <a:pt x="1" y="37"/>
                </a:lnTo>
                <a:lnTo>
                  <a:pt x="0" y="45"/>
                </a:lnTo>
                <a:lnTo>
                  <a:pt x="0" y="317"/>
                </a:lnTo>
                <a:lnTo>
                  <a:pt x="0" y="317"/>
                </a:lnTo>
                <a:lnTo>
                  <a:pt x="1" y="327"/>
                </a:lnTo>
                <a:lnTo>
                  <a:pt x="4" y="335"/>
                </a:lnTo>
                <a:lnTo>
                  <a:pt x="9" y="343"/>
                </a:lnTo>
                <a:lnTo>
                  <a:pt x="15" y="349"/>
                </a:lnTo>
                <a:lnTo>
                  <a:pt x="20" y="355"/>
                </a:lnTo>
                <a:lnTo>
                  <a:pt x="28" y="359"/>
                </a:lnTo>
                <a:lnTo>
                  <a:pt x="36" y="362"/>
                </a:lnTo>
                <a:lnTo>
                  <a:pt x="47" y="362"/>
                </a:lnTo>
                <a:lnTo>
                  <a:pt x="204" y="362"/>
                </a:lnTo>
                <a:lnTo>
                  <a:pt x="204" y="362"/>
                </a:lnTo>
                <a:lnTo>
                  <a:pt x="214" y="362"/>
                </a:lnTo>
                <a:lnTo>
                  <a:pt x="223" y="359"/>
                </a:lnTo>
                <a:lnTo>
                  <a:pt x="230" y="355"/>
                </a:lnTo>
                <a:lnTo>
                  <a:pt x="236" y="349"/>
                </a:lnTo>
                <a:lnTo>
                  <a:pt x="242" y="343"/>
                </a:lnTo>
                <a:lnTo>
                  <a:pt x="246" y="335"/>
                </a:lnTo>
                <a:lnTo>
                  <a:pt x="249" y="327"/>
                </a:lnTo>
                <a:lnTo>
                  <a:pt x="250" y="317"/>
                </a:lnTo>
                <a:lnTo>
                  <a:pt x="250" y="45"/>
                </a:lnTo>
                <a:lnTo>
                  <a:pt x="250" y="45"/>
                </a:lnTo>
                <a:lnTo>
                  <a:pt x="249" y="37"/>
                </a:lnTo>
                <a:lnTo>
                  <a:pt x="246" y="28"/>
                </a:lnTo>
                <a:lnTo>
                  <a:pt x="242" y="21"/>
                </a:lnTo>
                <a:lnTo>
                  <a:pt x="236" y="13"/>
                </a:lnTo>
                <a:lnTo>
                  <a:pt x="230" y="9"/>
                </a:lnTo>
                <a:lnTo>
                  <a:pt x="223" y="5"/>
                </a:lnTo>
                <a:lnTo>
                  <a:pt x="214" y="2"/>
                </a:lnTo>
                <a:lnTo>
                  <a:pt x="204" y="0"/>
                </a:lnTo>
                <a:lnTo>
                  <a:pt x="204" y="0"/>
                </a:lnTo>
                <a:close/>
                <a:moveTo>
                  <a:pt x="92" y="24"/>
                </a:moveTo>
                <a:lnTo>
                  <a:pt x="159" y="24"/>
                </a:lnTo>
                <a:lnTo>
                  <a:pt x="159" y="24"/>
                </a:lnTo>
                <a:lnTo>
                  <a:pt x="163" y="25"/>
                </a:lnTo>
                <a:lnTo>
                  <a:pt x="167" y="26"/>
                </a:lnTo>
                <a:lnTo>
                  <a:pt x="170" y="31"/>
                </a:lnTo>
                <a:lnTo>
                  <a:pt x="170" y="35"/>
                </a:lnTo>
                <a:lnTo>
                  <a:pt x="170" y="35"/>
                </a:lnTo>
                <a:lnTo>
                  <a:pt x="170" y="40"/>
                </a:lnTo>
                <a:lnTo>
                  <a:pt x="167" y="42"/>
                </a:lnTo>
                <a:lnTo>
                  <a:pt x="163" y="45"/>
                </a:lnTo>
                <a:lnTo>
                  <a:pt x="159" y="45"/>
                </a:lnTo>
                <a:lnTo>
                  <a:pt x="92" y="45"/>
                </a:lnTo>
                <a:lnTo>
                  <a:pt x="92" y="45"/>
                </a:lnTo>
                <a:lnTo>
                  <a:pt x="87" y="45"/>
                </a:lnTo>
                <a:lnTo>
                  <a:pt x="83" y="42"/>
                </a:lnTo>
                <a:lnTo>
                  <a:pt x="80" y="40"/>
                </a:lnTo>
                <a:lnTo>
                  <a:pt x="80" y="35"/>
                </a:lnTo>
                <a:lnTo>
                  <a:pt x="80" y="35"/>
                </a:lnTo>
                <a:lnTo>
                  <a:pt x="80" y="31"/>
                </a:lnTo>
                <a:lnTo>
                  <a:pt x="83" y="26"/>
                </a:lnTo>
                <a:lnTo>
                  <a:pt x="87" y="25"/>
                </a:lnTo>
                <a:lnTo>
                  <a:pt x="92" y="24"/>
                </a:lnTo>
                <a:lnTo>
                  <a:pt x="92" y="24"/>
                </a:lnTo>
                <a:close/>
                <a:moveTo>
                  <a:pt x="125" y="346"/>
                </a:moveTo>
                <a:lnTo>
                  <a:pt x="125" y="346"/>
                </a:lnTo>
                <a:lnTo>
                  <a:pt x="118" y="345"/>
                </a:lnTo>
                <a:lnTo>
                  <a:pt x="112" y="342"/>
                </a:lnTo>
                <a:lnTo>
                  <a:pt x="109" y="336"/>
                </a:lnTo>
                <a:lnTo>
                  <a:pt x="108" y="329"/>
                </a:lnTo>
                <a:lnTo>
                  <a:pt x="108" y="329"/>
                </a:lnTo>
                <a:lnTo>
                  <a:pt x="109" y="322"/>
                </a:lnTo>
                <a:lnTo>
                  <a:pt x="112" y="316"/>
                </a:lnTo>
                <a:lnTo>
                  <a:pt x="118" y="313"/>
                </a:lnTo>
                <a:lnTo>
                  <a:pt x="125" y="311"/>
                </a:lnTo>
                <a:lnTo>
                  <a:pt x="125" y="311"/>
                </a:lnTo>
                <a:lnTo>
                  <a:pt x="132" y="313"/>
                </a:lnTo>
                <a:lnTo>
                  <a:pt x="138" y="316"/>
                </a:lnTo>
                <a:lnTo>
                  <a:pt x="141" y="322"/>
                </a:lnTo>
                <a:lnTo>
                  <a:pt x="143" y="329"/>
                </a:lnTo>
                <a:lnTo>
                  <a:pt x="143" y="329"/>
                </a:lnTo>
                <a:lnTo>
                  <a:pt x="141" y="336"/>
                </a:lnTo>
                <a:lnTo>
                  <a:pt x="138" y="342"/>
                </a:lnTo>
                <a:lnTo>
                  <a:pt x="132" y="345"/>
                </a:lnTo>
                <a:lnTo>
                  <a:pt x="125" y="346"/>
                </a:lnTo>
                <a:lnTo>
                  <a:pt x="125" y="346"/>
                </a:lnTo>
                <a:close/>
                <a:moveTo>
                  <a:pt x="204" y="295"/>
                </a:moveTo>
                <a:lnTo>
                  <a:pt x="47" y="295"/>
                </a:lnTo>
                <a:lnTo>
                  <a:pt x="47" y="69"/>
                </a:lnTo>
                <a:lnTo>
                  <a:pt x="204" y="69"/>
                </a:lnTo>
                <a:lnTo>
                  <a:pt x="204" y="295"/>
                </a:lnTo>
                <a:close/>
              </a:path>
            </a:pathLst>
          </a:custGeom>
          <a:solidFill>
            <a:schemeClr val="accent1"/>
          </a:solidFill>
          <a:ln>
            <a:noFill/>
          </a:ln>
        </p:spPr>
        <p:txBody>
          <a:bodyPr anchor="ctr"/>
          <a:lstStyle/>
          <a:p>
            <a:pPr algn="ctr"/>
            <a:endParaRPr/>
          </a:p>
        </p:txBody>
      </p:sp>
      <p:sp>
        <p:nvSpPr>
          <p:cNvPr id="18" name="千图PPT彼岸天：ID 8661124Freeform: Shape 21"/>
          <p:cNvSpPr/>
          <p:nvPr>
            <p:custDataLst>
              <p:tags r:id="rId10"/>
            </p:custDataLst>
          </p:nvPr>
        </p:nvSpPr>
        <p:spPr bwMode="auto">
          <a:xfrm>
            <a:off x="2664066" y="3922538"/>
            <a:ext cx="493826" cy="307976"/>
          </a:xfrm>
          <a:custGeom>
            <a:avLst/>
            <a:gdLst>
              <a:gd name="T0" fmla="*/ 326 w 372"/>
              <a:gd name="T1" fmla="*/ 232 h 232"/>
              <a:gd name="T2" fmla="*/ 334 w 372"/>
              <a:gd name="T3" fmla="*/ 231 h 232"/>
              <a:gd name="T4" fmla="*/ 348 w 372"/>
              <a:gd name="T5" fmla="*/ 226 h 232"/>
              <a:gd name="T6" fmla="*/ 358 w 372"/>
              <a:gd name="T7" fmla="*/ 216 h 232"/>
              <a:gd name="T8" fmla="*/ 367 w 372"/>
              <a:gd name="T9" fmla="*/ 199 h 232"/>
              <a:gd name="T10" fmla="*/ 371 w 372"/>
              <a:gd name="T11" fmla="*/ 174 h 232"/>
              <a:gd name="T12" fmla="*/ 372 w 372"/>
              <a:gd name="T13" fmla="*/ 161 h 232"/>
              <a:gd name="T14" fmla="*/ 368 w 372"/>
              <a:gd name="T15" fmla="*/ 144 h 232"/>
              <a:gd name="T16" fmla="*/ 361 w 372"/>
              <a:gd name="T17" fmla="*/ 129 h 232"/>
              <a:gd name="T18" fmla="*/ 349 w 372"/>
              <a:gd name="T19" fmla="*/ 119 h 232"/>
              <a:gd name="T20" fmla="*/ 326 w 372"/>
              <a:gd name="T21" fmla="*/ 107 h 232"/>
              <a:gd name="T22" fmla="*/ 304 w 372"/>
              <a:gd name="T23" fmla="*/ 103 h 232"/>
              <a:gd name="T24" fmla="*/ 307 w 372"/>
              <a:gd name="T25" fmla="*/ 91 h 232"/>
              <a:gd name="T26" fmla="*/ 308 w 372"/>
              <a:gd name="T27" fmla="*/ 62 h 232"/>
              <a:gd name="T28" fmla="*/ 302 w 372"/>
              <a:gd name="T29" fmla="*/ 46 h 232"/>
              <a:gd name="T30" fmla="*/ 292 w 372"/>
              <a:gd name="T31" fmla="*/ 30 h 232"/>
              <a:gd name="T32" fmla="*/ 273 w 372"/>
              <a:gd name="T33" fmla="*/ 14 h 232"/>
              <a:gd name="T34" fmla="*/ 246 w 372"/>
              <a:gd name="T35" fmla="*/ 3 h 232"/>
              <a:gd name="T36" fmla="*/ 234 w 372"/>
              <a:gd name="T37" fmla="*/ 0 h 232"/>
              <a:gd name="T38" fmla="*/ 212 w 372"/>
              <a:gd name="T39" fmla="*/ 0 h 232"/>
              <a:gd name="T40" fmla="*/ 195 w 372"/>
              <a:gd name="T41" fmla="*/ 6 h 232"/>
              <a:gd name="T42" fmla="*/ 180 w 372"/>
              <a:gd name="T43" fmla="*/ 16 h 232"/>
              <a:gd name="T44" fmla="*/ 164 w 372"/>
              <a:gd name="T45" fmla="*/ 32 h 232"/>
              <a:gd name="T46" fmla="*/ 152 w 372"/>
              <a:gd name="T47" fmla="*/ 53 h 232"/>
              <a:gd name="T48" fmla="*/ 148 w 372"/>
              <a:gd name="T49" fmla="*/ 48 h 232"/>
              <a:gd name="T50" fmla="*/ 138 w 372"/>
              <a:gd name="T51" fmla="*/ 35 h 232"/>
              <a:gd name="T52" fmla="*/ 118 w 372"/>
              <a:gd name="T53" fmla="*/ 26 h 232"/>
              <a:gd name="T54" fmla="*/ 103 w 372"/>
              <a:gd name="T55" fmla="*/ 24 h 232"/>
              <a:gd name="T56" fmla="*/ 87 w 372"/>
              <a:gd name="T57" fmla="*/ 29 h 232"/>
              <a:gd name="T58" fmla="*/ 77 w 372"/>
              <a:gd name="T59" fmla="*/ 32 h 232"/>
              <a:gd name="T60" fmla="*/ 64 w 372"/>
              <a:gd name="T61" fmla="*/ 42 h 232"/>
              <a:gd name="T62" fmla="*/ 53 w 372"/>
              <a:gd name="T63" fmla="*/ 53 h 232"/>
              <a:gd name="T64" fmla="*/ 45 w 372"/>
              <a:gd name="T65" fmla="*/ 72 h 232"/>
              <a:gd name="T66" fmla="*/ 42 w 372"/>
              <a:gd name="T67" fmla="*/ 94 h 232"/>
              <a:gd name="T68" fmla="*/ 43 w 372"/>
              <a:gd name="T69" fmla="*/ 104 h 232"/>
              <a:gd name="T70" fmla="*/ 29 w 372"/>
              <a:gd name="T71" fmla="*/ 109 h 232"/>
              <a:gd name="T72" fmla="*/ 13 w 372"/>
              <a:gd name="T73" fmla="*/ 120 h 232"/>
              <a:gd name="T74" fmla="*/ 3 w 372"/>
              <a:gd name="T75" fmla="*/ 135 h 232"/>
              <a:gd name="T76" fmla="*/ 0 w 372"/>
              <a:gd name="T77" fmla="*/ 148 h 232"/>
              <a:gd name="T78" fmla="*/ 0 w 372"/>
              <a:gd name="T79" fmla="*/ 155 h 232"/>
              <a:gd name="T80" fmla="*/ 1 w 372"/>
              <a:gd name="T81" fmla="*/ 177 h 232"/>
              <a:gd name="T82" fmla="*/ 5 w 372"/>
              <a:gd name="T83" fmla="*/ 195 h 232"/>
              <a:gd name="T84" fmla="*/ 21 w 372"/>
              <a:gd name="T85" fmla="*/ 218 h 232"/>
              <a:gd name="T86" fmla="*/ 36 w 372"/>
              <a:gd name="T87" fmla="*/ 229 h 232"/>
              <a:gd name="T88" fmla="*/ 43 w 372"/>
              <a:gd name="T89" fmla="*/ 232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72" h="232">
                <a:moveTo>
                  <a:pt x="43" y="232"/>
                </a:moveTo>
                <a:lnTo>
                  <a:pt x="326" y="232"/>
                </a:lnTo>
                <a:lnTo>
                  <a:pt x="326" y="232"/>
                </a:lnTo>
                <a:lnTo>
                  <a:pt x="334" y="231"/>
                </a:lnTo>
                <a:lnTo>
                  <a:pt x="342" y="229"/>
                </a:lnTo>
                <a:lnTo>
                  <a:pt x="348" y="226"/>
                </a:lnTo>
                <a:lnTo>
                  <a:pt x="353" y="222"/>
                </a:lnTo>
                <a:lnTo>
                  <a:pt x="358" y="216"/>
                </a:lnTo>
                <a:lnTo>
                  <a:pt x="361" y="211"/>
                </a:lnTo>
                <a:lnTo>
                  <a:pt x="367" y="199"/>
                </a:lnTo>
                <a:lnTo>
                  <a:pt x="369" y="186"/>
                </a:lnTo>
                <a:lnTo>
                  <a:pt x="371" y="174"/>
                </a:lnTo>
                <a:lnTo>
                  <a:pt x="372" y="161"/>
                </a:lnTo>
                <a:lnTo>
                  <a:pt x="372" y="161"/>
                </a:lnTo>
                <a:lnTo>
                  <a:pt x="371" y="152"/>
                </a:lnTo>
                <a:lnTo>
                  <a:pt x="368" y="144"/>
                </a:lnTo>
                <a:lnTo>
                  <a:pt x="365" y="136"/>
                </a:lnTo>
                <a:lnTo>
                  <a:pt x="361" y="129"/>
                </a:lnTo>
                <a:lnTo>
                  <a:pt x="355" y="123"/>
                </a:lnTo>
                <a:lnTo>
                  <a:pt x="349" y="119"/>
                </a:lnTo>
                <a:lnTo>
                  <a:pt x="337" y="112"/>
                </a:lnTo>
                <a:lnTo>
                  <a:pt x="326" y="107"/>
                </a:lnTo>
                <a:lnTo>
                  <a:pt x="314" y="104"/>
                </a:lnTo>
                <a:lnTo>
                  <a:pt x="304" y="103"/>
                </a:lnTo>
                <a:lnTo>
                  <a:pt x="304" y="103"/>
                </a:lnTo>
                <a:lnTo>
                  <a:pt x="307" y="91"/>
                </a:lnTo>
                <a:lnTo>
                  <a:pt x="308" y="78"/>
                </a:lnTo>
                <a:lnTo>
                  <a:pt x="308" y="62"/>
                </a:lnTo>
                <a:lnTo>
                  <a:pt x="305" y="55"/>
                </a:lnTo>
                <a:lnTo>
                  <a:pt x="302" y="46"/>
                </a:lnTo>
                <a:lnTo>
                  <a:pt x="298" y="37"/>
                </a:lnTo>
                <a:lnTo>
                  <a:pt x="292" y="30"/>
                </a:lnTo>
                <a:lnTo>
                  <a:pt x="284" y="22"/>
                </a:lnTo>
                <a:lnTo>
                  <a:pt x="273" y="14"/>
                </a:lnTo>
                <a:lnTo>
                  <a:pt x="260" y="8"/>
                </a:lnTo>
                <a:lnTo>
                  <a:pt x="246" y="3"/>
                </a:lnTo>
                <a:lnTo>
                  <a:pt x="246" y="3"/>
                </a:lnTo>
                <a:lnTo>
                  <a:pt x="234" y="0"/>
                </a:lnTo>
                <a:lnTo>
                  <a:pt x="222" y="0"/>
                </a:lnTo>
                <a:lnTo>
                  <a:pt x="212" y="0"/>
                </a:lnTo>
                <a:lnTo>
                  <a:pt x="203" y="3"/>
                </a:lnTo>
                <a:lnTo>
                  <a:pt x="195" y="6"/>
                </a:lnTo>
                <a:lnTo>
                  <a:pt x="187" y="10"/>
                </a:lnTo>
                <a:lnTo>
                  <a:pt x="180" y="16"/>
                </a:lnTo>
                <a:lnTo>
                  <a:pt x="174" y="20"/>
                </a:lnTo>
                <a:lnTo>
                  <a:pt x="164" y="32"/>
                </a:lnTo>
                <a:lnTo>
                  <a:pt x="157" y="42"/>
                </a:lnTo>
                <a:lnTo>
                  <a:pt x="152" y="53"/>
                </a:lnTo>
                <a:lnTo>
                  <a:pt x="152" y="53"/>
                </a:lnTo>
                <a:lnTo>
                  <a:pt x="148" y="48"/>
                </a:lnTo>
                <a:lnTo>
                  <a:pt x="144" y="40"/>
                </a:lnTo>
                <a:lnTo>
                  <a:pt x="138" y="35"/>
                </a:lnTo>
                <a:lnTo>
                  <a:pt x="129" y="29"/>
                </a:lnTo>
                <a:lnTo>
                  <a:pt x="118" y="26"/>
                </a:lnTo>
                <a:lnTo>
                  <a:pt x="110" y="24"/>
                </a:lnTo>
                <a:lnTo>
                  <a:pt x="103" y="24"/>
                </a:lnTo>
                <a:lnTo>
                  <a:pt x="96" y="26"/>
                </a:lnTo>
                <a:lnTo>
                  <a:pt x="87" y="29"/>
                </a:lnTo>
                <a:lnTo>
                  <a:pt x="87" y="29"/>
                </a:lnTo>
                <a:lnTo>
                  <a:pt x="77" y="32"/>
                </a:lnTo>
                <a:lnTo>
                  <a:pt x="69" y="36"/>
                </a:lnTo>
                <a:lnTo>
                  <a:pt x="64" y="42"/>
                </a:lnTo>
                <a:lnTo>
                  <a:pt x="58" y="48"/>
                </a:lnTo>
                <a:lnTo>
                  <a:pt x="53" y="53"/>
                </a:lnTo>
                <a:lnTo>
                  <a:pt x="51" y="59"/>
                </a:lnTo>
                <a:lnTo>
                  <a:pt x="45" y="72"/>
                </a:lnTo>
                <a:lnTo>
                  <a:pt x="43" y="84"/>
                </a:lnTo>
                <a:lnTo>
                  <a:pt x="42" y="94"/>
                </a:lnTo>
                <a:lnTo>
                  <a:pt x="43" y="104"/>
                </a:lnTo>
                <a:lnTo>
                  <a:pt x="43" y="104"/>
                </a:lnTo>
                <a:lnTo>
                  <a:pt x="36" y="106"/>
                </a:lnTo>
                <a:lnTo>
                  <a:pt x="29" y="109"/>
                </a:lnTo>
                <a:lnTo>
                  <a:pt x="21" y="115"/>
                </a:lnTo>
                <a:lnTo>
                  <a:pt x="13" y="120"/>
                </a:lnTo>
                <a:lnTo>
                  <a:pt x="5" y="129"/>
                </a:lnTo>
                <a:lnTo>
                  <a:pt x="3" y="135"/>
                </a:lnTo>
                <a:lnTo>
                  <a:pt x="1" y="141"/>
                </a:lnTo>
                <a:lnTo>
                  <a:pt x="0" y="148"/>
                </a:lnTo>
                <a:lnTo>
                  <a:pt x="0" y="155"/>
                </a:lnTo>
                <a:lnTo>
                  <a:pt x="0" y="155"/>
                </a:lnTo>
                <a:lnTo>
                  <a:pt x="0" y="167"/>
                </a:lnTo>
                <a:lnTo>
                  <a:pt x="1" y="177"/>
                </a:lnTo>
                <a:lnTo>
                  <a:pt x="3" y="187"/>
                </a:lnTo>
                <a:lnTo>
                  <a:pt x="5" y="195"/>
                </a:lnTo>
                <a:lnTo>
                  <a:pt x="13" y="209"/>
                </a:lnTo>
                <a:lnTo>
                  <a:pt x="21" y="218"/>
                </a:lnTo>
                <a:lnTo>
                  <a:pt x="29" y="225"/>
                </a:lnTo>
                <a:lnTo>
                  <a:pt x="36" y="229"/>
                </a:lnTo>
                <a:lnTo>
                  <a:pt x="43" y="232"/>
                </a:lnTo>
                <a:lnTo>
                  <a:pt x="43" y="232"/>
                </a:lnTo>
                <a:close/>
              </a:path>
            </a:pathLst>
          </a:custGeom>
          <a:solidFill>
            <a:schemeClr val="accent1"/>
          </a:solidFill>
          <a:ln>
            <a:noFill/>
          </a:ln>
        </p:spPr>
        <p:txBody>
          <a:bodyPr anchor="ctr"/>
          <a:lstStyle/>
          <a:p>
            <a:pPr algn="ctr"/>
            <a:endParaRPr/>
          </a:p>
        </p:txBody>
      </p:sp>
      <p:sp>
        <p:nvSpPr>
          <p:cNvPr id="19" name="千图PPT彼岸天：ID 8661124Freeform: Shape 22"/>
          <p:cNvSpPr/>
          <p:nvPr>
            <p:custDataLst>
              <p:tags r:id="rId11"/>
            </p:custDataLst>
          </p:nvPr>
        </p:nvSpPr>
        <p:spPr bwMode="auto">
          <a:xfrm>
            <a:off x="3436763" y="3878639"/>
            <a:ext cx="390541" cy="395776"/>
          </a:xfrm>
          <a:custGeom>
            <a:avLst/>
            <a:gdLst>
              <a:gd name="T0" fmla="*/ 304 w 373"/>
              <a:gd name="T1" fmla="*/ 243 h 378"/>
              <a:gd name="T2" fmla="*/ 284 w 373"/>
              <a:gd name="T3" fmla="*/ 246 h 378"/>
              <a:gd name="T4" fmla="*/ 265 w 373"/>
              <a:gd name="T5" fmla="*/ 254 h 378"/>
              <a:gd name="T6" fmla="*/ 264 w 373"/>
              <a:gd name="T7" fmla="*/ 122 h 378"/>
              <a:gd name="T8" fmla="*/ 272 w 373"/>
              <a:gd name="T9" fmla="*/ 128 h 378"/>
              <a:gd name="T10" fmla="*/ 294 w 373"/>
              <a:gd name="T11" fmla="*/ 134 h 378"/>
              <a:gd name="T12" fmla="*/ 304 w 373"/>
              <a:gd name="T13" fmla="*/ 135 h 378"/>
              <a:gd name="T14" fmla="*/ 331 w 373"/>
              <a:gd name="T15" fmla="*/ 129 h 378"/>
              <a:gd name="T16" fmla="*/ 352 w 373"/>
              <a:gd name="T17" fmla="*/ 115 h 378"/>
              <a:gd name="T18" fmla="*/ 367 w 373"/>
              <a:gd name="T19" fmla="*/ 95 h 378"/>
              <a:gd name="T20" fmla="*/ 373 w 373"/>
              <a:gd name="T21" fmla="*/ 67 h 378"/>
              <a:gd name="T22" fmla="*/ 371 w 373"/>
              <a:gd name="T23" fmla="*/ 54 h 378"/>
              <a:gd name="T24" fmla="*/ 361 w 373"/>
              <a:gd name="T25" fmla="*/ 29 h 378"/>
              <a:gd name="T26" fmla="*/ 342 w 373"/>
              <a:gd name="T27" fmla="*/ 12 h 378"/>
              <a:gd name="T28" fmla="*/ 319 w 373"/>
              <a:gd name="T29" fmla="*/ 1 h 378"/>
              <a:gd name="T30" fmla="*/ 304 w 373"/>
              <a:gd name="T31" fmla="*/ 0 h 378"/>
              <a:gd name="T32" fmla="*/ 278 w 373"/>
              <a:gd name="T33" fmla="*/ 4 h 378"/>
              <a:gd name="T34" fmla="*/ 256 w 373"/>
              <a:gd name="T35" fmla="*/ 19 h 378"/>
              <a:gd name="T36" fmla="*/ 242 w 373"/>
              <a:gd name="T37" fmla="*/ 41 h 378"/>
              <a:gd name="T38" fmla="*/ 237 w 373"/>
              <a:gd name="T39" fmla="*/ 67 h 378"/>
              <a:gd name="T40" fmla="*/ 237 w 373"/>
              <a:gd name="T41" fmla="*/ 70 h 378"/>
              <a:gd name="T42" fmla="*/ 109 w 373"/>
              <a:gd name="T43" fmla="*/ 137 h 378"/>
              <a:gd name="T44" fmla="*/ 90 w 373"/>
              <a:gd name="T45" fmla="*/ 126 h 378"/>
              <a:gd name="T46" fmla="*/ 68 w 373"/>
              <a:gd name="T47" fmla="*/ 122 h 378"/>
              <a:gd name="T48" fmla="*/ 54 w 373"/>
              <a:gd name="T49" fmla="*/ 124 h 378"/>
              <a:gd name="T50" fmla="*/ 31 w 373"/>
              <a:gd name="T51" fmla="*/ 134 h 378"/>
              <a:gd name="T52" fmla="*/ 12 w 373"/>
              <a:gd name="T53" fmla="*/ 153 h 378"/>
              <a:gd name="T54" fmla="*/ 2 w 373"/>
              <a:gd name="T55" fmla="*/ 177 h 378"/>
              <a:gd name="T56" fmla="*/ 0 w 373"/>
              <a:gd name="T57" fmla="*/ 190 h 378"/>
              <a:gd name="T58" fmla="*/ 6 w 373"/>
              <a:gd name="T59" fmla="*/ 217 h 378"/>
              <a:gd name="T60" fmla="*/ 20 w 373"/>
              <a:gd name="T61" fmla="*/ 238 h 378"/>
              <a:gd name="T62" fmla="*/ 42 w 373"/>
              <a:gd name="T63" fmla="*/ 253 h 378"/>
              <a:gd name="T64" fmla="*/ 68 w 373"/>
              <a:gd name="T65" fmla="*/ 259 h 378"/>
              <a:gd name="T66" fmla="*/ 80 w 373"/>
              <a:gd name="T67" fmla="*/ 257 h 378"/>
              <a:gd name="T68" fmla="*/ 103 w 373"/>
              <a:gd name="T69" fmla="*/ 249 h 378"/>
              <a:gd name="T70" fmla="*/ 237 w 373"/>
              <a:gd name="T71" fmla="*/ 305 h 378"/>
              <a:gd name="T72" fmla="*/ 237 w 373"/>
              <a:gd name="T73" fmla="*/ 310 h 378"/>
              <a:gd name="T74" fmla="*/ 237 w 373"/>
              <a:gd name="T75" fmla="*/ 324 h 378"/>
              <a:gd name="T76" fmla="*/ 249 w 373"/>
              <a:gd name="T77" fmla="*/ 347 h 378"/>
              <a:gd name="T78" fmla="*/ 267 w 373"/>
              <a:gd name="T79" fmla="*/ 366 h 378"/>
              <a:gd name="T80" fmla="*/ 291 w 373"/>
              <a:gd name="T81" fmla="*/ 377 h 378"/>
              <a:gd name="T82" fmla="*/ 304 w 373"/>
              <a:gd name="T83" fmla="*/ 378 h 378"/>
              <a:gd name="T84" fmla="*/ 331 w 373"/>
              <a:gd name="T85" fmla="*/ 372 h 378"/>
              <a:gd name="T86" fmla="*/ 352 w 373"/>
              <a:gd name="T87" fmla="*/ 358 h 378"/>
              <a:gd name="T88" fmla="*/ 367 w 373"/>
              <a:gd name="T89" fmla="*/ 337 h 378"/>
              <a:gd name="T90" fmla="*/ 373 w 373"/>
              <a:gd name="T91" fmla="*/ 310 h 378"/>
              <a:gd name="T92" fmla="*/ 371 w 373"/>
              <a:gd name="T93" fmla="*/ 297 h 378"/>
              <a:gd name="T94" fmla="*/ 361 w 373"/>
              <a:gd name="T95" fmla="*/ 272 h 378"/>
              <a:gd name="T96" fmla="*/ 342 w 373"/>
              <a:gd name="T97" fmla="*/ 254 h 378"/>
              <a:gd name="T98" fmla="*/ 319 w 373"/>
              <a:gd name="T99" fmla="*/ 244 h 378"/>
              <a:gd name="T100" fmla="*/ 304 w 373"/>
              <a:gd name="T101" fmla="*/ 243 h 3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73" h="378">
                <a:moveTo>
                  <a:pt x="304" y="243"/>
                </a:moveTo>
                <a:lnTo>
                  <a:pt x="304" y="243"/>
                </a:lnTo>
                <a:lnTo>
                  <a:pt x="294" y="243"/>
                </a:lnTo>
                <a:lnTo>
                  <a:pt x="284" y="246"/>
                </a:lnTo>
                <a:lnTo>
                  <a:pt x="274" y="250"/>
                </a:lnTo>
                <a:lnTo>
                  <a:pt x="265" y="254"/>
                </a:lnTo>
                <a:lnTo>
                  <a:pt x="137" y="188"/>
                </a:lnTo>
                <a:lnTo>
                  <a:pt x="264" y="122"/>
                </a:lnTo>
                <a:lnTo>
                  <a:pt x="264" y="122"/>
                </a:lnTo>
                <a:lnTo>
                  <a:pt x="272" y="128"/>
                </a:lnTo>
                <a:lnTo>
                  <a:pt x="283" y="132"/>
                </a:lnTo>
                <a:lnTo>
                  <a:pt x="294" y="134"/>
                </a:lnTo>
                <a:lnTo>
                  <a:pt x="304" y="135"/>
                </a:lnTo>
                <a:lnTo>
                  <a:pt x="304" y="135"/>
                </a:lnTo>
                <a:lnTo>
                  <a:pt x="319" y="134"/>
                </a:lnTo>
                <a:lnTo>
                  <a:pt x="331" y="129"/>
                </a:lnTo>
                <a:lnTo>
                  <a:pt x="342" y="124"/>
                </a:lnTo>
                <a:lnTo>
                  <a:pt x="352" y="115"/>
                </a:lnTo>
                <a:lnTo>
                  <a:pt x="361" y="106"/>
                </a:lnTo>
                <a:lnTo>
                  <a:pt x="367" y="95"/>
                </a:lnTo>
                <a:lnTo>
                  <a:pt x="371" y="81"/>
                </a:lnTo>
                <a:lnTo>
                  <a:pt x="373" y="67"/>
                </a:lnTo>
                <a:lnTo>
                  <a:pt x="373" y="67"/>
                </a:lnTo>
                <a:lnTo>
                  <a:pt x="371" y="54"/>
                </a:lnTo>
                <a:lnTo>
                  <a:pt x="367" y="41"/>
                </a:lnTo>
                <a:lnTo>
                  <a:pt x="361" y="29"/>
                </a:lnTo>
                <a:lnTo>
                  <a:pt x="352" y="19"/>
                </a:lnTo>
                <a:lnTo>
                  <a:pt x="342" y="12"/>
                </a:lnTo>
                <a:lnTo>
                  <a:pt x="331" y="4"/>
                </a:lnTo>
                <a:lnTo>
                  <a:pt x="319" y="1"/>
                </a:lnTo>
                <a:lnTo>
                  <a:pt x="304" y="0"/>
                </a:lnTo>
                <a:lnTo>
                  <a:pt x="304" y="0"/>
                </a:lnTo>
                <a:lnTo>
                  <a:pt x="291" y="1"/>
                </a:lnTo>
                <a:lnTo>
                  <a:pt x="278" y="4"/>
                </a:lnTo>
                <a:lnTo>
                  <a:pt x="267" y="12"/>
                </a:lnTo>
                <a:lnTo>
                  <a:pt x="256" y="19"/>
                </a:lnTo>
                <a:lnTo>
                  <a:pt x="249" y="29"/>
                </a:lnTo>
                <a:lnTo>
                  <a:pt x="242" y="41"/>
                </a:lnTo>
                <a:lnTo>
                  <a:pt x="237" y="54"/>
                </a:lnTo>
                <a:lnTo>
                  <a:pt x="237" y="67"/>
                </a:lnTo>
                <a:lnTo>
                  <a:pt x="237" y="67"/>
                </a:lnTo>
                <a:lnTo>
                  <a:pt x="237" y="70"/>
                </a:lnTo>
                <a:lnTo>
                  <a:pt x="109" y="137"/>
                </a:lnTo>
                <a:lnTo>
                  <a:pt x="109" y="137"/>
                </a:lnTo>
                <a:lnTo>
                  <a:pt x="101" y="131"/>
                </a:lnTo>
                <a:lnTo>
                  <a:pt x="90" y="126"/>
                </a:lnTo>
                <a:lnTo>
                  <a:pt x="80" y="124"/>
                </a:lnTo>
                <a:lnTo>
                  <a:pt x="68" y="122"/>
                </a:lnTo>
                <a:lnTo>
                  <a:pt x="68" y="122"/>
                </a:lnTo>
                <a:lnTo>
                  <a:pt x="54" y="124"/>
                </a:lnTo>
                <a:lnTo>
                  <a:pt x="42" y="128"/>
                </a:lnTo>
                <a:lnTo>
                  <a:pt x="31" y="134"/>
                </a:lnTo>
                <a:lnTo>
                  <a:pt x="20" y="142"/>
                </a:lnTo>
                <a:lnTo>
                  <a:pt x="12" y="153"/>
                </a:lnTo>
                <a:lnTo>
                  <a:pt x="6" y="164"/>
                </a:lnTo>
                <a:lnTo>
                  <a:pt x="2" y="177"/>
                </a:lnTo>
                <a:lnTo>
                  <a:pt x="0" y="190"/>
                </a:lnTo>
                <a:lnTo>
                  <a:pt x="0" y="190"/>
                </a:lnTo>
                <a:lnTo>
                  <a:pt x="2" y="204"/>
                </a:lnTo>
                <a:lnTo>
                  <a:pt x="6" y="217"/>
                </a:lnTo>
                <a:lnTo>
                  <a:pt x="12" y="228"/>
                </a:lnTo>
                <a:lnTo>
                  <a:pt x="20" y="238"/>
                </a:lnTo>
                <a:lnTo>
                  <a:pt x="31" y="247"/>
                </a:lnTo>
                <a:lnTo>
                  <a:pt x="42" y="253"/>
                </a:lnTo>
                <a:lnTo>
                  <a:pt x="54" y="257"/>
                </a:lnTo>
                <a:lnTo>
                  <a:pt x="68" y="259"/>
                </a:lnTo>
                <a:lnTo>
                  <a:pt x="68" y="259"/>
                </a:lnTo>
                <a:lnTo>
                  <a:pt x="80" y="257"/>
                </a:lnTo>
                <a:lnTo>
                  <a:pt x="92" y="254"/>
                </a:lnTo>
                <a:lnTo>
                  <a:pt x="103" y="249"/>
                </a:lnTo>
                <a:lnTo>
                  <a:pt x="112" y="241"/>
                </a:lnTo>
                <a:lnTo>
                  <a:pt x="237" y="305"/>
                </a:lnTo>
                <a:lnTo>
                  <a:pt x="237" y="305"/>
                </a:lnTo>
                <a:lnTo>
                  <a:pt x="237" y="310"/>
                </a:lnTo>
                <a:lnTo>
                  <a:pt x="237" y="310"/>
                </a:lnTo>
                <a:lnTo>
                  <a:pt x="237" y="324"/>
                </a:lnTo>
                <a:lnTo>
                  <a:pt x="242" y="337"/>
                </a:lnTo>
                <a:lnTo>
                  <a:pt x="249" y="347"/>
                </a:lnTo>
                <a:lnTo>
                  <a:pt x="256" y="358"/>
                </a:lnTo>
                <a:lnTo>
                  <a:pt x="267" y="366"/>
                </a:lnTo>
                <a:lnTo>
                  <a:pt x="278" y="372"/>
                </a:lnTo>
                <a:lnTo>
                  <a:pt x="291" y="377"/>
                </a:lnTo>
                <a:lnTo>
                  <a:pt x="304" y="378"/>
                </a:lnTo>
                <a:lnTo>
                  <a:pt x="304" y="378"/>
                </a:lnTo>
                <a:lnTo>
                  <a:pt x="319" y="377"/>
                </a:lnTo>
                <a:lnTo>
                  <a:pt x="331" y="372"/>
                </a:lnTo>
                <a:lnTo>
                  <a:pt x="342" y="366"/>
                </a:lnTo>
                <a:lnTo>
                  <a:pt x="352" y="358"/>
                </a:lnTo>
                <a:lnTo>
                  <a:pt x="361" y="347"/>
                </a:lnTo>
                <a:lnTo>
                  <a:pt x="367" y="337"/>
                </a:lnTo>
                <a:lnTo>
                  <a:pt x="371" y="324"/>
                </a:lnTo>
                <a:lnTo>
                  <a:pt x="373" y="310"/>
                </a:lnTo>
                <a:lnTo>
                  <a:pt x="373" y="310"/>
                </a:lnTo>
                <a:lnTo>
                  <a:pt x="371" y="297"/>
                </a:lnTo>
                <a:lnTo>
                  <a:pt x="367" y="284"/>
                </a:lnTo>
                <a:lnTo>
                  <a:pt x="361" y="272"/>
                </a:lnTo>
                <a:lnTo>
                  <a:pt x="352" y="262"/>
                </a:lnTo>
                <a:lnTo>
                  <a:pt x="342" y="254"/>
                </a:lnTo>
                <a:lnTo>
                  <a:pt x="331" y="247"/>
                </a:lnTo>
                <a:lnTo>
                  <a:pt x="319" y="244"/>
                </a:lnTo>
                <a:lnTo>
                  <a:pt x="304" y="243"/>
                </a:lnTo>
                <a:lnTo>
                  <a:pt x="304" y="243"/>
                </a:lnTo>
                <a:close/>
              </a:path>
            </a:pathLst>
          </a:custGeom>
          <a:solidFill>
            <a:schemeClr val="accent1"/>
          </a:solidFill>
          <a:ln>
            <a:noFill/>
          </a:ln>
        </p:spPr>
        <p:txBody>
          <a:bodyPr anchor="ctr"/>
          <a:lstStyle/>
          <a:p>
            <a:pPr algn="ctr"/>
            <a:endParaRPr/>
          </a:p>
        </p:txBody>
      </p:sp>
      <p:sp>
        <p:nvSpPr>
          <p:cNvPr id="14" name="千图PPT彼岸天：ID 8661124Freeform: Shape 24"/>
          <p:cNvSpPr/>
          <p:nvPr>
            <p:custDataLst>
              <p:tags r:id="rId12"/>
            </p:custDataLst>
          </p:nvPr>
        </p:nvSpPr>
        <p:spPr bwMode="auto">
          <a:xfrm>
            <a:off x="8349536" y="2978872"/>
            <a:ext cx="399203" cy="366294"/>
          </a:xfrm>
          <a:custGeom>
            <a:avLst/>
            <a:gdLst>
              <a:gd name="T0" fmla="*/ 233 w 279"/>
              <a:gd name="T1" fmla="*/ 0 h 256"/>
              <a:gd name="T2" fmla="*/ 233 w 279"/>
              <a:gd name="T3" fmla="*/ 0 h 256"/>
              <a:gd name="T4" fmla="*/ 46 w 279"/>
              <a:gd name="T5" fmla="*/ 0 h 256"/>
              <a:gd name="T6" fmla="*/ 46 w 279"/>
              <a:gd name="T7" fmla="*/ 0 h 256"/>
              <a:gd name="T8" fmla="*/ 38 w 279"/>
              <a:gd name="T9" fmla="*/ 1 h 256"/>
              <a:gd name="T10" fmla="*/ 30 w 279"/>
              <a:gd name="T11" fmla="*/ 4 h 256"/>
              <a:gd name="T12" fmla="*/ 22 w 279"/>
              <a:gd name="T13" fmla="*/ 9 h 256"/>
              <a:gd name="T14" fmla="*/ 14 w 279"/>
              <a:gd name="T15" fmla="*/ 14 h 256"/>
              <a:gd name="T16" fmla="*/ 8 w 279"/>
              <a:gd name="T17" fmla="*/ 22 h 256"/>
              <a:gd name="T18" fmla="*/ 4 w 279"/>
              <a:gd name="T19" fmla="*/ 29 h 256"/>
              <a:gd name="T20" fmla="*/ 1 w 279"/>
              <a:gd name="T21" fmla="*/ 38 h 256"/>
              <a:gd name="T22" fmla="*/ 0 w 279"/>
              <a:gd name="T23" fmla="*/ 46 h 256"/>
              <a:gd name="T24" fmla="*/ 0 w 279"/>
              <a:gd name="T25" fmla="*/ 46 h 256"/>
              <a:gd name="T26" fmla="*/ 0 w 279"/>
              <a:gd name="T27" fmla="*/ 139 h 256"/>
              <a:gd name="T28" fmla="*/ 0 w 279"/>
              <a:gd name="T29" fmla="*/ 139 h 256"/>
              <a:gd name="T30" fmla="*/ 1 w 279"/>
              <a:gd name="T31" fmla="*/ 148 h 256"/>
              <a:gd name="T32" fmla="*/ 4 w 279"/>
              <a:gd name="T33" fmla="*/ 157 h 256"/>
              <a:gd name="T34" fmla="*/ 8 w 279"/>
              <a:gd name="T35" fmla="*/ 164 h 256"/>
              <a:gd name="T36" fmla="*/ 14 w 279"/>
              <a:gd name="T37" fmla="*/ 171 h 256"/>
              <a:gd name="T38" fmla="*/ 22 w 279"/>
              <a:gd name="T39" fmla="*/ 177 h 256"/>
              <a:gd name="T40" fmla="*/ 30 w 279"/>
              <a:gd name="T41" fmla="*/ 182 h 256"/>
              <a:gd name="T42" fmla="*/ 38 w 279"/>
              <a:gd name="T43" fmla="*/ 185 h 256"/>
              <a:gd name="T44" fmla="*/ 46 w 279"/>
              <a:gd name="T45" fmla="*/ 186 h 256"/>
              <a:gd name="T46" fmla="*/ 46 w 279"/>
              <a:gd name="T47" fmla="*/ 186 h 256"/>
              <a:gd name="T48" fmla="*/ 45 w 279"/>
              <a:gd name="T49" fmla="*/ 186 h 256"/>
              <a:gd name="T50" fmla="*/ 46 w 279"/>
              <a:gd name="T51" fmla="*/ 186 h 256"/>
              <a:gd name="T52" fmla="*/ 46 w 279"/>
              <a:gd name="T53" fmla="*/ 256 h 256"/>
              <a:gd name="T54" fmla="*/ 116 w 279"/>
              <a:gd name="T55" fmla="*/ 186 h 256"/>
              <a:gd name="T56" fmla="*/ 116 w 279"/>
              <a:gd name="T57" fmla="*/ 186 h 256"/>
              <a:gd name="T58" fmla="*/ 233 w 279"/>
              <a:gd name="T59" fmla="*/ 186 h 256"/>
              <a:gd name="T60" fmla="*/ 233 w 279"/>
              <a:gd name="T61" fmla="*/ 186 h 256"/>
              <a:gd name="T62" fmla="*/ 241 w 279"/>
              <a:gd name="T63" fmla="*/ 185 h 256"/>
              <a:gd name="T64" fmla="*/ 250 w 279"/>
              <a:gd name="T65" fmla="*/ 182 h 256"/>
              <a:gd name="T66" fmla="*/ 259 w 279"/>
              <a:gd name="T67" fmla="*/ 177 h 256"/>
              <a:gd name="T68" fmla="*/ 265 w 279"/>
              <a:gd name="T69" fmla="*/ 171 h 256"/>
              <a:gd name="T70" fmla="*/ 271 w 279"/>
              <a:gd name="T71" fmla="*/ 164 h 256"/>
              <a:gd name="T72" fmla="*/ 276 w 279"/>
              <a:gd name="T73" fmla="*/ 157 h 256"/>
              <a:gd name="T74" fmla="*/ 279 w 279"/>
              <a:gd name="T75" fmla="*/ 148 h 256"/>
              <a:gd name="T76" fmla="*/ 279 w 279"/>
              <a:gd name="T77" fmla="*/ 139 h 256"/>
              <a:gd name="T78" fmla="*/ 279 w 279"/>
              <a:gd name="T79" fmla="*/ 139 h 256"/>
              <a:gd name="T80" fmla="*/ 279 w 279"/>
              <a:gd name="T81" fmla="*/ 46 h 256"/>
              <a:gd name="T82" fmla="*/ 279 w 279"/>
              <a:gd name="T83" fmla="*/ 46 h 256"/>
              <a:gd name="T84" fmla="*/ 279 w 279"/>
              <a:gd name="T85" fmla="*/ 38 h 256"/>
              <a:gd name="T86" fmla="*/ 276 w 279"/>
              <a:gd name="T87" fmla="*/ 29 h 256"/>
              <a:gd name="T88" fmla="*/ 271 w 279"/>
              <a:gd name="T89" fmla="*/ 22 h 256"/>
              <a:gd name="T90" fmla="*/ 265 w 279"/>
              <a:gd name="T91" fmla="*/ 14 h 256"/>
              <a:gd name="T92" fmla="*/ 259 w 279"/>
              <a:gd name="T93" fmla="*/ 9 h 256"/>
              <a:gd name="T94" fmla="*/ 250 w 279"/>
              <a:gd name="T95" fmla="*/ 4 h 256"/>
              <a:gd name="T96" fmla="*/ 241 w 279"/>
              <a:gd name="T97" fmla="*/ 1 h 256"/>
              <a:gd name="T98" fmla="*/ 233 w 279"/>
              <a:gd name="T99" fmla="*/ 0 h 256"/>
              <a:gd name="T100" fmla="*/ 233 w 279"/>
              <a:gd name="T101" fmla="*/ 0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79" h="256">
                <a:moveTo>
                  <a:pt x="233" y="0"/>
                </a:moveTo>
                <a:lnTo>
                  <a:pt x="233" y="0"/>
                </a:lnTo>
                <a:lnTo>
                  <a:pt x="46" y="0"/>
                </a:lnTo>
                <a:lnTo>
                  <a:pt x="46" y="0"/>
                </a:lnTo>
                <a:lnTo>
                  <a:pt x="38" y="1"/>
                </a:lnTo>
                <a:lnTo>
                  <a:pt x="30" y="4"/>
                </a:lnTo>
                <a:lnTo>
                  <a:pt x="22" y="9"/>
                </a:lnTo>
                <a:lnTo>
                  <a:pt x="14" y="14"/>
                </a:lnTo>
                <a:lnTo>
                  <a:pt x="8" y="22"/>
                </a:lnTo>
                <a:lnTo>
                  <a:pt x="4" y="29"/>
                </a:lnTo>
                <a:lnTo>
                  <a:pt x="1" y="38"/>
                </a:lnTo>
                <a:lnTo>
                  <a:pt x="0" y="46"/>
                </a:lnTo>
                <a:lnTo>
                  <a:pt x="0" y="46"/>
                </a:lnTo>
                <a:lnTo>
                  <a:pt x="0" y="139"/>
                </a:lnTo>
                <a:lnTo>
                  <a:pt x="0" y="139"/>
                </a:lnTo>
                <a:lnTo>
                  <a:pt x="1" y="148"/>
                </a:lnTo>
                <a:lnTo>
                  <a:pt x="4" y="157"/>
                </a:lnTo>
                <a:lnTo>
                  <a:pt x="8" y="164"/>
                </a:lnTo>
                <a:lnTo>
                  <a:pt x="14" y="171"/>
                </a:lnTo>
                <a:lnTo>
                  <a:pt x="22" y="177"/>
                </a:lnTo>
                <a:lnTo>
                  <a:pt x="30" y="182"/>
                </a:lnTo>
                <a:lnTo>
                  <a:pt x="38" y="185"/>
                </a:lnTo>
                <a:lnTo>
                  <a:pt x="46" y="186"/>
                </a:lnTo>
                <a:lnTo>
                  <a:pt x="46" y="186"/>
                </a:lnTo>
                <a:lnTo>
                  <a:pt x="45" y="186"/>
                </a:lnTo>
                <a:lnTo>
                  <a:pt x="46" y="186"/>
                </a:lnTo>
                <a:lnTo>
                  <a:pt x="46" y="256"/>
                </a:lnTo>
                <a:lnTo>
                  <a:pt x="116" y="186"/>
                </a:lnTo>
                <a:lnTo>
                  <a:pt x="116" y="186"/>
                </a:lnTo>
                <a:lnTo>
                  <a:pt x="233" y="186"/>
                </a:lnTo>
                <a:lnTo>
                  <a:pt x="233" y="186"/>
                </a:lnTo>
                <a:lnTo>
                  <a:pt x="241" y="185"/>
                </a:lnTo>
                <a:lnTo>
                  <a:pt x="250" y="182"/>
                </a:lnTo>
                <a:lnTo>
                  <a:pt x="259" y="177"/>
                </a:lnTo>
                <a:lnTo>
                  <a:pt x="265" y="171"/>
                </a:lnTo>
                <a:lnTo>
                  <a:pt x="271" y="164"/>
                </a:lnTo>
                <a:lnTo>
                  <a:pt x="276" y="157"/>
                </a:lnTo>
                <a:lnTo>
                  <a:pt x="279" y="148"/>
                </a:lnTo>
                <a:lnTo>
                  <a:pt x="279" y="139"/>
                </a:lnTo>
                <a:lnTo>
                  <a:pt x="279" y="139"/>
                </a:lnTo>
                <a:lnTo>
                  <a:pt x="279" y="46"/>
                </a:lnTo>
                <a:lnTo>
                  <a:pt x="279" y="46"/>
                </a:lnTo>
                <a:lnTo>
                  <a:pt x="279" y="38"/>
                </a:lnTo>
                <a:lnTo>
                  <a:pt x="276" y="29"/>
                </a:lnTo>
                <a:lnTo>
                  <a:pt x="271" y="22"/>
                </a:lnTo>
                <a:lnTo>
                  <a:pt x="265" y="14"/>
                </a:lnTo>
                <a:lnTo>
                  <a:pt x="259" y="9"/>
                </a:lnTo>
                <a:lnTo>
                  <a:pt x="250" y="4"/>
                </a:lnTo>
                <a:lnTo>
                  <a:pt x="241" y="1"/>
                </a:lnTo>
                <a:lnTo>
                  <a:pt x="233" y="0"/>
                </a:lnTo>
                <a:lnTo>
                  <a:pt x="233" y="0"/>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 name="千图PPT彼岸天：ID 8661124Freeform: Shape 25"/>
          <p:cNvSpPr/>
          <p:nvPr>
            <p:custDataLst>
              <p:tags r:id="rId13"/>
            </p:custDataLst>
          </p:nvPr>
        </p:nvSpPr>
        <p:spPr bwMode="auto">
          <a:xfrm>
            <a:off x="9004859" y="2944272"/>
            <a:ext cx="458869" cy="435495"/>
          </a:xfrm>
          <a:custGeom>
            <a:avLst/>
            <a:gdLst>
              <a:gd name="T0" fmla="*/ 179 w 373"/>
              <a:gd name="T1" fmla="*/ 8 h 354"/>
              <a:gd name="T2" fmla="*/ 185 w 373"/>
              <a:gd name="T3" fmla="*/ 0 h 354"/>
              <a:gd name="T4" fmla="*/ 188 w 373"/>
              <a:gd name="T5" fmla="*/ 0 h 354"/>
              <a:gd name="T6" fmla="*/ 194 w 373"/>
              <a:gd name="T7" fmla="*/ 8 h 354"/>
              <a:gd name="T8" fmla="*/ 227 w 373"/>
              <a:gd name="T9" fmla="*/ 104 h 354"/>
              <a:gd name="T10" fmla="*/ 241 w 373"/>
              <a:gd name="T11" fmla="*/ 120 h 354"/>
              <a:gd name="T12" fmla="*/ 259 w 373"/>
              <a:gd name="T13" fmla="*/ 128 h 354"/>
              <a:gd name="T14" fmla="*/ 361 w 373"/>
              <a:gd name="T15" fmla="*/ 130 h 354"/>
              <a:gd name="T16" fmla="*/ 372 w 373"/>
              <a:gd name="T17" fmla="*/ 133 h 354"/>
              <a:gd name="T18" fmla="*/ 373 w 373"/>
              <a:gd name="T19" fmla="*/ 136 h 354"/>
              <a:gd name="T20" fmla="*/ 366 w 373"/>
              <a:gd name="T21" fmla="*/ 145 h 354"/>
              <a:gd name="T22" fmla="*/ 286 w 373"/>
              <a:gd name="T23" fmla="*/ 206 h 354"/>
              <a:gd name="T24" fmla="*/ 274 w 373"/>
              <a:gd name="T25" fmla="*/ 224 h 354"/>
              <a:gd name="T26" fmla="*/ 273 w 373"/>
              <a:gd name="T27" fmla="*/ 244 h 354"/>
              <a:gd name="T28" fmla="*/ 303 w 373"/>
              <a:gd name="T29" fmla="*/ 341 h 354"/>
              <a:gd name="T30" fmla="*/ 303 w 373"/>
              <a:gd name="T31" fmla="*/ 351 h 354"/>
              <a:gd name="T32" fmla="*/ 300 w 373"/>
              <a:gd name="T33" fmla="*/ 354 h 354"/>
              <a:gd name="T34" fmla="*/ 290 w 373"/>
              <a:gd name="T35" fmla="*/ 350 h 354"/>
              <a:gd name="T36" fmla="*/ 207 w 373"/>
              <a:gd name="T37" fmla="*/ 292 h 354"/>
              <a:gd name="T38" fmla="*/ 187 w 373"/>
              <a:gd name="T39" fmla="*/ 286 h 354"/>
              <a:gd name="T40" fmla="*/ 166 w 373"/>
              <a:gd name="T41" fmla="*/ 292 h 354"/>
              <a:gd name="T42" fmla="*/ 83 w 373"/>
              <a:gd name="T43" fmla="*/ 350 h 354"/>
              <a:gd name="T44" fmla="*/ 73 w 373"/>
              <a:gd name="T45" fmla="*/ 354 h 354"/>
              <a:gd name="T46" fmla="*/ 70 w 373"/>
              <a:gd name="T47" fmla="*/ 351 h 354"/>
              <a:gd name="T48" fmla="*/ 70 w 373"/>
              <a:gd name="T49" fmla="*/ 341 h 354"/>
              <a:gd name="T50" fmla="*/ 101 w 373"/>
              <a:gd name="T51" fmla="*/ 244 h 354"/>
              <a:gd name="T52" fmla="*/ 99 w 373"/>
              <a:gd name="T53" fmla="*/ 224 h 354"/>
              <a:gd name="T54" fmla="*/ 88 w 373"/>
              <a:gd name="T55" fmla="*/ 206 h 354"/>
              <a:gd name="T56" fmla="*/ 8 w 373"/>
              <a:gd name="T57" fmla="*/ 145 h 354"/>
              <a:gd name="T58" fmla="*/ 0 w 373"/>
              <a:gd name="T59" fmla="*/ 136 h 354"/>
              <a:gd name="T60" fmla="*/ 2 w 373"/>
              <a:gd name="T61" fmla="*/ 133 h 354"/>
              <a:gd name="T62" fmla="*/ 12 w 373"/>
              <a:gd name="T63" fmla="*/ 130 h 354"/>
              <a:gd name="T64" fmla="*/ 114 w 373"/>
              <a:gd name="T65" fmla="*/ 128 h 354"/>
              <a:gd name="T66" fmla="*/ 133 w 373"/>
              <a:gd name="T67" fmla="*/ 120 h 354"/>
              <a:gd name="T68" fmla="*/ 146 w 373"/>
              <a:gd name="T69" fmla="*/ 104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73" h="354">
                <a:moveTo>
                  <a:pt x="179" y="8"/>
                </a:moveTo>
                <a:lnTo>
                  <a:pt x="179" y="8"/>
                </a:lnTo>
                <a:lnTo>
                  <a:pt x="182" y="3"/>
                </a:lnTo>
                <a:lnTo>
                  <a:pt x="185" y="0"/>
                </a:lnTo>
                <a:lnTo>
                  <a:pt x="187" y="0"/>
                </a:lnTo>
                <a:lnTo>
                  <a:pt x="188" y="0"/>
                </a:lnTo>
                <a:lnTo>
                  <a:pt x="191" y="3"/>
                </a:lnTo>
                <a:lnTo>
                  <a:pt x="194" y="8"/>
                </a:lnTo>
                <a:lnTo>
                  <a:pt x="227" y="104"/>
                </a:lnTo>
                <a:lnTo>
                  <a:pt x="227" y="104"/>
                </a:lnTo>
                <a:lnTo>
                  <a:pt x="233" y="113"/>
                </a:lnTo>
                <a:lnTo>
                  <a:pt x="241" y="120"/>
                </a:lnTo>
                <a:lnTo>
                  <a:pt x="249" y="126"/>
                </a:lnTo>
                <a:lnTo>
                  <a:pt x="259" y="128"/>
                </a:lnTo>
                <a:lnTo>
                  <a:pt x="361" y="130"/>
                </a:lnTo>
                <a:lnTo>
                  <a:pt x="361" y="130"/>
                </a:lnTo>
                <a:lnTo>
                  <a:pt x="369" y="132"/>
                </a:lnTo>
                <a:lnTo>
                  <a:pt x="372" y="133"/>
                </a:lnTo>
                <a:lnTo>
                  <a:pt x="373" y="135"/>
                </a:lnTo>
                <a:lnTo>
                  <a:pt x="373" y="136"/>
                </a:lnTo>
                <a:lnTo>
                  <a:pt x="372" y="139"/>
                </a:lnTo>
                <a:lnTo>
                  <a:pt x="366" y="145"/>
                </a:lnTo>
                <a:lnTo>
                  <a:pt x="286" y="206"/>
                </a:lnTo>
                <a:lnTo>
                  <a:pt x="286" y="206"/>
                </a:lnTo>
                <a:lnTo>
                  <a:pt x="278" y="213"/>
                </a:lnTo>
                <a:lnTo>
                  <a:pt x="274" y="224"/>
                </a:lnTo>
                <a:lnTo>
                  <a:pt x="273" y="234"/>
                </a:lnTo>
                <a:lnTo>
                  <a:pt x="273" y="244"/>
                </a:lnTo>
                <a:lnTo>
                  <a:pt x="303" y="341"/>
                </a:lnTo>
                <a:lnTo>
                  <a:pt x="303" y="341"/>
                </a:lnTo>
                <a:lnTo>
                  <a:pt x="303" y="349"/>
                </a:lnTo>
                <a:lnTo>
                  <a:pt x="303" y="351"/>
                </a:lnTo>
                <a:lnTo>
                  <a:pt x="302" y="353"/>
                </a:lnTo>
                <a:lnTo>
                  <a:pt x="300" y="354"/>
                </a:lnTo>
                <a:lnTo>
                  <a:pt x="297" y="354"/>
                </a:lnTo>
                <a:lnTo>
                  <a:pt x="290" y="350"/>
                </a:lnTo>
                <a:lnTo>
                  <a:pt x="207" y="292"/>
                </a:lnTo>
                <a:lnTo>
                  <a:pt x="207" y="292"/>
                </a:lnTo>
                <a:lnTo>
                  <a:pt x="197" y="287"/>
                </a:lnTo>
                <a:lnTo>
                  <a:pt x="187" y="286"/>
                </a:lnTo>
                <a:lnTo>
                  <a:pt x="176" y="287"/>
                </a:lnTo>
                <a:lnTo>
                  <a:pt x="166" y="292"/>
                </a:lnTo>
                <a:lnTo>
                  <a:pt x="83" y="350"/>
                </a:lnTo>
                <a:lnTo>
                  <a:pt x="83" y="350"/>
                </a:lnTo>
                <a:lnTo>
                  <a:pt x="76" y="354"/>
                </a:lnTo>
                <a:lnTo>
                  <a:pt x="73" y="354"/>
                </a:lnTo>
                <a:lnTo>
                  <a:pt x="72" y="353"/>
                </a:lnTo>
                <a:lnTo>
                  <a:pt x="70" y="351"/>
                </a:lnTo>
                <a:lnTo>
                  <a:pt x="70" y="349"/>
                </a:lnTo>
                <a:lnTo>
                  <a:pt x="70" y="341"/>
                </a:lnTo>
                <a:lnTo>
                  <a:pt x="101" y="244"/>
                </a:lnTo>
                <a:lnTo>
                  <a:pt x="101" y="244"/>
                </a:lnTo>
                <a:lnTo>
                  <a:pt x="101" y="234"/>
                </a:lnTo>
                <a:lnTo>
                  <a:pt x="99" y="224"/>
                </a:lnTo>
                <a:lnTo>
                  <a:pt x="95" y="213"/>
                </a:lnTo>
                <a:lnTo>
                  <a:pt x="88" y="206"/>
                </a:lnTo>
                <a:lnTo>
                  <a:pt x="8" y="145"/>
                </a:lnTo>
                <a:lnTo>
                  <a:pt x="8" y="145"/>
                </a:lnTo>
                <a:lnTo>
                  <a:pt x="2" y="139"/>
                </a:lnTo>
                <a:lnTo>
                  <a:pt x="0" y="136"/>
                </a:lnTo>
                <a:lnTo>
                  <a:pt x="0" y="135"/>
                </a:lnTo>
                <a:lnTo>
                  <a:pt x="2" y="133"/>
                </a:lnTo>
                <a:lnTo>
                  <a:pt x="5" y="132"/>
                </a:lnTo>
                <a:lnTo>
                  <a:pt x="12" y="130"/>
                </a:lnTo>
                <a:lnTo>
                  <a:pt x="114" y="128"/>
                </a:lnTo>
                <a:lnTo>
                  <a:pt x="114" y="128"/>
                </a:lnTo>
                <a:lnTo>
                  <a:pt x="124" y="126"/>
                </a:lnTo>
                <a:lnTo>
                  <a:pt x="133" y="120"/>
                </a:lnTo>
                <a:lnTo>
                  <a:pt x="140" y="113"/>
                </a:lnTo>
                <a:lnTo>
                  <a:pt x="146" y="104"/>
                </a:lnTo>
                <a:lnTo>
                  <a:pt x="179" y="8"/>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 name="千图PPT彼岸天：ID 8661124Freeform: Shape 26"/>
          <p:cNvSpPr/>
          <p:nvPr>
            <p:custDataLst>
              <p:tags r:id="rId14"/>
            </p:custDataLst>
          </p:nvPr>
        </p:nvSpPr>
        <p:spPr bwMode="auto">
          <a:xfrm>
            <a:off x="9719847" y="2947944"/>
            <a:ext cx="429508" cy="428150"/>
          </a:xfrm>
          <a:custGeom>
            <a:avLst/>
            <a:gdLst>
              <a:gd name="T0" fmla="*/ 256 w 316"/>
              <a:gd name="T1" fmla="*/ 197 h 315"/>
              <a:gd name="T2" fmla="*/ 256 w 316"/>
              <a:gd name="T3" fmla="*/ 157 h 315"/>
              <a:gd name="T4" fmla="*/ 256 w 316"/>
              <a:gd name="T5" fmla="*/ 138 h 315"/>
              <a:gd name="T6" fmla="*/ 178 w 316"/>
              <a:gd name="T7" fmla="*/ 138 h 315"/>
              <a:gd name="T8" fmla="*/ 178 w 316"/>
              <a:gd name="T9" fmla="*/ 118 h 315"/>
              <a:gd name="T10" fmla="*/ 237 w 316"/>
              <a:gd name="T11" fmla="*/ 118 h 315"/>
              <a:gd name="T12" fmla="*/ 237 w 316"/>
              <a:gd name="T13" fmla="*/ 98 h 315"/>
              <a:gd name="T14" fmla="*/ 237 w 316"/>
              <a:gd name="T15" fmla="*/ 0 h 315"/>
              <a:gd name="T16" fmla="*/ 119 w 316"/>
              <a:gd name="T17" fmla="*/ 0 h 315"/>
              <a:gd name="T18" fmla="*/ 99 w 316"/>
              <a:gd name="T19" fmla="*/ 0 h 315"/>
              <a:gd name="T20" fmla="*/ 99 w 316"/>
              <a:gd name="T21" fmla="*/ 118 h 315"/>
              <a:gd name="T22" fmla="*/ 158 w 316"/>
              <a:gd name="T23" fmla="*/ 118 h 315"/>
              <a:gd name="T24" fmla="*/ 158 w 316"/>
              <a:gd name="T25" fmla="*/ 138 h 315"/>
              <a:gd name="T26" fmla="*/ 60 w 316"/>
              <a:gd name="T27" fmla="*/ 138 h 315"/>
              <a:gd name="T28" fmla="*/ 60 w 316"/>
              <a:gd name="T29" fmla="*/ 157 h 315"/>
              <a:gd name="T30" fmla="*/ 60 w 316"/>
              <a:gd name="T31" fmla="*/ 197 h 315"/>
              <a:gd name="T32" fmla="*/ 20 w 316"/>
              <a:gd name="T33" fmla="*/ 197 h 315"/>
              <a:gd name="T34" fmla="*/ 0 w 316"/>
              <a:gd name="T35" fmla="*/ 197 h 315"/>
              <a:gd name="T36" fmla="*/ 0 w 316"/>
              <a:gd name="T37" fmla="*/ 315 h 315"/>
              <a:gd name="T38" fmla="*/ 138 w 316"/>
              <a:gd name="T39" fmla="*/ 315 h 315"/>
              <a:gd name="T40" fmla="*/ 138 w 316"/>
              <a:gd name="T41" fmla="*/ 295 h 315"/>
              <a:gd name="T42" fmla="*/ 138 w 316"/>
              <a:gd name="T43" fmla="*/ 197 h 315"/>
              <a:gd name="T44" fmla="*/ 79 w 316"/>
              <a:gd name="T45" fmla="*/ 197 h 315"/>
              <a:gd name="T46" fmla="*/ 79 w 316"/>
              <a:gd name="T47" fmla="*/ 157 h 315"/>
              <a:gd name="T48" fmla="*/ 237 w 316"/>
              <a:gd name="T49" fmla="*/ 157 h 315"/>
              <a:gd name="T50" fmla="*/ 237 w 316"/>
              <a:gd name="T51" fmla="*/ 197 h 315"/>
              <a:gd name="T52" fmla="*/ 197 w 316"/>
              <a:gd name="T53" fmla="*/ 197 h 315"/>
              <a:gd name="T54" fmla="*/ 178 w 316"/>
              <a:gd name="T55" fmla="*/ 197 h 315"/>
              <a:gd name="T56" fmla="*/ 178 w 316"/>
              <a:gd name="T57" fmla="*/ 315 h 315"/>
              <a:gd name="T58" fmla="*/ 316 w 316"/>
              <a:gd name="T59" fmla="*/ 315 h 315"/>
              <a:gd name="T60" fmla="*/ 316 w 316"/>
              <a:gd name="T61" fmla="*/ 295 h 315"/>
              <a:gd name="T62" fmla="*/ 316 w 316"/>
              <a:gd name="T63" fmla="*/ 197 h 315"/>
              <a:gd name="T64" fmla="*/ 256 w 316"/>
              <a:gd name="T65" fmla="*/ 197 h 315"/>
              <a:gd name="T66" fmla="*/ 119 w 316"/>
              <a:gd name="T67" fmla="*/ 216 h 315"/>
              <a:gd name="T68" fmla="*/ 119 w 316"/>
              <a:gd name="T69" fmla="*/ 236 h 315"/>
              <a:gd name="T70" fmla="*/ 20 w 316"/>
              <a:gd name="T71" fmla="*/ 236 h 315"/>
              <a:gd name="T72" fmla="*/ 20 w 316"/>
              <a:gd name="T73" fmla="*/ 216 h 315"/>
              <a:gd name="T74" fmla="*/ 119 w 316"/>
              <a:gd name="T75" fmla="*/ 216 h 315"/>
              <a:gd name="T76" fmla="*/ 119 w 316"/>
              <a:gd name="T77" fmla="*/ 39 h 315"/>
              <a:gd name="T78" fmla="*/ 119 w 316"/>
              <a:gd name="T79" fmla="*/ 20 h 315"/>
              <a:gd name="T80" fmla="*/ 217 w 316"/>
              <a:gd name="T81" fmla="*/ 20 h 315"/>
              <a:gd name="T82" fmla="*/ 217 w 316"/>
              <a:gd name="T83" fmla="*/ 39 h 315"/>
              <a:gd name="T84" fmla="*/ 119 w 316"/>
              <a:gd name="T85" fmla="*/ 39 h 315"/>
              <a:gd name="T86" fmla="*/ 296 w 316"/>
              <a:gd name="T87" fmla="*/ 236 h 315"/>
              <a:gd name="T88" fmla="*/ 197 w 316"/>
              <a:gd name="T89" fmla="*/ 236 h 315"/>
              <a:gd name="T90" fmla="*/ 197 w 316"/>
              <a:gd name="T91" fmla="*/ 216 h 315"/>
              <a:gd name="T92" fmla="*/ 296 w 316"/>
              <a:gd name="T93" fmla="*/ 216 h 315"/>
              <a:gd name="T94" fmla="*/ 296 w 316"/>
              <a:gd name="T95" fmla="*/ 236 h 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16" h="315">
                <a:moveTo>
                  <a:pt x="256" y="197"/>
                </a:moveTo>
                <a:lnTo>
                  <a:pt x="256" y="157"/>
                </a:lnTo>
                <a:lnTo>
                  <a:pt x="256" y="138"/>
                </a:lnTo>
                <a:lnTo>
                  <a:pt x="178" y="138"/>
                </a:lnTo>
                <a:lnTo>
                  <a:pt x="178" y="118"/>
                </a:lnTo>
                <a:lnTo>
                  <a:pt x="237" y="118"/>
                </a:lnTo>
                <a:lnTo>
                  <a:pt x="237" y="98"/>
                </a:lnTo>
                <a:lnTo>
                  <a:pt x="237" y="0"/>
                </a:lnTo>
                <a:lnTo>
                  <a:pt x="119" y="0"/>
                </a:lnTo>
                <a:lnTo>
                  <a:pt x="99" y="0"/>
                </a:lnTo>
                <a:lnTo>
                  <a:pt x="99" y="118"/>
                </a:lnTo>
                <a:lnTo>
                  <a:pt x="158" y="118"/>
                </a:lnTo>
                <a:lnTo>
                  <a:pt x="158" y="138"/>
                </a:lnTo>
                <a:lnTo>
                  <a:pt x="60" y="138"/>
                </a:lnTo>
                <a:lnTo>
                  <a:pt x="60" y="157"/>
                </a:lnTo>
                <a:lnTo>
                  <a:pt x="60" y="197"/>
                </a:lnTo>
                <a:lnTo>
                  <a:pt x="20" y="197"/>
                </a:lnTo>
                <a:lnTo>
                  <a:pt x="0" y="197"/>
                </a:lnTo>
                <a:lnTo>
                  <a:pt x="0" y="315"/>
                </a:lnTo>
                <a:lnTo>
                  <a:pt x="138" y="315"/>
                </a:lnTo>
                <a:lnTo>
                  <a:pt x="138" y="295"/>
                </a:lnTo>
                <a:lnTo>
                  <a:pt x="138" y="197"/>
                </a:lnTo>
                <a:lnTo>
                  <a:pt x="79" y="197"/>
                </a:lnTo>
                <a:lnTo>
                  <a:pt x="79" y="157"/>
                </a:lnTo>
                <a:lnTo>
                  <a:pt x="237" y="157"/>
                </a:lnTo>
                <a:lnTo>
                  <a:pt x="237" y="197"/>
                </a:lnTo>
                <a:lnTo>
                  <a:pt x="197" y="197"/>
                </a:lnTo>
                <a:lnTo>
                  <a:pt x="178" y="197"/>
                </a:lnTo>
                <a:lnTo>
                  <a:pt x="178" y="315"/>
                </a:lnTo>
                <a:lnTo>
                  <a:pt x="316" y="315"/>
                </a:lnTo>
                <a:lnTo>
                  <a:pt x="316" y="295"/>
                </a:lnTo>
                <a:lnTo>
                  <a:pt x="316" y="197"/>
                </a:lnTo>
                <a:lnTo>
                  <a:pt x="256" y="197"/>
                </a:lnTo>
                <a:close/>
                <a:moveTo>
                  <a:pt x="119" y="216"/>
                </a:moveTo>
                <a:lnTo>
                  <a:pt x="119" y="236"/>
                </a:lnTo>
                <a:lnTo>
                  <a:pt x="20" y="236"/>
                </a:lnTo>
                <a:lnTo>
                  <a:pt x="20" y="216"/>
                </a:lnTo>
                <a:lnTo>
                  <a:pt x="119" y="216"/>
                </a:lnTo>
                <a:close/>
                <a:moveTo>
                  <a:pt x="119" y="39"/>
                </a:moveTo>
                <a:lnTo>
                  <a:pt x="119" y="20"/>
                </a:lnTo>
                <a:lnTo>
                  <a:pt x="217" y="20"/>
                </a:lnTo>
                <a:lnTo>
                  <a:pt x="217" y="39"/>
                </a:lnTo>
                <a:lnTo>
                  <a:pt x="119" y="39"/>
                </a:lnTo>
                <a:close/>
                <a:moveTo>
                  <a:pt x="296" y="236"/>
                </a:moveTo>
                <a:lnTo>
                  <a:pt x="197" y="236"/>
                </a:lnTo>
                <a:lnTo>
                  <a:pt x="197" y="216"/>
                </a:lnTo>
                <a:lnTo>
                  <a:pt x="296" y="216"/>
                </a:lnTo>
                <a:lnTo>
                  <a:pt x="296" y="236"/>
                </a:lnTo>
                <a:close/>
              </a:path>
            </a:pathLst>
          </a:custGeom>
          <a:solidFill>
            <a:schemeClr val="accent2"/>
          </a:solidFill>
          <a:ln>
            <a:noFill/>
          </a:ln>
        </p:spPr>
        <p:txBody>
          <a:bodyPr anchor="ctr"/>
          <a:lstStyle/>
          <a:p>
            <a:pPr algn="ctr"/>
            <a:endParaRPr/>
          </a:p>
        </p:txBody>
      </p:sp>
      <p:sp>
        <p:nvSpPr>
          <p:cNvPr id="25" name="圆角矩形 3"/>
          <p:cNvSpPr/>
          <p:nvPr/>
        </p:nvSpPr>
        <p:spPr>
          <a:xfrm>
            <a:off x="3706875" y="461000"/>
            <a:ext cx="4778249" cy="659500"/>
          </a:xfrm>
          <a:prstGeom prst="roundRect">
            <a:avLst>
              <a:gd name="adj" fmla="val 42270"/>
            </a:avLst>
          </a:prstGeom>
          <a:gradFill>
            <a:gsLst>
              <a:gs pos="99000">
                <a:schemeClr val="bg1"/>
              </a:gs>
              <a:gs pos="0">
                <a:schemeClr val="bg1">
                  <a:lumMod val="95000"/>
                </a:schemeClr>
              </a:gs>
            </a:gsLst>
            <a:lin ang="0" scaled="0"/>
          </a:gradFill>
          <a:ln>
            <a:noFill/>
          </a:ln>
          <a:effectLst>
            <a:innerShdw blurRad="63500" dist="127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solidFill>
                <a:latin typeface="微软雅黑" panose="020B0503020204020204" pitchFamily="34" charset="-122"/>
                <a:ea typeface="微软雅黑" panose="020B0503020204020204" pitchFamily="34" charset="-122"/>
              </a:rPr>
              <a:t>几点说明</a:t>
            </a:r>
          </a:p>
        </p:txBody>
      </p:sp>
    </p:spTree>
  </p:cSld>
  <p:clrMapOvr>
    <a:masterClrMapping/>
  </p:clrMapOvr>
  <mc:AlternateContent xmlns:mc="http://schemas.openxmlformats.org/markup-compatibility/2006" xmlns:p14="http://schemas.microsoft.com/office/powerpoint/2010/main">
    <mc:Choice Requires="p14">
      <p:transition spd="slow" p14:dur="1600" advClick="0" advTm="5000">
        <p14:prism isInverted="1"/>
      </p:transition>
    </mc:Choice>
    <mc:Fallback xmlns="">
      <p:transition spd="slow"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22" presetClass="entr" presetSubtype="8" fill="hold" nodeType="after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wipe(left)">
                                      <p:cBhvr>
                                        <p:cTn id="13" dur="500"/>
                                        <p:tgtEl>
                                          <p:spTgt spid="9"/>
                                        </p:tgtEl>
                                      </p:cBhvr>
                                    </p:animEffect>
                                  </p:childTnLst>
                                </p:cTn>
                              </p:par>
                              <p:par>
                                <p:cTn id="14" presetID="22" presetClass="entr" presetSubtype="2" fill="hold"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wipe(right)">
                                      <p:cBhvr>
                                        <p:cTn id="16" dur="500"/>
                                        <p:tgtEl>
                                          <p:spTgt spid="5"/>
                                        </p:tgtEl>
                                      </p:cBhvr>
                                    </p:animEffect>
                                  </p:childTnLst>
                                </p:cTn>
                              </p:par>
                            </p:childTnLst>
                          </p:cTn>
                        </p:par>
                        <p:par>
                          <p:cTn id="17" fill="hold">
                            <p:stCondLst>
                              <p:cond delay="1000"/>
                            </p:stCondLst>
                            <p:childTnLst>
                              <p:par>
                                <p:cTn id="18" presetID="22" presetClass="entr" presetSubtype="8" fill="hold" nodeType="after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wipe(left)">
                                      <p:cBhvr>
                                        <p:cTn id="20" dur="500"/>
                                        <p:tgtEl>
                                          <p:spTgt spid="3"/>
                                        </p:tgtEl>
                                      </p:cBhvr>
                                    </p:animEffect>
                                  </p:childTnLst>
                                </p:cTn>
                              </p:par>
                              <p:par>
                                <p:cTn id="21" presetID="22" presetClass="entr" presetSubtype="2" fill="hold" nodeType="with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wipe(right)">
                                      <p:cBhvr>
                                        <p:cTn id="23" dur="500"/>
                                        <p:tgtEl>
                                          <p:spTgt spid="2"/>
                                        </p:tgtEl>
                                      </p:cBhvr>
                                    </p:animEffect>
                                  </p:childTnLst>
                                </p:cTn>
                              </p:par>
                            </p:childTnLst>
                          </p:cTn>
                        </p:par>
                        <p:par>
                          <p:cTn id="24" fill="hold">
                            <p:stCondLst>
                              <p:cond delay="1500"/>
                            </p:stCondLst>
                            <p:childTnLst>
                              <p:par>
                                <p:cTn id="25" presetID="37" presetClass="entr" presetSubtype="0" fill="hold" grpId="0" nodeType="after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1000"/>
                                        <p:tgtEl>
                                          <p:spTgt spid="17"/>
                                        </p:tgtEl>
                                      </p:cBhvr>
                                    </p:animEffect>
                                    <p:anim calcmode="lin" valueType="num">
                                      <p:cBhvr>
                                        <p:cTn id="28" dur="1000" fill="hold"/>
                                        <p:tgtEl>
                                          <p:spTgt spid="17"/>
                                        </p:tgtEl>
                                        <p:attrNameLst>
                                          <p:attrName>ppt_x</p:attrName>
                                        </p:attrNameLst>
                                      </p:cBhvr>
                                      <p:tavLst>
                                        <p:tav tm="0">
                                          <p:val>
                                            <p:strVal val="#ppt_x"/>
                                          </p:val>
                                        </p:tav>
                                        <p:tav tm="100000">
                                          <p:val>
                                            <p:strVal val="#ppt_x"/>
                                          </p:val>
                                        </p:tav>
                                      </p:tavLst>
                                    </p:anim>
                                    <p:anim calcmode="lin" valueType="num">
                                      <p:cBhvr>
                                        <p:cTn id="29" dur="900" decel="100000" fill="hold"/>
                                        <p:tgtEl>
                                          <p:spTgt spid="17"/>
                                        </p:tgtEl>
                                        <p:attrNameLst>
                                          <p:attrName>ppt_y</p:attrName>
                                        </p:attrNameLst>
                                      </p:cBhvr>
                                      <p:tavLst>
                                        <p:tav tm="0">
                                          <p:val>
                                            <p:strVal val="#ppt_y+1"/>
                                          </p:val>
                                        </p:tav>
                                        <p:tav tm="100000">
                                          <p:val>
                                            <p:strVal val="#ppt_y-.03"/>
                                          </p:val>
                                        </p:tav>
                                      </p:tavLst>
                                    </p:anim>
                                    <p:anim calcmode="lin" valueType="num">
                                      <p:cBhvr>
                                        <p:cTn id="30" dur="100" accel="100000" fill="hold">
                                          <p:stCondLst>
                                            <p:cond delay="900"/>
                                          </p:stCondLst>
                                        </p:cTn>
                                        <p:tgtEl>
                                          <p:spTgt spid="17"/>
                                        </p:tgtEl>
                                        <p:attrNameLst>
                                          <p:attrName>ppt_y</p:attrName>
                                        </p:attrNameLst>
                                      </p:cBhvr>
                                      <p:tavLst>
                                        <p:tav tm="0">
                                          <p:val>
                                            <p:strVal val="#ppt_y-.03"/>
                                          </p:val>
                                        </p:tav>
                                        <p:tav tm="100000">
                                          <p:val>
                                            <p:strVal val="#ppt_y"/>
                                          </p:val>
                                        </p:tav>
                                      </p:tavLst>
                                    </p:anim>
                                  </p:childTnLst>
                                </p:cTn>
                              </p:par>
                              <p:par>
                                <p:cTn id="31" presetID="37" presetClass="entr" presetSubtype="0" fill="hold" grpId="0" nodeType="withEffect">
                                  <p:stCondLst>
                                    <p:cond delay="0"/>
                                  </p:stCondLst>
                                  <p:childTnLst>
                                    <p:set>
                                      <p:cBhvr>
                                        <p:cTn id="32" dur="1" fill="hold">
                                          <p:stCondLst>
                                            <p:cond delay="0"/>
                                          </p:stCondLst>
                                        </p:cTn>
                                        <p:tgtEl>
                                          <p:spTgt spid="18"/>
                                        </p:tgtEl>
                                        <p:attrNameLst>
                                          <p:attrName>style.visibility</p:attrName>
                                        </p:attrNameLst>
                                      </p:cBhvr>
                                      <p:to>
                                        <p:strVal val="visible"/>
                                      </p:to>
                                    </p:set>
                                    <p:animEffect transition="in" filter="fade">
                                      <p:cBhvr>
                                        <p:cTn id="33" dur="1000"/>
                                        <p:tgtEl>
                                          <p:spTgt spid="18"/>
                                        </p:tgtEl>
                                      </p:cBhvr>
                                    </p:animEffect>
                                    <p:anim calcmode="lin" valueType="num">
                                      <p:cBhvr>
                                        <p:cTn id="34" dur="1000" fill="hold"/>
                                        <p:tgtEl>
                                          <p:spTgt spid="18"/>
                                        </p:tgtEl>
                                        <p:attrNameLst>
                                          <p:attrName>ppt_x</p:attrName>
                                        </p:attrNameLst>
                                      </p:cBhvr>
                                      <p:tavLst>
                                        <p:tav tm="0">
                                          <p:val>
                                            <p:strVal val="#ppt_x"/>
                                          </p:val>
                                        </p:tav>
                                        <p:tav tm="100000">
                                          <p:val>
                                            <p:strVal val="#ppt_x"/>
                                          </p:val>
                                        </p:tav>
                                      </p:tavLst>
                                    </p:anim>
                                    <p:anim calcmode="lin" valueType="num">
                                      <p:cBhvr>
                                        <p:cTn id="35" dur="900" decel="100000" fill="hold"/>
                                        <p:tgtEl>
                                          <p:spTgt spid="18"/>
                                        </p:tgtEl>
                                        <p:attrNameLst>
                                          <p:attrName>ppt_y</p:attrName>
                                        </p:attrNameLst>
                                      </p:cBhvr>
                                      <p:tavLst>
                                        <p:tav tm="0">
                                          <p:val>
                                            <p:strVal val="#ppt_y+1"/>
                                          </p:val>
                                        </p:tav>
                                        <p:tav tm="100000">
                                          <p:val>
                                            <p:strVal val="#ppt_y-.03"/>
                                          </p:val>
                                        </p:tav>
                                      </p:tavLst>
                                    </p:anim>
                                    <p:anim calcmode="lin" valueType="num">
                                      <p:cBhvr>
                                        <p:cTn id="36" dur="100" accel="100000" fill="hold">
                                          <p:stCondLst>
                                            <p:cond delay="900"/>
                                          </p:stCondLst>
                                        </p:cTn>
                                        <p:tgtEl>
                                          <p:spTgt spid="18"/>
                                        </p:tgtEl>
                                        <p:attrNameLst>
                                          <p:attrName>ppt_y</p:attrName>
                                        </p:attrNameLst>
                                      </p:cBhvr>
                                      <p:tavLst>
                                        <p:tav tm="0">
                                          <p:val>
                                            <p:strVal val="#ppt_y-.03"/>
                                          </p:val>
                                        </p:tav>
                                        <p:tav tm="100000">
                                          <p:val>
                                            <p:strVal val="#ppt_y"/>
                                          </p:val>
                                        </p:tav>
                                      </p:tavLst>
                                    </p:anim>
                                  </p:childTnLst>
                                </p:cTn>
                              </p:par>
                              <p:par>
                                <p:cTn id="37" presetID="37" presetClass="entr" presetSubtype="0" fill="hold" grpId="0" nodeType="with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fade">
                                      <p:cBhvr>
                                        <p:cTn id="39" dur="1000"/>
                                        <p:tgtEl>
                                          <p:spTgt spid="19"/>
                                        </p:tgtEl>
                                      </p:cBhvr>
                                    </p:animEffect>
                                    <p:anim calcmode="lin" valueType="num">
                                      <p:cBhvr>
                                        <p:cTn id="40" dur="1000" fill="hold"/>
                                        <p:tgtEl>
                                          <p:spTgt spid="19"/>
                                        </p:tgtEl>
                                        <p:attrNameLst>
                                          <p:attrName>ppt_x</p:attrName>
                                        </p:attrNameLst>
                                      </p:cBhvr>
                                      <p:tavLst>
                                        <p:tav tm="0">
                                          <p:val>
                                            <p:strVal val="#ppt_x"/>
                                          </p:val>
                                        </p:tav>
                                        <p:tav tm="100000">
                                          <p:val>
                                            <p:strVal val="#ppt_x"/>
                                          </p:val>
                                        </p:tav>
                                      </p:tavLst>
                                    </p:anim>
                                    <p:anim calcmode="lin" valueType="num">
                                      <p:cBhvr>
                                        <p:cTn id="41" dur="900" decel="100000" fill="hold"/>
                                        <p:tgtEl>
                                          <p:spTgt spid="19"/>
                                        </p:tgtEl>
                                        <p:attrNameLst>
                                          <p:attrName>ppt_y</p:attrName>
                                        </p:attrNameLst>
                                      </p:cBhvr>
                                      <p:tavLst>
                                        <p:tav tm="0">
                                          <p:val>
                                            <p:strVal val="#ppt_y+1"/>
                                          </p:val>
                                        </p:tav>
                                        <p:tav tm="100000">
                                          <p:val>
                                            <p:strVal val="#ppt_y-.03"/>
                                          </p:val>
                                        </p:tav>
                                      </p:tavLst>
                                    </p:anim>
                                    <p:anim calcmode="lin" valueType="num">
                                      <p:cBhvr>
                                        <p:cTn id="42" dur="100" accel="100000" fill="hold">
                                          <p:stCondLst>
                                            <p:cond delay="900"/>
                                          </p:stCondLst>
                                        </p:cTn>
                                        <p:tgtEl>
                                          <p:spTgt spid="19"/>
                                        </p:tgtEl>
                                        <p:attrNameLst>
                                          <p:attrName>ppt_y</p:attrName>
                                        </p:attrNameLst>
                                      </p:cBhvr>
                                      <p:tavLst>
                                        <p:tav tm="0">
                                          <p:val>
                                            <p:strVal val="#ppt_y-.03"/>
                                          </p:val>
                                        </p:tav>
                                        <p:tav tm="100000">
                                          <p:val>
                                            <p:strVal val="#ppt_y"/>
                                          </p:val>
                                        </p:tav>
                                      </p:tavLst>
                                    </p:anim>
                                  </p:childTnLst>
                                </p:cTn>
                              </p:par>
                              <p:par>
                                <p:cTn id="43" presetID="37" presetClass="entr" presetSubtype="0" fill="hold" grpId="0" nodeType="withEffect">
                                  <p:stCondLst>
                                    <p:cond delay="0"/>
                                  </p:stCondLst>
                                  <p:childTnLst>
                                    <p:set>
                                      <p:cBhvr>
                                        <p:cTn id="44" dur="1" fill="hold">
                                          <p:stCondLst>
                                            <p:cond delay="0"/>
                                          </p:stCondLst>
                                        </p:cTn>
                                        <p:tgtEl>
                                          <p:spTgt spid="14"/>
                                        </p:tgtEl>
                                        <p:attrNameLst>
                                          <p:attrName>style.visibility</p:attrName>
                                        </p:attrNameLst>
                                      </p:cBhvr>
                                      <p:to>
                                        <p:strVal val="visible"/>
                                      </p:to>
                                    </p:set>
                                    <p:animEffect transition="in" filter="fade">
                                      <p:cBhvr>
                                        <p:cTn id="45" dur="1000"/>
                                        <p:tgtEl>
                                          <p:spTgt spid="14"/>
                                        </p:tgtEl>
                                      </p:cBhvr>
                                    </p:animEffect>
                                    <p:anim calcmode="lin" valueType="num">
                                      <p:cBhvr>
                                        <p:cTn id="46" dur="1000" fill="hold"/>
                                        <p:tgtEl>
                                          <p:spTgt spid="14"/>
                                        </p:tgtEl>
                                        <p:attrNameLst>
                                          <p:attrName>ppt_x</p:attrName>
                                        </p:attrNameLst>
                                      </p:cBhvr>
                                      <p:tavLst>
                                        <p:tav tm="0">
                                          <p:val>
                                            <p:strVal val="#ppt_x"/>
                                          </p:val>
                                        </p:tav>
                                        <p:tav tm="100000">
                                          <p:val>
                                            <p:strVal val="#ppt_x"/>
                                          </p:val>
                                        </p:tav>
                                      </p:tavLst>
                                    </p:anim>
                                    <p:anim calcmode="lin" valueType="num">
                                      <p:cBhvr>
                                        <p:cTn id="47" dur="900" decel="100000" fill="hold"/>
                                        <p:tgtEl>
                                          <p:spTgt spid="14"/>
                                        </p:tgtEl>
                                        <p:attrNameLst>
                                          <p:attrName>ppt_y</p:attrName>
                                        </p:attrNameLst>
                                      </p:cBhvr>
                                      <p:tavLst>
                                        <p:tav tm="0">
                                          <p:val>
                                            <p:strVal val="#ppt_y+1"/>
                                          </p:val>
                                        </p:tav>
                                        <p:tav tm="100000">
                                          <p:val>
                                            <p:strVal val="#ppt_y-.03"/>
                                          </p:val>
                                        </p:tav>
                                      </p:tavLst>
                                    </p:anim>
                                    <p:anim calcmode="lin" valueType="num">
                                      <p:cBhvr>
                                        <p:cTn id="48" dur="100" accel="100000" fill="hold">
                                          <p:stCondLst>
                                            <p:cond delay="900"/>
                                          </p:stCondLst>
                                        </p:cTn>
                                        <p:tgtEl>
                                          <p:spTgt spid="14"/>
                                        </p:tgtEl>
                                        <p:attrNameLst>
                                          <p:attrName>ppt_y</p:attrName>
                                        </p:attrNameLst>
                                      </p:cBhvr>
                                      <p:tavLst>
                                        <p:tav tm="0">
                                          <p:val>
                                            <p:strVal val="#ppt_y-.03"/>
                                          </p:val>
                                        </p:tav>
                                        <p:tav tm="100000">
                                          <p:val>
                                            <p:strVal val="#ppt_y"/>
                                          </p:val>
                                        </p:tav>
                                      </p:tavLst>
                                    </p:anim>
                                  </p:childTnLst>
                                </p:cTn>
                              </p:par>
                              <p:par>
                                <p:cTn id="49" presetID="37" presetClass="entr" presetSubtype="0" fill="hold" grpId="0" nodeType="withEffect">
                                  <p:stCondLst>
                                    <p:cond delay="0"/>
                                  </p:stCondLst>
                                  <p:childTnLst>
                                    <p:set>
                                      <p:cBhvr>
                                        <p:cTn id="50" dur="1" fill="hold">
                                          <p:stCondLst>
                                            <p:cond delay="0"/>
                                          </p:stCondLst>
                                        </p:cTn>
                                        <p:tgtEl>
                                          <p:spTgt spid="15"/>
                                        </p:tgtEl>
                                        <p:attrNameLst>
                                          <p:attrName>style.visibility</p:attrName>
                                        </p:attrNameLst>
                                      </p:cBhvr>
                                      <p:to>
                                        <p:strVal val="visible"/>
                                      </p:to>
                                    </p:set>
                                    <p:animEffect transition="in" filter="fade">
                                      <p:cBhvr>
                                        <p:cTn id="51" dur="1000"/>
                                        <p:tgtEl>
                                          <p:spTgt spid="15"/>
                                        </p:tgtEl>
                                      </p:cBhvr>
                                    </p:animEffect>
                                    <p:anim calcmode="lin" valueType="num">
                                      <p:cBhvr>
                                        <p:cTn id="52" dur="1000" fill="hold"/>
                                        <p:tgtEl>
                                          <p:spTgt spid="15"/>
                                        </p:tgtEl>
                                        <p:attrNameLst>
                                          <p:attrName>ppt_x</p:attrName>
                                        </p:attrNameLst>
                                      </p:cBhvr>
                                      <p:tavLst>
                                        <p:tav tm="0">
                                          <p:val>
                                            <p:strVal val="#ppt_x"/>
                                          </p:val>
                                        </p:tav>
                                        <p:tav tm="100000">
                                          <p:val>
                                            <p:strVal val="#ppt_x"/>
                                          </p:val>
                                        </p:tav>
                                      </p:tavLst>
                                    </p:anim>
                                    <p:anim calcmode="lin" valueType="num">
                                      <p:cBhvr>
                                        <p:cTn id="53" dur="900" decel="100000" fill="hold"/>
                                        <p:tgtEl>
                                          <p:spTgt spid="15"/>
                                        </p:tgtEl>
                                        <p:attrNameLst>
                                          <p:attrName>ppt_y</p:attrName>
                                        </p:attrNameLst>
                                      </p:cBhvr>
                                      <p:tavLst>
                                        <p:tav tm="0">
                                          <p:val>
                                            <p:strVal val="#ppt_y+1"/>
                                          </p:val>
                                        </p:tav>
                                        <p:tav tm="100000">
                                          <p:val>
                                            <p:strVal val="#ppt_y-.03"/>
                                          </p:val>
                                        </p:tav>
                                      </p:tavLst>
                                    </p:anim>
                                    <p:anim calcmode="lin" valueType="num">
                                      <p:cBhvr>
                                        <p:cTn id="54" dur="100" accel="100000" fill="hold">
                                          <p:stCondLst>
                                            <p:cond delay="900"/>
                                          </p:stCondLst>
                                        </p:cTn>
                                        <p:tgtEl>
                                          <p:spTgt spid="15"/>
                                        </p:tgtEl>
                                        <p:attrNameLst>
                                          <p:attrName>ppt_y</p:attrName>
                                        </p:attrNameLst>
                                      </p:cBhvr>
                                      <p:tavLst>
                                        <p:tav tm="0">
                                          <p:val>
                                            <p:strVal val="#ppt_y-.03"/>
                                          </p:val>
                                        </p:tav>
                                        <p:tav tm="100000">
                                          <p:val>
                                            <p:strVal val="#ppt_y"/>
                                          </p:val>
                                        </p:tav>
                                      </p:tavLst>
                                    </p:anim>
                                  </p:childTnLst>
                                </p:cTn>
                              </p:par>
                              <p:par>
                                <p:cTn id="55" presetID="37" presetClass="entr" presetSubtype="0" fill="hold" grpId="0" nodeType="withEffect">
                                  <p:stCondLst>
                                    <p:cond delay="0"/>
                                  </p:stCondLst>
                                  <p:childTnLst>
                                    <p:set>
                                      <p:cBhvr>
                                        <p:cTn id="56" dur="1" fill="hold">
                                          <p:stCondLst>
                                            <p:cond delay="0"/>
                                          </p:stCondLst>
                                        </p:cTn>
                                        <p:tgtEl>
                                          <p:spTgt spid="16"/>
                                        </p:tgtEl>
                                        <p:attrNameLst>
                                          <p:attrName>style.visibility</p:attrName>
                                        </p:attrNameLst>
                                      </p:cBhvr>
                                      <p:to>
                                        <p:strVal val="visible"/>
                                      </p:to>
                                    </p:set>
                                    <p:animEffect transition="in" filter="fade">
                                      <p:cBhvr>
                                        <p:cTn id="57" dur="1000"/>
                                        <p:tgtEl>
                                          <p:spTgt spid="16"/>
                                        </p:tgtEl>
                                      </p:cBhvr>
                                    </p:animEffect>
                                    <p:anim calcmode="lin" valueType="num">
                                      <p:cBhvr>
                                        <p:cTn id="58" dur="1000" fill="hold"/>
                                        <p:tgtEl>
                                          <p:spTgt spid="16"/>
                                        </p:tgtEl>
                                        <p:attrNameLst>
                                          <p:attrName>ppt_x</p:attrName>
                                        </p:attrNameLst>
                                      </p:cBhvr>
                                      <p:tavLst>
                                        <p:tav tm="0">
                                          <p:val>
                                            <p:strVal val="#ppt_x"/>
                                          </p:val>
                                        </p:tav>
                                        <p:tav tm="100000">
                                          <p:val>
                                            <p:strVal val="#ppt_x"/>
                                          </p:val>
                                        </p:tav>
                                      </p:tavLst>
                                    </p:anim>
                                    <p:anim calcmode="lin" valueType="num">
                                      <p:cBhvr>
                                        <p:cTn id="59" dur="900" decel="100000" fill="hold"/>
                                        <p:tgtEl>
                                          <p:spTgt spid="16"/>
                                        </p:tgtEl>
                                        <p:attrNameLst>
                                          <p:attrName>ppt_y</p:attrName>
                                        </p:attrNameLst>
                                      </p:cBhvr>
                                      <p:tavLst>
                                        <p:tav tm="0">
                                          <p:val>
                                            <p:strVal val="#ppt_y+1"/>
                                          </p:val>
                                        </p:tav>
                                        <p:tav tm="100000">
                                          <p:val>
                                            <p:strVal val="#ppt_y-.03"/>
                                          </p:val>
                                        </p:tav>
                                      </p:tavLst>
                                    </p:anim>
                                    <p:anim calcmode="lin" valueType="num">
                                      <p:cBhvr>
                                        <p:cTn id="60" dur="100" accel="100000" fill="hold">
                                          <p:stCondLst>
                                            <p:cond delay="900"/>
                                          </p:stCondLst>
                                        </p:cTn>
                                        <p:tgtEl>
                                          <p:spTgt spid="16"/>
                                        </p:tgtEl>
                                        <p:attrNameLst>
                                          <p:attrName>ppt_y</p:attrName>
                                        </p:attrNameLst>
                                      </p:cBhvr>
                                      <p:tavLst>
                                        <p:tav tm="0">
                                          <p:val>
                                            <p:strVal val="#ppt_y-.03"/>
                                          </p:val>
                                        </p:tav>
                                        <p:tav tm="100000">
                                          <p:val>
                                            <p:strVal val="#ppt_y"/>
                                          </p:val>
                                        </p:tav>
                                      </p:tavLst>
                                    </p:anim>
                                  </p:childTnLst>
                                </p:cTn>
                              </p:par>
                            </p:childTnLst>
                          </p:cTn>
                        </p:par>
                        <p:par>
                          <p:cTn id="61" fill="hold">
                            <p:stCondLst>
                              <p:cond delay="2500"/>
                            </p:stCondLst>
                            <p:childTnLst>
                              <p:par>
                                <p:cTn id="62" presetID="2" presetClass="entr" presetSubtype="2" fill="hold" grpId="0" nodeType="afterEffect">
                                  <p:stCondLst>
                                    <p:cond delay="0"/>
                                  </p:stCondLst>
                                  <p:childTnLst>
                                    <p:set>
                                      <p:cBhvr>
                                        <p:cTn id="63" dur="1" fill="hold">
                                          <p:stCondLst>
                                            <p:cond delay="0"/>
                                          </p:stCondLst>
                                        </p:cTn>
                                        <p:tgtEl>
                                          <p:spTgt spid="20"/>
                                        </p:tgtEl>
                                        <p:attrNameLst>
                                          <p:attrName>style.visibility</p:attrName>
                                        </p:attrNameLst>
                                      </p:cBhvr>
                                      <p:to>
                                        <p:strVal val="visible"/>
                                      </p:to>
                                    </p:set>
                                    <p:anim calcmode="lin" valueType="num">
                                      <p:cBhvr additive="base">
                                        <p:cTn id="64" dur="500" fill="hold"/>
                                        <p:tgtEl>
                                          <p:spTgt spid="20"/>
                                        </p:tgtEl>
                                        <p:attrNameLst>
                                          <p:attrName>ppt_x</p:attrName>
                                        </p:attrNameLst>
                                      </p:cBhvr>
                                      <p:tavLst>
                                        <p:tav tm="0">
                                          <p:val>
                                            <p:strVal val="1+#ppt_w/2"/>
                                          </p:val>
                                        </p:tav>
                                        <p:tav tm="100000">
                                          <p:val>
                                            <p:strVal val="#ppt_x"/>
                                          </p:val>
                                        </p:tav>
                                      </p:tavLst>
                                    </p:anim>
                                    <p:anim calcmode="lin" valueType="num">
                                      <p:cBhvr additive="base">
                                        <p:cTn id="65" dur="500" fill="hold"/>
                                        <p:tgtEl>
                                          <p:spTgt spid="20"/>
                                        </p:tgtEl>
                                        <p:attrNameLst>
                                          <p:attrName>ppt_y</p:attrName>
                                        </p:attrNameLst>
                                      </p:cBhvr>
                                      <p:tavLst>
                                        <p:tav tm="0">
                                          <p:val>
                                            <p:strVal val="#ppt_y"/>
                                          </p:val>
                                        </p:tav>
                                        <p:tav tm="100000">
                                          <p:val>
                                            <p:strVal val="#ppt_y"/>
                                          </p:val>
                                        </p:tav>
                                      </p:tavLst>
                                    </p:anim>
                                  </p:childTnLst>
                                </p:cTn>
                              </p:par>
                              <p:par>
                                <p:cTn id="66" presetID="2" presetClass="entr" presetSubtype="2" fill="hold" grpId="0" nodeType="withEffect">
                                  <p:stCondLst>
                                    <p:cond delay="0"/>
                                  </p:stCondLst>
                                  <p:childTnLst>
                                    <p:set>
                                      <p:cBhvr>
                                        <p:cTn id="67" dur="1" fill="hold">
                                          <p:stCondLst>
                                            <p:cond delay="0"/>
                                          </p:stCondLst>
                                        </p:cTn>
                                        <p:tgtEl>
                                          <p:spTgt spid="21"/>
                                        </p:tgtEl>
                                        <p:attrNameLst>
                                          <p:attrName>style.visibility</p:attrName>
                                        </p:attrNameLst>
                                      </p:cBhvr>
                                      <p:to>
                                        <p:strVal val="visible"/>
                                      </p:to>
                                    </p:set>
                                    <p:anim calcmode="lin" valueType="num">
                                      <p:cBhvr additive="base">
                                        <p:cTn id="68" dur="500" fill="hold"/>
                                        <p:tgtEl>
                                          <p:spTgt spid="21"/>
                                        </p:tgtEl>
                                        <p:attrNameLst>
                                          <p:attrName>ppt_x</p:attrName>
                                        </p:attrNameLst>
                                      </p:cBhvr>
                                      <p:tavLst>
                                        <p:tav tm="0">
                                          <p:val>
                                            <p:strVal val="1+#ppt_w/2"/>
                                          </p:val>
                                        </p:tav>
                                        <p:tav tm="100000">
                                          <p:val>
                                            <p:strVal val="#ppt_x"/>
                                          </p:val>
                                        </p:tav>
                                      </p:tavLst>
                                    </p:anim>
                                    <p:anim calcmode="lin" valueType="num">
                                      <p:cBhvr additive="base">
                                        <p:cTn id="69" dur="500" fill="hold"/>
                                        <p:tgtEl>
                                          <p:spTgt spid="21"/>
                                        </p:tgtEl>
                                        <p:attrNameLst>
                                          <p:attrName>ppt_y</p:attrName>
                                        </p:attrNameLst>
                                      </p:cBhvr>
                                      <p:tavLst>
                                        <p:tav tm="0">
                                          <p:val>
                                            <p:strVal val="#ppt_y"/>
                                          </p:val>
                                        </p:tav>
                                        <p:tav tm="100000">
                                          <p:val>
                                            <p:strVal val="#ppt_y"/>
                                          </p:val>
                                        </p:tav>
                                      </p:tavLst>
                                    </p:anim>
                                  </p:childTnLst>
                                </p:cTn>
                              </p:par>
                              <p:par>
                                <p:cTn id="70" presetID="2" presetClass="entr" presetSubtype="8" fill="hold" grpId="0" nodeType="withEffect">
                                  <p:stCondLst>
                                    <p:cond delay="0"/>
                                  </p:stCondLst>
                                  <p:childTnLst>
                                    <p:set>
                                      <p:cBhvr>
                                        <p:cTn id="71" dur="1" fill="hold">
                                          <p:stCondLst>
                                            <p:cond delay="0"/>
                                          </p:stCondLst>
                                        </p:cTn>
                                        <p:tgtEl>
                                          <p:spTgt spid="11"/>
                                        </p:tgtEl>
                                        <p:attrNameLst>
                                          <p:attrName>style.visibility</p:attrName>
                                        </p:attrNameLst>
                                      </p:cBhvr>
                                      <p:to>
                                        <p:strVal val="visible"/>
                                      </p:to>
                                    </p:set>
                                    <p:anim calcmode="lin" valueType="num">
                                      <p:cBhvr additive="base">
                                        <p:cTn id="72" dur="500" fill="hold"/>
                                        <p:tgtEl>
                                          <p:spTgt spid="11"/>
                                        </p:tgtEl>
                                        <p:attrNameLst>
                                          <p:attrName>ppt_x</p:attrName>
                                        </p:attrNameLst>
                                      </p:cBhvr>
                                      <p:tavLst>
                                        <p:tav tm="0">
                                          <p:val>
                                            <p:strVal val="0-#ppt_w/2"/>
                                          </p:val>
                                        </p:tav>
                                        <p:tav tm="100000">
                                          <p:val>
                                            <p:strVal val="#ppt_x"/>
                                          </p:val>
                                        </p:tav>
                                      </p:tavLst>
                                    </p:anim>
                                    <p:anim calcmode="lin" valueType="num">
                                      <p:cBhvr additive="base">
                                        <p:cTn id="73" dur="500" fill="hold"/>
                                        <p:tgtEl>
                                          <p:spTgt spid="11"/>
                                        </p:tgtEl>
                                        <p:attrNameLst>
                                          <p:attrName>ppt_y</p:attrName>
                                        </p:attrNameLst>
                                      </p:cBhvr>
                                      <p:tavLst>
                                        <p:tav tm="0">
                                          <p:val>
                                            <p:strVal val="#ppt_y"/>
                                          </p:val>
                                        </p:tav>
                                        <p:tav tm="100000">
                                          <p:val>
                                            <p:strVal val="#ppt_y"/>
                                          </p:val>
                                        </p:tav>
                                      </p:tavLst>
                                    </p:anim>
                                  </p:childTnLst>
                                </p:cTn>
                              </p:par>
                            </p:childTnLst>
                          </p:cTn>
                        </p:par>
                        <p:par>
                          <p:cTn id="74" fill="hold">
                            <p:stCondLst>
                              <p:cond delay="3000"/>
                            </p:stCondLst>
                            <p:childTnLst>
                              <p:par>
                                <p:cTn id="75" presetID="10" presetClass="entr" presetSubtype="0" fill="hold" grpId="0" nodeType="afterEffect">
                                  <p:stCondLst>
                                    <p:cond delay="0"/>
                                  </p:stCondLst>
                                  <p:childTnLst>
                                    <p:set>
                                      <p:cBhvr>
                                        <p:cTn id="76" dur="1" fill="hold">
                                          <p:stCondLst>
                                            <p:cond delay="0"/>
                                          </p:stCondLst>
                                        </p:cTn>
                                        <p:tgtEl>
                                          <p:spTgt spid="25"/>
                                        </p:tgtEl>
                                        <p:attrNameLst>
                                          <p:attrName>style.visibility</p:attrName>
                                        </p:attrNameLst>
                                      </p:cBhvr>
                                      <p:to>
                                        <p:strVal val="visible"/>
                                      </p:to>
                                    </p:set>
                                    <p:animEffect transition="in" filter="fade">
                                      <p:cBhvr>
                                        <p:cTn id="7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0" grpId="0"/>
      <p:bldP spid="21" grpId="0"/>
      <p:bldP spid="11" grpId="0"/>
      <p:bldP spid="17" grpId="0" animBg="1"/>
      <p:bldP spid="18" grpId="0" animBg="1"/>
      <p:bldP spid="19" grpId="0" animBg="1"/>
      <p:bldP spid="14" grpId="0" animBg="1"/>
      <p:bldP spid="15" grpId="0" animBg="1"/>
      <p:bldP spid="16" grpId="0" animBg="1"/>
      <p:bldP spid="25"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千图PPT彼岸天：ID 8661124椭圆 2"/>
          <p:cNvSpPr/>
          <p:nvPr>
            <p:custDataLst>
              <p:tags r:id="rId1"/>
            </p:custDataLst>
          </p:nvPr>
        </p:nvSpPr>
        <p:spPr>
          <a:xfrm>
            <a:off x="4852201" y="2387333"/>
            <a:ext cx="2487600" cy="2486773"/>
          </a:xfrm>
          <a:prstGeom prst="ellipse">
            <a:avLst/>
          </a:prstGeom>
          <a:blipFill dpi="0" rotWithShape="1">
            <a:blip r:embed="rId18"/>
            <a:srcRect/>
            <a:stretch>
              <a:fillRect l="-19352" r="-19352"/>
            </a:stretch>
          </a:blip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cxnSp>
        <p:nvCxnSpPr>
          <p:cNvPr id="5" name="千图PPT彼岸天：ID 8661124直接连接符 1"/>
          <p:cNvCxnSpPr/>
          <p:nvPr>
            <p:custDataLst>
              <p:tags r:id="rId2"/>
            </p:custDataLst>
          </p:nvPr>
        </p:nvCxnSpPr>
        <p:spPr>
          <a:xfrm>
            <a:off x="7617238" y="3609020"/>
            <a:ext cx="3706477" cy="0"/>
          </a:xfrm>
          <a:prstGeom prst="line">
            <a:avLst/>
          </a:prstGeom>
          <a:ln>
            <a:solidFill>
              <a:schemeClr val="accent2"/>
            </a:solidFill>
            <a:tailEnd type="oval"/>
          </a:ln>
        </p:spPr>
        <p:style>
          <a:lnRef idx="1">
            <a:schemeClr val="accent1"/>
          </a:lnRef>
          <a:fillRef idx="0">
            <a:schemeClr val="accent1"/>
          </a:fillRef>
          <a:effectRef idx="0">
            <a:schemeClr val="accent1"/>
          </a:effectRef>
          <a:fontRef idx="minor">
            <a:schemeClr val="tx1"/>
          </a:fontRef>
        </p:style>
      </p:cxnSp>
      <p:grpSp>
        <p:nvGrpSpPr>
          <p:cNvPr id="3" name="千图PPT彼岸天：ID 8661124组合 2"/>
          <p:cNvGrpSpPr/>
          <p:nvPr>
            <p:custDataLst>
              <p:tags r:id="rId3"/>
            </p:custDataLst>
          </p:nvPr>
        </p:nvGrpSpPr>
        <p:grpSpPr>
          <a:xfrm>
            <a:off x="4094595" y="1611764"/>
            <a:ext cx="3998015" cy="3998013"/>
            <a:chOff x="4094595" y="1611764"/>
            <a:chExt cx="3998015" cy="3998013"/>
          </a:xfrm>
        </p:grpSpPr>
        <p:sp>
          <p:nvSpPr>
            <p:cNvPr id="6" name="Block Arc 7"/>
            <p:cNvSpPr/>
            <p:nvPr/>
          </p:nvSpPr>
          <p:spPr>
            <a:xfrm flipH="1" flipV="1">
              <a:off x="4094595" y="1611764"/>
              <a:ext cx="3998015" cy="3998013"/>
            </a:xfrm>
            <a:prstGeom prst="blockArc">
              <a:avLst>
                <a:gd name="adj1" fmla="val 21599999"/>
                <a:gd name="adj2" fmla="val 8180671"/>
                <a:gd name="adj3" fmla="val 1191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7" name="Isosceles Triangle 8"/>
            <p:cNvSpPr/>
            <p:nvPr/>
          </p:nvSpPr>
          <p:spPr>
            <a:xfrm rot="18900000" flipH="1" flipV="1">
              <a:off x="7188463" y="2267181"/>
              <a:ext cx="821422" cy="708122"/>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grpSp>
      <p:grpSp>
        <p:nvGrpSpPr>
          <p:cNvPr id="2" name="千图PPT彼岸天：ID 8661124组合 1"/>
          <p:cNvGrpSpPr/>
          <p:nvPr>
            <p:custDataLst>
              <p:tags r:id="rId4"/>
            </p:custDataLst>
          </p:nvPr>
        </p:nvGrpSpPr>
        <p:grpSpPr>
          <a:xfrm>
            <a:off x="4094595" y="1611764"/>
            <a:ext cx="3998015" cy="3998013"/>
            <a:chOff x="4094595" y="1611764"/>
            <a:chExt cx="3998015" cy="3998013"/>
          </a:xfrm>
        </p:grpSpPr>
        <p:sp>
          <p:nvSpPr>
            <p:cNvPr id="23" name="Block Arc 10"/>
            <p:cNvSpPr/>
            <p:nvPr/>
          </p:nvSpPr>
          <p:spPr>
            <a:xfrm>
              <a:off x="4094595" y="1611764"/>
              <a:ext cx="3998015" cy="3998013"/>
            </a:xfrm>
            <a:prstGeom prst="blockArc">
              <a:avLst>
                <a:gd name="adj1" fmla="val 21599999"/>
                <a:gd name="adj2" fmla="val 8180671"/>
                <a:gd name="adj3" fmla="val 1191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4" name="Isosceles Triangle 11"/>
            <p:cNvSpPr/>
            <p:nvPr/>
          </p:nvSpPr>
          <p:spPr>
            <a:xfrm rot="8100000" flipV="1">
              <a:off x="4187398" y="4266807"/>
              <a:ext cx="821421" cy="708122"/>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grpSp>
      <p:cxnSp>
        <p:nvCxnSpPr>
          <p:cNvPr id="9" name="千图PPT彼岸天：ID 8661124直接连接符 12"/>
          <p:cNvCxnSpPr/>
          <p:nvPr>
            <p:custDataLst>
              <p:tags r:id="rId5"/>
            </p:custDataLst>
          </p:nvPr>
        </p:nvCxnSpPr>
        <p:spPr>
          <a:xfrm flipH="1">
            <a:off x="879330" y="3595748"/>
            <a:ext cx="3678364" cy="0"/>
          </a:xfrm>
          <a:prstGeom prst="line">
            <a:avLst/>
          </a:prstGeom>
          <a:ln>
            <a:solidFill>
              <a:schemeClr val="accent1"/>
            </a:solidFill>
            <a:tailEnd type="oval"/>
          </a:ln>
        </p:spPr>
        <p:style>
          <a:lnRef idx="1">
            <a:schemeClr val="accent1"/>
          </a:lnRef>
          <a:fillRef idx="0">
            <a:schemeClr val="accent1"/>
          </a:fillRef>
          <a:effectRef idx="0">
            <a:schemeClr val="accent1"/>
          </a:effectRef>
          <a:fontRef idx="minor">
            <a:schemeClr val="tx1"/>
          </a:fontRef>
        </p:style>
      </p:cxnSp>
      <p:sp>
        <p:nvSpPr>
          <p:cNvPr id="20" name="千图PPT彼岸天：ID 8661124文本框 14"/>
          <p:cNvSpPr txBox="1"/>
          <p:nvPr>
            <p:custDataLst>
              <p:tags r:id="rId6"/>
            </p:custDataLst>
          </p:nvPr>
        </p:nvSpPr>
        <p:spPr bwMode="auto">
          <a:xfrm>
            <a:off x="7972148" y="4503025"/>
            <a:ext cx="4065972" cy="2486767"/>
          </a:xfrm>
          <a:prstGeom prst="rect">
            <a:avLst/>
          </a:prstGeom>
        </p:spPr>
        <p:txBody>
          <a:bodyPr wrap="square" lIns="0" tIns="0" rIns="0" bIns="0" anchor="t" anchorCtr="0">
            <a:normAutofit/>
          </a:bodyPr>
          <a:lstStyle/>
          <a:p>
            <a:pPr algn="just">
              <a:lnSpc>
                <a:spcPct val="120000"/>
              </a:lnSpc>
              <a:defRPr/>
            </a:pPr>
            <a:r>
              <a:rPr lang="zh-CN" altLang="en-US" sz="2000" dirty="0"/>
              <a:t>运算符重载函数的参数</a:t>
            </a:r>
            <a:endParaRPr lang="en-US" altLang="zh-CN" sz="2000" dirty="0"/>
          </a:p>
          <a:p>
            <a:pPr algn="just">
              <a:lnSpc>
                <a:spcPct val="120000"/>
              </a:lnSpc>
              <a:defRPr/>
            </a:pPr>
            <a:r>
              <a:rPr lang="zh-CN" altLang="en-US" sz="2000" dirty="0"/>
              <a:t>至少应有一个是类对象</a:t>
            </a:r>
            <a:endParaRPr lang="en-US" altLang="zh-CN" sz="2000" dirty="0"/>
          </a:p>
          <a:p>
            <a:pPr algn="just">
              <a:lnSpc>
                <a:spcPct val="120000"/>
              </a:lnSpc>
              <a:defRPr/>
            </a:pPr>
            <a:r>
              <a:rPr lang="zh-CN" altLang="en-US" sz="2000" dirty="0"/>
              <a:t>（或类的引用）</a:t>
            </a:r>
          </a:p>
          <a:p>
            <a:pPr algn="just">
              <a:lnSpc>
                <a:spcPct val="120000"/>
              </a:lnSpc>
              <a:defRPr/>
            </a:pPr>
            <a:endParaRPr lang="en-US" altLang="zh-CN" sz="1600" dirty="0"/>
          </a:p>
          <a:p>
            <a:pPr marL="0" indent="0" algn="just">
              <a:lnSpc>
                <a:spcPct val="120000"/>
              </a:lnSpc>
              <a:defRPr/>
            </a:pPr>
            <a:endParaRPr lang="zh-CN" altLang="en-US" sz="1050" dirty="0"/>
          </a:p>
        </p:txBody>
      </p:sp>
      <p:sp>
        <p:nvSpPr>
          <p:cNvPr id="21" name="千图PPT彼岸天：ID 8661124文本框 15"/>
          <p:cNvSpPr txBox="1"/>
          <p:nvPr>
            <p:custDataLst>
              <p:tags r:id="rId7"/>
            </p:custDataLst>
          </p:nvPr>
        </p:nvSpPr>
        <p:spPr>
          <a:xfrm>
            <a:off x="7749115" y="3617521"/>
            <a:ext cx="2770926" cy="877004"/>
          </a:xfrm>
          <a:prstGeom prst="rect">
            <a:avLst/>
          </a:prstGeom>
          <a:noFill/>
          <a:effectLst/>
        </p:spPr>
        <p:txBody>
          <a:bodyPr wrap="none" lIns="0" tIns="0" rIns="0" bIns="0" anchor="ctr">
            <a:normAutofit/>
            <a:scene3d>
              <a:camera prst="orthographicFront">
                <a:rot lat="0" lon="0" rev="0"/>
              </a:camera>
              <a:lightRig rig="glow" dir="t">
                <a:rot lat="0" lon="0" rev="3600000"/>
              </a:lightRig>
            </a:scene3d>
            <a:sp3d prstMaterial="softEdge">
              <a:contourClr>
                <a:schemeClr val="accent4">
                  <a:alpha val="95000"/>
                </a:schemeClr>
              </a:contourClr>
            </a:sp3d>
          </a:bodyPr>
          <a:lstStyle/>
          <a:p>
            <a:pPr lvl="1"/>
            <a:r>
              <a:rPr lang="zh-CN" altLang="en-US" sz="2135" dirty="0">
                <a:solidFill>
                  <a:schemeClr val="accent2"/>
                </a:solidFill>
              </a:rPr>
              <a:t>重载不能改变运算符</a:t>
            </a:r>
            <a:endParaRPr lang="en-US" altLang="zh-CN" sz="2135" dirty="0">
              <a:solidFill>
                <a:schemeClr val="accent2"/>
              </a:solidFill>
            </a:endParaRPr>
          </a:p>
          <a:p>
            <a:pPr lvl="1"/>
            <a:r>
              <a:rPr lang="zh-CN" altLang="en-US" sz="2135" dirty="0">
                <a:solidFill>
                  <a:schemeClr val="accent2"/>
                </a:solidFill>
              </a:rPr>
              <a:t>原有的优先级</a:t>
            </a:r>
          </a:p>
        </p:txBody>
      </p:sp>
      <p:sp>
        <p:nvSpPr>
          <p:cNvPr id="22" name="千图PPT彼岸天：ID 8661124文本框 28"/>
          <p:cNvSpPr txBox="1"/>
          <p:nvPr>
            <p:custDataLst>
              <p:tags r:id="rId8"/>
            </p:custDataLst>
          </p:nvPr>
        </p:nvSpPr>
        <p:spPr bwMode="auto">
          <a:xfrm>
            <a:off x="628747" y="2542523"/>
            <a:ext cx="3592046" cy="1177631"/>
          </a:xfrm>
          <a:prstGeom prst="rect">
            <a:avLst/>
          </a:prstGeom>
        </p:spPr>
        <p:txBody>
          <a:bodyPr wrap="square" lIns="0" tIns="0" rIns="0" bIns="0" anchor="t" anchorCtr="0">
            <a:normAutofit/>
          </a:bodyPr>
          <a:lstStyle/>
          <a:p>
            <a:pPr>
              <a:lnSpc>
                <a:spcPct val="120000"/>
              </a:lnSpc>
              <a:defRPr/>
            </a:pPr>
            <a:r>
              <a:rPr lang="zh-CN" altLang="en-US" sz="2000" dirty="0"/>
              <a:t>“</a:t>
            </a:r>
            <a:r>
              <a:rPr lang="en-US" altLang="zh-CN" sz="2000" dirty="0"/>
              <a:t>+”</a:t>
            </a:r>
            <a:r>
              <a:rPr lang="zh-CN" altLang="en-US" sz="2000" dirty="0"/>
              <a:t>为双目运算符，</a:t>
            </a:r>
            <a:endParaRPr lang="en-US" altLang="zh-CN" sz="2000" dirty="0"/>
          </a:p>
          <a:p>
            <a:pPr>
              <a:lnSpc>
                <a:spcPct val="120000"/>
              </a:lnSpc>
              <a:defRPr/>
            </a:pPr>
            <a:r>
              <a:rPr lang="zh-CN" altLang="en-US" sz="2000" dirty="0"/>
              <a:t>重载后依旧是双目运算符</a:t>
            </a:r>
          </a:p>
        </p:txBody>
      </p:sp>
      <p:sp>
        <p:nvSpPr>
          <p:cNvPr id="11" name="千图PPT彼岸天：ID 8661124文本框 18"/>
          <p:cNvSpPr txBox="1"/>
          <p:nvPr>
            <p:custDataLst>
              <p:tags r:id="rId9"/>
            </p:custDataLst>
          </p:nvPr>
        </p:nvSpPr>
        <p:spPr>
          <a:xfrm>
            <a:off x="863490" y="1696356"/>
            <a:ext cx="3689970" cy="650445"/>
          </a:xfrm>
          <a:prstGeom prst="rect">
            <a:avLst/>
          </a:prstGeom>
          <a:noFill/>
          <a:effectLst/>
        </p:spPr>
        <p:txBody>
          <a:bodyPr wrap="none" lIns="0" tIns="0" rIns="0" bIns="0" anchor="ctr">
            <a:normAutofit lnSpcReduction="10000"/>
            <a:scene3d>
              <a:camera prst="orthographicFront">
                <a:rot lat="0" lon="0" rev="0"/>
              </a:camera>
              <a:lightRig rig="glow" dir="t">
                <a:rot lat="0" lon="0" rev="3600000"/>
              </a:lightRig>
            </a:scene3d>
            <a:sp3d prstMaterial="softEdge">
              <a:contourClr>
                <a:schemeClr val="accent4">
                  <a:alpha val="95000"/>
                </a:schemeClr>
              </a:contourClr>
            </a:sp3d>
          </a:bodyPr>
          <a:lstStyle/>
          <a:p>
            <a:pPr lvl="1" algn="r"/>
            <a:r>
              <a:rPr lang="zh-CN" altLang="en-US" sz="2135" dirty="0">
                <a:solidFill>
                  <a:schemeClr val="accent1"/>
                </a:solidFill>
              </a:rPr>
              <a:t>运算符重载不能改变</a:t>
            </a:r>
            <a:endParaRPr lang="en-US" altLang="zh-CN" sz="2135" dirty="0">
              <a:solidFill>
                <a:schemeClr val="accent1"/>
              </a:solidFill>
            </a:endParaRPr>
          </a:p>
          <a:p>
            <a:pPr lvl="1" algn="r"/>
            <a:r>
              <a:rPr lang="zh-CN" altLang="en-US" sz="2135" dirty="0">
                <a:solidFill>
                  <a:schemeClr val="accent1"/>
                </a:solidFill>
              </a:rPr>
              <a:t>运算符的操作对象</a:t>
            </a:r>
          </a:p>
        </p:txBody>
      </p:sp>
      <p:sp>
        <p:nvSpPr>
          <p:cNvPr id="17" name="千图PPT彼岸天：ID 8661124Freeform: Shape 20"/>
          <p:cNvSpPr/>
          <p:nvPr>
            <p:custDataLst>
              <p:tags r:id="rId10"/>
            </p:custDataLst>
          </p:nvPr>
        </p:nvSpPr>
        <p:spPr bwMode="auto">
          <a:xfrm>
            <a:off x="2027486" y="3815008"/>
            <a:ext cx="357709" cy="517963"/>
          </a:xfrm>
          <a:custGeom>
            <a:avLst/>
            <a:gdLst>
              <a:gd name="T0" fmla="*/ 47 w 250"/>
              <a:gd name="T1" fmla="*/ 0 h 362"/>
              <a:gd name="T2" fmla="*/ 36 w 250"/>
              <a:gd name="T3" fmla="*/ 2 h 362"/>
              <a:gd name="T4" fmla="*/ 20 w 250"/>
              <a:gd name="T5" fmla="*/ 9 h 362"/>
              <a:gd name="T6" fmla="*/ 9 w 250"/>
              <a:gd name="T7" fmla="*/ 21 h 362"/>
              <a:gd name="T8" fmla="*/ 1 w 250"/>
              <a:gd name="T9" fmla="*/ 37 h 362"/>
              <a:gd name="T10" fmla="*/ 0 w 250"/>
              <a:gd name="T11" fmla="*/ 317 h 362"/>
              <a:gd name="T12" fmla="*/ 1 w 250"/>
              <a:gd name="T13" fmla="*/ 327 h 362"/>
              <a:gd name="T14" fmla="*/ 9 w 250"/>
              <a:gd name="T15" fmla="*/ 343 h 362"/>
              <a:gd name="T16" fmla="*/ 20 w 250"/>
              <a:gd name="T17" fmla="*/ 355 h 362"/>
              <a:gd name="T18" fmla="*/ 36 w 250"/>
              <a:gd name="T19" fmla="*/ 362 h 362"/>
              <a:gd name="T20" fmla="*/ 204 w 250"/>
              <a:gd name="T21" fmla="*/ 362 h 362"/>
              <a:gd name="T22" fmla="*/ 214 w 250"/>
              <a:gd name="T23" fmla="*/ 362 h 362"/>
              <a:gd name="T24" fmla="*/ 230 w 250"/>
              <a:gd name="T25" fmla="*/ 355 h 362"/>
              <a:gd name="T26" fmla="*/ 242 w 250"/>
              <a:gd name="T27" fmla="*/ 343 h 362"/>
              <a:gd name="T28" fmla="*/ 249 w 250"/>
              <a:gd name="T29" fmla="*/ 327 h 362"/>
              <a:gd name="T30" fmla="*/ 250 w 250"/>
              <a:gd name="T31" fmla="*/ 45 h 362"/>
              <a:gd name="T32" fmla="*/ 249 w 250"/>
              <a:gd name="T33" fmla="*/ 37 h 362"/>
              <a:gd name="T34" fmla="*/ 242 w 250"/>
              <a:gd name="T35" fmla="*/ 21 h 362"/>
              <a:gd name="T36" fmla="*/ 230 w 250"/>
              <a:gd name="T37" fmla="*/ 9 h 362"/>
              <a:gd name="T38" fmla="*/ 214 w 250"/>
              <a:gd name="T39" fmla="*/ 2 h 362"/>
              <a:gd name="T40" fmla="*/ 204 w 250"/>
              <a:gd name="T41" fmla="*/ 0 h 362"/>
              <a:gd name="T42" fmla="*/ 159 w 250"/>
              <a:gd name="T43" fmla="*/ 24 h 362"/>
              <a:gd name="T44" fmla="*/ 163 w 250"/>
              <a:gd name="T45" fmla="*/ 25 h 362"/>
              <a:gd name="T46" fmla="*/ 170 w 250"/>
              <a:gd name="T47" fmla="*/ 31 h 362"/>
              <a:gd name="T48" fmla="*/ 170 w 250"/>
              <a:gd name="T49" fmla="*/ 35 h 362"/>
              <a:gd name="T50" fmla="*/ 167 w 250"/>
              <a:gd name="T51" fmla="*/ 42 h 362"/>
              <a:gd name="T52" fmla="*/ 159 w 250"/>
              <a:gd name="T53" fmla="*/ 45 h 362"/>
              <a:gd name="T54" fmla="*/ 92 w 250"/>
              <a:gd name="T55" fmla="*/ 45 h 362"/>
              <a:gd name="T56" fmla="*/ 83 w 250"/>
              <a:gd name="T57" fmla="*/ 42 h 362"/>
              <a:gd name="T58" fmla="*/ 80 w 250"/>
              <a:gd name="T59" fmla="*/ 35 h 362"/>
              <a:gd name="T60" fmla="*/ 80 w 250"/>
              <a:gd name="T61" fmla="*/ 31 h 362"/>
              <a:gd name="T62" fmla="*/ 87 w 250"/>
              <a:gd name="T63" fmla="*/ 25 h 362"/>
              <a:gd name="T64" fmla="*/ 92 w 250"/>
              <a:gd name="T65" fmla="*/ 24 h 362"/>
              <a:gd name="T66" fmla="*/ 125 w 250"/>
              <a:gd name="T67" fmla="*/ 346 h 362"/>
              <a:gd name="T68" fmla="*/ 112 w 250"/>
              <a:gd name="T69" fmla="*/ 342 h 362"/>
              <a:gd name="T70" fmla="*/ 108 w 250"/>
              <a:gd name="T71" fmla="*/ 329 h 362"/>
              <a:gd name="T72" fmla="*/ 109 w 250"/>
              <a:gd name="T73" fmla="*/ 322 h 362"/>
              <a:gd name="T74" fmla="*/ 118 w 250"/>
              <a:gd name="T75" fmla="*/ 313 h 362"/>
              <a:gd name="T76" fmla="*/ 125 w 250"/>
              <a:gd name="T77" fmla="*/ 311 h 362"/>
              <a:gd name="T78" fmla="*/ 138 w 250"/>
              <a:gd name="T79" fmla="*/ 316 h 362"/>
              <a:gd name="T80" fmla="*/ 143 w 250"/>
              <a:gd name="T81" fmla="*/ 329 h 362"/>
              <a:gd name="T82" fmla="*/ 141 w 250"/>
              <a:gd name="T83" fmla="*/ 336 h 362"/>
              <a:gd name="T84" fmla="*/ 132 w 250"/>
              <a:gd name="T85" fmla="*/ 345 h 362"/>
              <a:gd name="T86" fmla="*/ 125 w 250"/>
              <a:gd name="T87" fmla="*/ 346 h 362"/>
              <a:gd name="T88" fmla="*/ 47 w 250"/>
              <a:gd name="T89" fmla="*/ 295 h 362"/>
              <a:gd name="T90" fmla="*/ 204 w 250"/>
              <a:gd name="T91" fmla="*/ 69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50" h="362">
                <a:moveTo>
                  <a:pt x="204" y="0"/>
                </a:moveTo>
                <a:lnTo>
                  <a:pt x="47" y="0"/>
                </a:lnTo>
                <a:lnTo>
                  <a:pt x="47" y="0"/>
                </a:lnTo>
                <a:lnTo>
                  <a:pt x="36" y="2"/>
                </a:lnTo>
                <a:lnTo>
                  <a:pt x="28" y="5"/>
                </a:lnTo>
                <a:lnTo>
                  <a:pt x="20" y="9"/>
                </a:lnTo>
                <a:lnTo>
                  <a:pt x="15" y="13"/>
                </a:lnTo>
                <a:lnTo>
                  <a:pt x="9" y="21"/>
                </a:lnTo>
                <a:lnTo>
                  <a:pt x="4" y="28"/>
                </a:lnTo>
                <a:lnTo>
                  <a:pt x="1" y="37"/>
                </a:lnTo>
                <a:lnTo>
                  <a:pt x="0" y="45"/>
                </a:lnTo>
                <a:lnTo>
                  <a:pt x="0" y="317"/>
                </a:lnTo>
                <a:lnTo>
                  <a:pt x="0" y="317"/>
                </a:lnTo>
                <a:lnTo>
                  <a:pt x="1" y="327"/>
                </a:lnTo>
                <a:lnTo>
                  <a:pt x="4" y="335"/>
                </a:lnTo>
                <a:lnTo>
                  <a:pt x="9" y="343"/>
                </a:lnTo>
                <a:lnTo>
                  <a:pt x="15" y="349"/>
                </a:lnTo>
                <a:lnTo>
                  <a:pt x="20" y="355"/>
                </a:lnTo>
                <a:lnTo>
                  <a:pt x="28" y="359"/>
                </a:lnTo>
                <a:lnTo>
                  <a:pt x="36" y="362"/>
                </a:lnTo>
                <a:lnTo>
                  <a:pt x="47" y="362"/>
                </a:lnTo>
                <a:lnTo>
                  <a:pt x="204" y="362"/>
                </a:lnTo>
                <a:lnTo>
                  <a:pt x="204" y="362"/>
                </a:lnTo>
                <a:lnTo>
                  <a:pt x="214" y="362"/>
                </a:lnTo>
                <a:lnTo>
                  <a:pt x="223" y="359"/>
                </a:lnTo>
                <a:lnTo>
                  <a:pt x="230" y="355"/>
                </a:lnTo>
                <a:lnTo>
                  <a:pt x="236" y="349"/>
                </a:lnTo>
                <a:lnTo>
                  <a:pt x="242" y="343"/>
                </a:lnTo>
                <a:lnTo>
                  <a:pt x="246" y="335"/>
                </a:lnTo>
                <a:lnTo>
                  <a:pt x="249" y="327"/>
                </a:lnTo>
                <a:lnTo>
                  <a:pt x="250" y="317"/>
                </a:lnTo>
                <a:lnTo>
                  <a:pt x="250" y="45"/>
                </a:lnTo>
                <a:lnTo>
                  <a:pt x="250" y="45"/>
                </a:lnTo>
                <a:lnTo>
                  <a:pt x="249" y="37"/>
                </a:lnTo>
                <a:lnTo>
                  <a:pt x="246" y="28"/>
                </a:lnTo>
                <a:lnTo>
                  <a:pt x="242" y="21"/>
                </a:lnTo>
                <a:lnTo>
                  <a:pt x="236" y="13"/>
                </a:lnTo>
                <a:lnTo>
                  <a:pt x="230" y="9"/>
                </a:lnTo>
                <a:lnTo>
                  <a:pt x="223" y="5"/>
                </a:lnTo>
                <a:lnTo>
                  <a:pt x="214" y="2"/>
                </a:lnTo>
                <a:lnTo>
                  <a:pt x="204" y="0"/>
                </a:lnTo>
                <a:lnTo>
                  <a:pt x="204" y="0"/>
                </a:lnTo>
                <a:close/>
                <a:moveTo>
                  <a:pt x="92" y="24"/>
                </a:moveTo>
                <a:lnTo>
                  <a:pt x="159" y="24"/>
                </a:lnTo>
                <a:lnTo>
                  <a:pt x="159" y="24"/>
                </a:lnTo>
                <a:lnTo>
                  <a:pt x="163" y="25"/>
                </a:lnTo>
                <a:lnTo>
                  <a:pt x="167" y="26"/>
                </a:lnTo>
                <a:lnTo>
                  <a:pt x="170" y="31"/>
                </a:lnTo>
                <a:lnTo>
                  <a:pt x="170" y="35"/>
                </a:lnTo>
                <a:lnTo>
                  <a:pt x="170" y="35"/>
                </a:lnTo>
                <a:lnTo>
                  <a:pt x="170" y="40"/>
                </a:lnTo>
                <a:lnTo>
                  <a:pt x="167" y="42"/>
                </a:lnTo>
                <a:lnTo>
                  <a:pt x="163" y="45"/>
                </a:lnTo>
                <a:lnTo>
                  <a:pt x="159" y="45"/>
                </a:lnTo>
                <a:lnTo>
                  <a:pt x="92" y="45"/>
                </a:lnTo>
                <a:lnTo>
                  <a:pt x="92" y="45"/>
                </a:lnTo>
                <a:lnTo>
                  <a:pt x="87" y="45"/>
                </a:lnTo>
                <a:lnTo>
                  <a:pt x="83" y="42"/>
                </a:lnTo>
                <a:lnTo>
                  <a:pt x="80" y="40"/>
                </a:lnTo>
                <a:lnTo>
                  <a:pt x="80" y="35"/>
                </a:lnTo>
                <a:lnTo>
                  <a:pt x="80" y="35"/>
                </a:lnTo>
                <a:lnTo>
                  <a:pt x="80" y="31"/>
                </a:lnTo>
                <a:lnTo>
                  <a:pt x="83" y="26"/>
                </a:lnTo>
                <a:lnTo>
                  <a:pt x="87" y="25"/>
                </a:lnTo>
                <a:lnTo>
                  <a:pt x="92" y="24"/>
                </a:lnTo>
                <a:lnTo>
                  <a:pt x="92" y="24"/>
                </a:lnTo>
                <a:close/>
                <a:moveTo>
                  <a:pt x="125" y="346"/>
                </a:moveTo>
                <a:lnTo>
                  <a:pt x="125" y="346"/>
                </a:lnTo>
                <a:lnTo>
                  <a:pt x="118" y="345"/>
                </a:lnTo>
                <a:lnTo>
                  <a:pt x="112" y="342"/>
                </a:lnTo>
                <a:lnTo>
                  <a:pt x="109" y="336"/>
                </a:lnTo>
                <a:lnTo>
                  <a:pt x="108" y="329"/>
                </a:lnTo>
                <a:lnTo>
                  <a:pt x="108" y="329"/>
                </a:lnTo>
                <a:lnTo>
                  <a:pt x="109" y="322"/>
                </a:lnTo>
                <a:lnTo>
                  <a:pt x="112" y="316"/>
                </a:lnTo>
                <a:lnTo>
                  <a:pt x="118" y="313"/>
                </a:lnTo>
                <a:lnTo>
                  <a:pt x="125" y="311"/>
                </a:lnTo>
                <a:lnTo>
                  <a:pt x="125" y="311"/>
                </a:lnTo>
                <a:lnTo>
                  <a:pt x="132" y="313"/>
                </a:lnTo>
                <a:lnTo>
                  <a:pt x="138" y="316"/>
                </a:lnTo>
                <a:lnTo>
                  <a:pt x="141" y="322"/>
                </a:lnTo>
                <a:lnTo>
                  <a:pt x="143" y="329"/>
                </a:lnTo>
                <a:lnTo>
                  <a:pt x="143" y="329"/>
                </a:lnTo>
                <a:lnTo>
                  <a:pt x="141" y="336"/>
                </a:lnTo>
                <a:lnTo>
                  <a:pt x="138" y="342"/>
                </a:lnTo>
                <a:lnTo>
                  <a:pt x="132" y="345"/>
                </a:lnTo>
                <a:lnTo>
                  <a:pt x="125" y="346"/>
                </a:lnTo>
                <a:lnTo>
                  <a:pt x="125" y="346"/>
                </a:lnTo>
                <a:close/>
                <a:moveTo>
                  <a:pt x="204" y="295"/>
                </a:moveTo>
                <a:lnTo>
                  <a:pt x="47" y="295"/>
                </a:lnTo>
                <a:lnTo>
                  <a:pt x="47" y="69"/>
                </a:lnTo>
                <a:lnTo>
                  <a:pt x="204" y="69"/>
                </a:lnTo>
                <a:lnTo>
                  <a:pt x="204" y="295"/>
                </a:lnTo>
                <a:close/>
              </a:path>
            </a:pathLst>
          </a:custGeom>
          <a:solidFill>
            <a:schemeClr val="accent1"/>
          </a:solidFill>
          <a:ln>
            <a:noFill/>
          </a:ln>
        </p:spPr>
        <p:txBody>
          <a:bodyPr anchor="ctr"/>
          <a:lstStyle/>
          <a:p>
            <a:pPr algn="ctr"/>
            <a:endParaRPr/>
          </a:p>
        </p:txBody>
      </p:sp>
      <p:sp>
        <p:nvSpPr>
          <p:cNvPr id="18" name="千图PPT彼岸天：ID 8661124Freeform: Shape 21"/>
          <p:cNvSpPr/>
          <p:nvPr>
            <p:custDataLst>
              <p:tags r:id="rId11"/>
            </p:custDataLst>
          </p:nvPr>
        </p:nvSpPr>
        <p:spPr bwMode="auto">
          <a:xfrm>
            <a:off x="2664066" y="3922538"/>
            <a:ext cx="493826" cy="307976"/>
          </a:xfrm>
          <a:custGeom>
            <a:avLst/>
            <a:gdLst>
              <a:gd name="T0" fmla="*/ 326 w 372"/>
              <a:gd name="T1" fmla="*/ 232 h 232"/>
              <a:gd name="T2" fmla="*/ 334 w 372"/>
              <a:gd name="T3" fmla="*/ 231 h 232"/>
              <a:gd name="T4" fmla="*/ 348 w 372"/>
              <a:gd name="T5" fmla="*/ 226 h 232"/>
              <a:gd name="T6" fmla="*/ 358 w 372"/>
              <a:gd name="T7" fmla="*/ 216 h 232"/>
              <a:gd name="T8" fmla="*/ 367 w 372"/>
              <a:gd name="T9" fmla="*/ 199 h 232"/>
              <a:gd name="T10" fmla="*/ 371 w 372"/>
              <a:gd name="T11" fmla="*/ 174 h 232"/>
              <a:gd name="T12" fmla="*/ 372 w 372"/>
              <a:gd name="T13" fmla="*/ 161 h 232"/>
              <a:gd name="T14" fmla="*/ 368 w 372"/>
              <a:gd name="T15" fmla="*/ 144 h 232"/>
              <a:gd name="T16" fmla="*/ 361 w 372"/>
              <a:gd name="T17" fmla="*/ 129 h 232"/>
              <a:gd name="T18" fmla="*/ 349 w 372"/>
              <a:gd name="T19" fmla="*/ 119 h 232"/>
              <a:gd name="T20" fmla="*/ 326 w 372"/>
              <a:gd name="T21" fmla="*/ 107 h 232"/>
              <a:gd name="T22" fmla="*/ 304 w 372"/>
              <a:gd name="T23" fmla="*/ 103 h 232"/>
              <a:gd name="T24" fmla="*/ 307 w 372"/>
              <a:gd name="T25" fmla="*/ 91 h 232"/>
              <a:gd name="T26" fmla="*/ 308 w 372"/>
              <a:gd name="T27" fmla="*/ 62 h 232"/>
              <a:gd name="T28" fmla="*/ 302 w 372"/>
              <a:gd name="T29" fmla="*/ 46 h 232"/>
              <a:gd name="T30" fmla="*/ 292 w 372"/>
              <a:gd name="T31" fmla="*/ 30 h 232"/>
              <a:gd name="T32" fmla="*/ 273 w 372"/>
              <a:gd name="T33" fmla="*/ 14 h 232"/>
              <a:gd name="T34" fmla="*/ 246 w 372"/>
              <a:gd name="T35" fmla="*/ 3 h 232"/>
              <a:gd name="T36" fmla="*/ 234 w 372"/>
              <a:gd name="T37" fmla="*/ 0 h 232"/>
              <a:gd name="T38" fmla="*/ 212 w 372"/>
              <a:gd name="T39" fmla="*/ 0 h 232"/>
              <a:gd name="T40" fmla="*/ 195 w 372"/>
              <a:gd name="T41" fmla="*/ 6 h 232"/>
              <a:gd name="T42" fmla="*/ 180 w 372"/>
              <a:gd name="T43" fmla="*/ 16 h 232"/>
              <a:gd name="T44" fmla="*/ 164 w 372"/>
              <a:gd name="T45" fmla="*/ 32 h 232"/>
              <a:gd name="T46" fmla="*/ 152 w 372"/>
              <a:gd name="T47" fmla="*/ 53 h 232"/>
              <a:gd name="T48" fmla="*/ 148 w 372"/>
              <a:gd name="T49" fmla="*/ 48 h 232"/>
              <a:gd name="T50" fmla="*/ 138 w 372"/>
              <a:gd name="T51" fmla="*/ 35 h 232"/>
              <a:gd name="T52" fmla="*/ 118 w 372"/>
              <a:gd name="T53" fmla="*/ 26 h 232"/>
              <a:gd name="T54" fmla="*/ 103 w 372"/>
              <a:gd name="T55" fmla="*/ 24 h 232"/>
              <a:gd name="T56" fmla="*/ 87 w 372"/>
              <a:gd name="T57" fmla="*/ 29 h 232"/>
              <a:gd name="T58" fmla="*/ 77 w 372"/>
              <a:gd name="T59" fmla="*/ 32 h 232"/>
              <a:gd name="T60" fmla="*/ 64 w 372"/>
              <a:gd name="T61" fmla="*/ 42 h 232"/>
              <a:gd name="T62" fmla="*/ 53 w 372"/>
              <a:gd name="T63" fmla="*/ 53 h 232"/>
              <a:gd name="T64" fmla="*/ 45 w 372"/>
              <a:gd name="T65" fmla="*/ 72 h 232"/>
              <a:gd name="T66" fmla="*/ 42 w 372"/>
              <a:gd name="T67" fmla="*/ 94 h 232"/>
              <a:gd name="T68" fmla="*/ 43 w 372"/>
              <a:gd name="T69" fmla="*/ 104 h 232"/>
              <a:gd name="T70" fmla="*/ 29 w 372"/>
              <a:gd name="T71" fmla="*/ 109 h 232"/>
              <a:gd name="T72" fmla="*/ 13 w 372"/>
              <a:gd name="T73" fmla="*/ 120 h 232"/>
              <a:gd name="T74" fmla="*/ 3 w 372"/>
              <a:gd name="T75" fmla="*/ 135 h 232"/>
              <a:gd name="T76" fmla="*/ 0 w 372"/>
              <a:gd name="T77" fmla="*/ 148 h 232"/>
              <a:gd name="T78" fmla="*/ 0 w 372"/>
              <a:gd name="T79" fmla="*/ 155 h 232"/>
              <a:gd name="T80" fmla="*/ 1 w 372"/>
              <a:gd name="T81" fmla="*/ 177 h 232"/>
              <a:gd name="T82" fmla="*/ 5 w 372"/>
              <a:gd name="T83" fmla="*/ 195 h 232"/>
              <a:gd name="T84" fmla="*/ 21 w 372"/>
              <a:gd name="T85" fmla="*/ 218 h 232"/>
              <a:gd name="T86" fmla="*/ 36 w 372"/>
              <a:gd name="T87" fmla="*/ 229 h 232"/>
              <a:gd name="T88" fmla="*/ 43 w 372"/>
              <a:gd name="T89" fmla="*/ 232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72" h="232">
                <a:moveTo>
                  <a:pt x="43" y="232"/>
                </a:moveTo>
                <a:lnTo>
                  <a:pt x="326" y="232"/>
                </a:lnTo>
                <a:lnTo>
                  <a:pt x="326" y="232"/>
                </a:lnTo>
                <a:lnTo>
                  <a:pt x="334" y="231"/>
                </a:lnTo>
                <a:lnTo>
                  <a:pt x="342" y="229"/>
                </a:lnTo>
                <a:lnTo>
                  <a:pt x="348" y="226"/>
                </a:lnTo>
                <a:lnTo>
                  <a:pt x="353" y="222"/>
                </a:lnTo>
                <a:lnTo>
                  <a:pt x="358" y="216"/>
                </a:lnTo>
                <a:lnTo>
                  <a:pt x="361" y="211"/>
                </a:lnTo>
                <a:lnTo>
                  <a:pt x="367" y="199"/>
                </a:lnTo>
                <a:lnTo>
                  <a:pt x="369" y="186"/>
                </a:lnTo>
                <a:lnTo>
                  <a:pt x="371" y="174"/>
                </a:lnTo>
                <a:lnTo>
                  <a:pt x="372" y="161"/>
                </a:lnTo>
                <a:lnTo>
                  <a:pt x="372" y="161"/>
                </a:lnTo>
                <a:lnTo>
                  <a:pt x="371" y="152"/>
                </a:lnTo>
                <a:lnTo>
                  <a:pt x="368" y="144"/>
                </a:lnTo>
                <a:lnTo>
                  <a:pt x="365" y="136"/>
                </a:lnTo>
                <a:lnTo>
                  <a:pt x="361" y="129"/>
                </a:lnTo>
                <a:lnTo>
                  <a:pt x="355" y="123"/>
                </a:lnTo>
                <a:lnTo>
                  <a:pt x="349" y="119"/>
                </a:lnTo>
                <a:lnTo>
                  <a:pt x="337" y="112"/>
                </a:lnTo>
                <a:lnTo>
                  <a:pt x="326" y="107"/>
                </a:lnTo>
                <a:lnTo>
                  <a:pt x="314" y="104"/>
                </a:lnTo>
                <a:lnTo>
                  <a:pt x="304" y="103"/>
                </a:lnTo>
                <a:lnTo>
                  <a:pt x="304" y="103"/>
                </a:lnTo>
                <a:lnTo>
                  <a:pt x="307" y="91"/>
                </a:lnTo>
                <a:lnTo>
                  <a:pt x="308" y="78"/>
                </a:lnTo>
                <a:lnTo>
                  <a:pt x="308" y="62"/>
                </a:lnTo>
                <a:lnTo>
                  <a:pt x="305" y="55"/>
                </a:lnTo>
                <a:lnTo>
                  <a:pt x="302" y="46"/>
                </a:lnTo>
                <a:lnTo>
                  <a:pt x="298" y="37"/>
                </a:lnTo>
                <a:lnTo>
                  <a:pt x="292" y="30"/>
                </a:lnTo>
                <a:lnTo>
                  <a:pt x="284" y="22"/>
                </a:lnTo>
                <a:lnTo>
                  <a:pt x="273" y="14"/>
                </a:lnTo>
                <a:lnTo>
                  <a:pt x="260" y="8"/>
                </a:lnTo>
                <a:lnTo>
                  <a:pt x="246" y="3"/>
                </a:lnTo>
                <a:lnTo>
                  <a:pt x="246" y="3"/>
                </a:lnTo>
                <a:lnTo>
                  <a:pt x="234" y="0"/>
                </a:lnTo>
                <a:lnTo>
                  <a:pt x="222" y="0"/>
                </a:lnTo>
                <a:lnTo>
                  <a:pt x="212" y="0"/>
                </a:lnTo>
                <a:lnTo>
                  <a:pt x="203" y="3"/>
                </a:lnTo>
                <a:lnTo>
                  <a:pt x="195" y="6"/>
                </a:lnTo>
                <a:lnTo>
                  <a:pt x="187" y="10"/>
                </a:lnTo>
                <a:lnTo>
                  <a:pt x="180" y="16"/>
                </a:lnTo>
                <a:lnTo>
                  <a:pt x="174" y="20"/>
                </a:lnTo>
                <a:lnTo>
                  <a:pt x="164" y="32"/>
                </a:lnTo>
                <a:lnTo>
                  <a:pt x="157" y="42"/>
                </a:lnTo>
                <a:lnTo>
                  <a:pt x="152" y="53"/>
                </a:lnTo>
                <a:lnTo>
                  <a:pt x="152" y="53"/>
                </a:lnTo>
                <a:lnTo>
                  <a:pt x="148" y="48"/>
                </a:lnTo>
                <a:lnTo>
                  <a:pt x="144" y="40"/>
                </a:lnTo>
                <a:lnTo>
                  <a:pt x="138" y="35"/>
                </a:lnTo>
                <a:lnTo>
                  <a:pt x="129" y="29"/>
                </a:lnTo>
                <a:lnTo>
                  <a:pt x="118" y="26"/>
                </a:lnTo>
                <a:lnTo>
                  <a:pt x="110" y="24"/>
                </a:lnTo>
                <a:lnTo>
                  <a:pt x="103" y="24"/>
                </a:lnTo>
                <a:lnTo>
                  <a:pt x="96" y="26"/>
                </a:lnTo>
                <a:lnTo>
                  <a:pt x="87" y="29"/>
                </a:lnTo>
                <a:lnTo>
                  <a:pt x="87" y="29"/>
                </a:lnTo>
                <a:lnTo>
                  <a:pt x="77" y="32"/>
                </a:lnTo>
                <a:lnTo>
                  <a:pt x="69" y="36"/>
                </a:lnTo>
                <a:lnTo>
                  <a:pt x="64" y="42"/>
                </a:lnTo>
                <a:lnTo>
                  <a:pt x="58" y="48"/>
                </a:lnTo>
                <a:lnTo>
                  <a:pt x="53" y="53"/>
                </a:lnTo>
                <a:lnTo>
                  <a:pt x="51" y="59"/>
                </a:lnTo>
                <a:lnTo>
                  <a:pt x="45" y="72"/>
                </a:lnTo>
                <a:lnTo>
                  <a:pt x="43" y="84"/>
                </a:lnTo>
                <a:lnTo>
                  <a:pt x="42" y="94"/>
                </a:lnTo>
                <a:lnTo>
                  <a:pt x="43" y="104"/>
                </a:lnTo>
                <a:lnTo>
                  <a:pt x="43" y="104"/>
                </a:lnTo>
                <a:lnTo>
                  <a:pt x="36" y="106"/>
                </a:lnTo>
                <a:lnTo>
                  <a:pt x="29" y="109"/>
                </a:lnTo>
                <a:lnTo>
                  <a:pt x="21" y="115"/>
                </a:lnTo>
                <a:lnTo>
                  <a:pt x="13" y="120"/>
                </a:lnTo>
                <a:lnTo>
                  <a:pt x="5" y="129"/>
                </a:lnTo>
                <a:lnTo>
                  <a:pt x="3" y="135"/>
                </a:lnTo>
                <a:lnTo>
                  <a:pt x="1" y="141"/>
                </a:lnTo>
                <a:lnTo>
                  <a:pt x="0" y="148"/>
                </a:lnTo>
                <a:lnTo>
                  <a:pt x="0" y="155"/>
                </a:lnTo>
                <a:lnTo>
                  <a:pt x="0" y="155"/>
                </a:lnTo>
                <a:lnTo>
                  <a:pt x="0" y="167"/>
                </a:lnTo>
                <a:lnTo>
                  <a:pt x="1" y="177"/>
                </a:lnTo>
                <a:lnTo>
                  <a:pt x="3" y="187"/>
                </a:lnTo>
                <a:lnTo>
                  <a:pt x="5" y="195"/>
                </a:lnTo>
                <a:lnTo>
                  <a:pt x="13" y="209"/>
                </a:lnTo>
                <a:lnTo>
                  <a:pt x="21" y="218"/>
                </a:lnTo>
                <a:lnTo>
                  <a:pt x="29" y="225"/>
                </a:lnTo>
                <a:lnTo>
                  <a:pt x="36" y="229"/>
                </a:lnTo>
                <a:lnTo>
                  <a:pt x="43" y="232"/>
                </a:lnTo>
                <a:lnTo>
                  <a:pt x="43" y="232"/>
                </a:lnTo>
                <a:close/>
              </a:path>
            </a:pathLst>
          </a:custGeom>
          <a:solidFill>
            <a:schemeClr val="accent1"/>
          </a:solidFill>
          <a:ln>
            <a:noFill/>
          </a:ln>
        </p:spPr>
        <p:txBody>
          <a:bodyPr anchor="ctr"/>
          <a:lstStyle/>
          <a:p>
            <a:pPr algn="ctr"/>
            <a:endParaRPr/>
          </a:p>
        </p:txBody>
      </p:sp>
      <p:sp>
        <p:nvSpPr>
          <p:cNvPr id="19" name="千图PPT彼岸天：ID 8661124Freeform: Shape 22"/>
          <p:cNvSpPr/>
          <p:nvPr>
            <p:custDataLst>
              <p:tags r:id="rId12"/>
            </p:custDataLst>
          </p:nvPr>
        </p:nvSpPr>
        <p:spPr bwMode="auto">
          <a:xfrm>
            <a:off x="3436763" y="3878639"/>
            <a:ext cx="390541" cy="395776"/>
          </a:xfrm>
          <a:custGeom>
            <a:avLst/>
            <a:gdLst>
              <a:gd name="T0" fmla="*/ 304 w 373"/>
              <a:gd name="T1" fmla="*/ 243 h 378"/>
              <a:gd name="T2" fmla="*/ 284 w 373"/>
              <a:gd name="T3" fmla="*/ 246 h 378"/>
              <a:gd name="T4" fmla="*/ 265 w 373"/>
              <a:gd name="T5" fmla="*/ 254 h 378"/>
              <a:gd name="T6" fmla="*/ 264 w 373"/>
              <a:gd name="T7" fmla="*/ 122 h 378"/>
              <a:gd name="T8" fmla="*/ 272 w 373"/>
              <a:gd name="T9" fmla="*/ 128 h 378"/>
              <a:gd name="T10" fmla="*/ 294 w 373"/>
              <a:gd name="T11" fmla="*/ 134 h 378"/>
              <a:gd name="T12" fmla="*/ 304 w 373"/>
              <a:gd name="T13" fmla="*/ 135 h 378"/>
              <a:gd name="T14" fmla="*/ 331 w 373"/>
              <a:gd name="T15" fmla="*/ 129 h 378"/>
              <a:gd name="T16" fmla="*/ 352 w 373"/>
              <a:gd name="T17" fmla="*/ 115 h 378"/>
              <a:gd name="T18" fmla="*/ 367 w 373"/>
              <a:gd name="T19" fmla="*/ 95 h 378"/>
              <a:gd name="T20" fmla="*/ 373 w 373"/>
              <a:gd name="T21" fmla="*/ 67 h 378"/>
              <a:gd name="T22" fmla="*/ 371 w 373"/>
              <a:gd name="T23" fmla="*/ 54 h 378"/>
              <a:gd name="T24" fmla="*/ 361 w 373"/>
              <a:gd name="T25" fmla="*/ 29 h 378"/>
              <a:gd name="T26" fmla="*/ 342 w 373"/>
              <a:gd name="T27" fmla="*/ 12 h 378"/>
              <a:gd name="T28" fmla="*/ 319 w 373"/>
              <a:gd name="T29" fmla="*/ 1 h 378"/>
              <a:gd name="T30" fmla="*/ 304 w 373"/>
              <a:gd name="T31" fmla="*/ 0 h 378"/>
              <a:gd name="T32" fmla="*/ 278 w 373"/>
              <a:gd name="T33" fmla="*/ 4 h 378"/>
              <a:gd name="T34" fmla="*/ 256 w 373"/>
              <a:gd name="T35" fmla="*/ 19 h 378"/>
              <a:gd name="T36" fmla="*/ 242 w 373"/>
              <a:gd name="T37" fmla="*/ 41 h 378"/>
              <a:gd name="T38" fmla="*/ 237 w 373"/>
              <a:gd name="T39" fmla="*/ 67 h 378"/>
              <a:gd name="T40" fmla="*/ 237 w 373"/>
              <a:gd name="T41" fmla="*/ 70 h 378"/>
              <a:gd name="T42" fmla="*/ 109 w 373"/>
              <a:gd name="T43" fmla="*/ 137 h 378"/>
              <a:gd name="T44" fmla="*/ 90 w 373"/>
              <a:gd name="T45" fmla="*/ 126 h 378"/>
              <a:gd name="T46" fmla="*/ 68 w 373"/>
              <a:gd name="T47" fmla="*/ 122 h 378"/>
              <a:gd name="T48" fmla="*/ 54 w 373"/>
              <a:gd name="T49" fmla="*/ 124 h 378"/>
              <a:gd name="T50" fmla="*/ 31 w 373"/>
              <a:gd name="T51" fmla="*/ 134 h 378"/>
              <a:gd name="T52" fmla="*/ 12 w 373"/>
              <a:gd name="T53" fmla="*/ 153 h 378"/>
              <a:gd name="T54" fmla="*/ 2 w 373"/>
              <a:gd name="T55" fmla="*/ 177 h 378"/>
              <a:gd name="T56" fmla="*/ 0 w 373"/>
              <a:gd name="T57" fmla="*/ 190 h 378"/>
              <a:gd name="T58" fmla="*/ 6 w 373"/>
              <a:gd name="T59" fmla="*/ 217 h 378"/>
              <a:gd name="T60" fmla="*/ 20 w 373"/>
              <a:gd name="T61" fmla="*/ 238 h 378"/>
              <a:gd name="T62" fmla="*/ 42 w 373"/>
              <a:gd name="T63" fmla="*/ 253 h 378"/>
              <a:gd name="T64" fmla="*/ 68 w 373"/>
              <a:gd name="T65" fmla="*/ 259 h 378"/>
              <a:gd name="T66" fmla="*/ 80 w 373"/>
              <a:gd name="T67" fmla="*/ 257 h 378"/>
              <a:gd name="T68" fmla="*/ 103 w 373"/>
              <a:gd name="T69" fmla="*/ 249 h 378"/>
              <a:gd name="T70" fmla="*/ 237 w 373"/>
              <a:gd name="T71" fmla="*/ 305 h 378"/>
              <a:gd name="T72" fmla="*/ 237 w 373"/>
              <a:gd name="T73" fmla="*/ 310 h 378"/>
              <a:gd name="T74" fmla="*/ 237 w 373"/>
              <a:gd name="T75" fmla="*/ 324 h 378"/>
              <a:gd name="T76" fmla="*/ 249 w 373"/>
              <a:gd name="T77" fmla="*/ 347 h 378"/>
              <a:gd name="T78" fmla="*/ 267 w 373"/>
              <a:gd name="T79" fmla="*/ 366 h 378"/>
              <a:gd name="T80" fmla="*/ 291 w 373"/>
              <a:gd name="T81" fmla="*/ 377 h 378"/>
              <a:gd name="T82" fmla="*/ 304 w 373"/>
              <a:gd name="T83" fmla="*/ 378 h 378"/>
              <a:gd name="T84" fmla="*/ 331 w 373"/>
              <a:gd name="T85" fmla="*/ 372 h 378"/>
              <a:gd name="T86" fmla="*/ 352 w 373"/>
              <a:gd name="T87" fmla="*/ 358 h 378"/>
              <a:gd name="T88" fmla="*/ 367 w 373"/>
              <a:gd name="T89" fmla="*/ 337 h 378"/>
              <a:gd name="T90" fmla="*/ 373 w 373"/>
              <a:gd name="T91" fmla="*/ 310 h 378"/>
              <a:gd name="T92" fmla="*/ 371 w 373"/>
              <a:gd name="T93" fmla="*/ 297 h 378"/>
              <a:gd name="T94" fmla="*/ 361 w 373"/>
              <a:gd name="T95" fmla="*/ 272 h 378"/>
              <a:gd name="T96" fmla="*/ 342 w 373"/>
              <a:gd name="T97" fmla="*/ 254 h 378"/>
              <a:gd name="T98" fmla="*/ 319 w 373"/>
              <a:gd name="T99" fmla="*/ 244 h 378"/>
              <a:gd name="T100" fmla="*/ 304 w 373"/>
              <a:gd name="T101" fmla="*/ 243 h 3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73" h="378">
                <a:moveTo>
                  <a:pt x="304" y="243"/>
                </a:moveTo>
                <a:lnTo>
                  <a:pt x="304" y="243"/>
                </a:lnTo>
                <a:lnTo>
                  <a:pt x="294" y="243"/>
                </a:lnTo>
                <a:lnTo>
                  <a:pt x="284" y="246"/>
                </a:lnTo>
                <a:lnTo>
                  <a:pt x="274" y="250"/>
                </a:lnTo>
                <a:lnTo>
                  <a:pt x="265" y="254"/>
                </a:lnTo>
                <a:lnTo>
                  <a:pt x="137" y="188"/>
                </a:lnTo>
                <a:lnTo>
                  <a:pt x="264" y="122"/>
                </a:lnTo>
                <a:lnTo>
                  <a:pt x="264" y="122"/>
                </a:lnTo>
                <a:lnTo>
                  <a:pt x="272" y="128"/>
                </a:lnTo>
                <a:lnTo>
                  <a:pt x="283" y="132"/>
                </a:lnTo>
                <a:lnTo>
                  <a:pt x="294" y="134"/>
                </a:lnTo>
                <a:lnTo>
                  <a:pt x="304" y="135"/>
                </a:lnTo>
                <a:lnTo>
                  <a:pt x="304" y="135"/>
                </a:lnTo>
                <a:lnTo>
                  <a:pt x="319" y="134"/>
                </a:lnTo>
                <a:lnTo>
                  <a:pt x="331" y="129"/>
                </a:lnTo>
                <a:lnTo>
                  <a:pt x="342" y="124"/>
                </a:lnTo>
                <a:lnTo>
                  <a:pt x="352" y="115"/>
                </a:lnTo>
                <a:lnTo>
                  <a:pt x="361" y="106"/>
                </a:lnTo>
                <a:lnTo>
                  <a:pt x="367" y="95"/>
                </a:lnTo>
                <a:lnTo>
                  <a:pt x="371" y="81"/>
                </a:lnTo>
                <a:lnTo>
                  <a:pt x="373" y="67"/>
                </a:lnTo>
                <a:lnTo>
                  <a:pt x="373" y="67"/>
                </a:lnTo>
                <a:lnTo>
                  <a:pt x="371" y="54"/>
                </a:lnTo>
                <a:lnTo>
                  <a:pt x="367" y="41"/>
                </a:lnTo>
                <a:lnTo>
                  <a:pt x="361" y="29"/>
                </a:lnTo>
                <a:lnTo>
                  <a:pt x="352" y="19"/>
                </a:lnTo>
                <a:lnTo>
                  <a:pt x="342" y="12"/>
                </a:lnTo>
                <a:lnTo>
                  <a:pt x="331" y="4"/>
                </a:lnTo>
                <a:lnTo>
                  <a:pt x="319" y="1"/>
                </a:lnTo>
                <a:lnTo>
                  <a:pt x="304" y="0"/>
                </a:lnTo>
                <a:lnTo>
                  <a:pt x="304" y="0"/>
                </a:lnTo>
                <a:lnTo>
                  <a:pt x="291" y="1"/>
                </a:lnTo>
                <a:lnTo>
                  <a:pt x="278" y="4"/>
                </a:lnTo>
                <a:lnTo>
                  <a:pt x="267" y="12"/>
                </a:lnTo>
                <a:lnTo>
                  <a:pt x="256" y="19"/>
                </a:lnTo>
                <a:lnTo>
                  <a:pt x="249" y="29"/>
                </a:lnTo>
                <a:lnTo>
                  <a:pt x="242" y="41"/>
                </a:lnTo>
                <a:lnTo>
                  <a:pt x="237" y="54"/>
                </a:lnTo>
                <a:lnTo>
                  <a:pt x="237" y="67"/>
                </a:lnTo>
                <a:lnTo>
                  <a:pt x="237" y="67"/>
                </a:lnTo>
                <a:lnTo>
                  <a:pt x="237" y="70"/>
                </a:lnTo>
                <a:lnTo>
                  <a:pt x="109" y="137"/>
                </a:lnTo>
                <a:lnTo>
                  <a:pt x="109" y="137"/>
                </a:lnTo>
                <a:lnTo>
                  <a:pt x="101" y="131"/>
                </a:lnTo>
                <a:lnTo>
                  <a:pt x="90" y="126"/>
                </a:lnTo>
                <a:lnTo>
                  <a:pt x="80" y="124"/>
                </a:lnTo>
                <a:lnTo>
                  <a:pt x="68" y="122"/>
                </a:lnTo>
                <a:lnTo>
                  <a:pt x="68" y="122"/>
                </a:lnTo>
                <a:lnTo>
                  <a:pt x="54" y="124"/>
                </a:lnTo>
                <a:lnTo>
                  <a:pt x="42" y="128"/>
                </a:lnTo>
                <a:lnTo>
                  <a:pt x="31" y="134"/>
                </a:lnTo>
                <a:lnTo>
                  <a:pt x="20" y="142"/>
                </a:lnTo>
                <a:lnTo>
                  <a:pt x="12" y="153"/>
                </a:lnTo>
                <a:lnTo>
                  <a:pt x="6" y="164"/>
                </a:lnTo>
                <a:lnTo>
                  <a:pt x="2" y="177"/>
                </a:lnTo>
                <a:lnTo>
                  <a:pt x="0" y="190"/>
                </a:lnTo>
                <a:lnTo>
                  <a:pt x="0" y="190"/>
                </a:lnTo>
                <a:lnTo>
                  <a:pt x="2" y="204"/>
                </a:lnTo>
                <a:lnTo>
                  <a:pt x="6" y="217"/>
                </a:lnTo>
                <a:lnTo>
                  <a:pt x="12" y="228"/>
                </a:lnTo>
                <a:lnTo>
                  <a:pt x="20" y="238"/>
                </a:lnTo>
                <a:lnTo>
                  <a:pt x="31" y="247"/>
                </a:lnTo>
                <a:lnTo>
                  <a:pt x="42" y="253"/>
                </a:lnTo>
                <a:lnTo>
                  <a:pt x="54" y="257"/>
                </a:lnTo>
                <a:lnTo>
                  <a:pt x="68" y="259"/>
                </a:lnTo>
                <a:lnTo>
                  <a:pt x="68" y="259"/>
                </a:lnTo>
                <a:lnTo>
                  <a:pt x="80" y="257"/>
                </a:lnTo>
                <a:lnTo>
                  <a:pt x="92" y="254"/>
                </a:lnTo>
                <a:lnTo>
                  <a:pt x="103" y="249"/>
                </a:lnTo>
                <a:lnTo>
                  <a:pt x="112" y="241"/>
                </a:lnTo>
                <a:lnTo>
                  <a:pt x="237" y="305"/>
                </a:lnTo>
                <a:lnTo>
                  <a:pt x="237" y="305"/>
                </a:lnTo>
                <a:lnTo>
                  <a:pt x="237" y="310"/>
                </a:lnTo>
                <a:lnTo>
                  <a:pt x="237" y="310"/>
                </a:lnTo>
                <a:lnTo>
                  <a:pt x="237" y="324"/>
                </a:lnTo>
                <a:lnTo>
                  <a:pt x="242" y="337"/>
                </a:lnTo>
                <a:lnTo>
                  <a:pt x="249" y="347"/>
                </a:lnTo>
                <a:lnTo>
                  <a:pt x="256" y="358"/>
                </a:lnTo>
                <a:lnTo>
                  <a:pt x="267" y="366"/>
                </a:lnTo>
                <a:lnTo>
                  <a:pt x="278" y="372"/>
                </a:lnTo>
                <a:lnTo>
                  <a:pt x="291" y="377"/>
                </a:lnTo>
                <a:lnTo>
                  <a:pt x="304" y="378"/>
                </a:lnTo>
                <a:lnTo>
                  <a:pt x="304" y="378"/>
                </a:lnTo>
                <a:lnTo>
                  <a:pt x="319" y="377"/>
                </a:lnTo>
                <a:lnTo>
                  <a:pt x="331" y="372"/>
                </a:lnTo>
                <a:lnTo>
                  <a:pt x="342" y="366"/>
                </a:lnTo>
                <a:lnTo>
                  <a:pt x="352" y="358"/>
                </a:lnTo>
                <a:lnTo>
                  <a:pt x="361" y="347"/>
                </a:lnTo>
                <a:lnTo>
                  <a:pt x="367" y="337"/>
                </a:lnTo>
                <a:lnTo>
                  <a:pt x="371" y="324"/>
                </a:lnTo>
                <a:lnTo>
                  <a:pt x="373" y="310"/>
                </a:lnTo>
                <a:lnTo>
                  <a:pt x="373" y="310"/>
                </a:lnTo>
                <a:lnTo>
                  <a:pt x="371" y="297"/>
                </a:lnTo>
                <a:lnTo>
                  <a:pt x="367" y="284"/>
                </a:lnTo>
                <a:lnTo>
                  <a:pt x="361" y="272"/>
                </a:lnTo>
                <a:lnTo>
                  <a:pt x="352" y="262"/>
                </a:lnTo>
                <a:lnTo>
                  <a:pt x="342" y="254"/>
                </a:lnTo>
                <a:lnTo>
                  <a:pt x="331" y="247"/>
                </a:lnTo>
                <a:lnTo>
                  <a:pt x="319" y="244"/>
                </a:lnTo>
                <a:lnTo>
                  <a:pt x="304" y="243"/>
                </a:lnTo>
                <a:lnTo>
                  <a:pt x="304" y="243"/>
                </a:lnTo>
                <a:close/>
              </a:path>
            </a:pathLst>
          </a:custGeom>
          <a:solidFill>
            <a:schemeClr val="accent1"/>
          </a:solidFill>
          <a:ln>
            <a:noFill/>
          </a:ln>
        </p:spPr>
        <p:txBody>
          <a:bodyPr anchor="ctr"/>
          <a:lstStyle/>
          <a:p>
            <a:pPr algn="ctr"/>
            <a:endParaRPr/>
          </a:p>
        </p:txBody>
      </p:sp>
      <p:sp>
        <p:nvSpPr>
          <p:cNvPr id="14" name="千图PPT彼岸天：ID 8661124Freeform: Shape 24"/>
          <p:cNvSpPr/>
          <p:nvPr>
            <p:custDataLst>
              <p:tags r:id="rId13"/>
            </p:custDataLst>
          </p:nvPr>
        </p:nvSpPr>
        <p:spPr bwMode="auto">
          <a:xfrm>
            <a:off x="8349536" y="2978872"/>
            <a:ext cx="399203" cy="366294"/>
          </a:xfrm>
          <a:custGeom>
            <a:avLst/>
            <a:gdLst>
              <a:gd name="T0" fmla="*/ 233 w 279"/>
              <a:gd name="T1" fmla="*/ 0 h 256"/>
              <a:gd name="T2" fmla="*/ 233 w 279"/>
              <a:gd name="T3" fmla="*/ 0 h 256"/>
              <a:gd name="T4" fmla="*/ 46 w 279"/>
              <a:gd name="T5" fmla="*/ 0 h 256"/>
              <a:gd name="T6" fmla="*/ 46 w 279"/>
              <a:gd name="T7" fmla="*/ 0 h 256"/>
              <a:gd name="T8" fmla="*/ 38 w 279"/>
              <a:gd name="T9" fmla="*/ 1 h 256"/>
              <a:gd name="T10" fmla="*/ 30 w 279"/>
              <a:gd name="T11" fmla="*/ 4 h 256"/>
              <a:gd name="T12" fmla="*/ 22 w 279"/>
              <a:gd name="T13" fmla="*/ 9 h 256"/>
              <a:gd name="T14" fmla="*/ 14 w 279"/>
              <a:gd name="T15" fmla="*/ 14 h 256"/>
              <a:gd name="T16" fmla="*/ 8 w 279"/>
              <a:gd name="T17" fmla="*/ 22 h 256"/>
              <a:gd name="T18" fmla="*/ 4 w 279"/>
              <a:gd name="T19" fmla="*/ 29 h 256"/>
              <a:gd name="T20" fmla="*/ 1 w 279"/>
              <a:gd name="T21" fmla="*/ 38 h 256"/>
              <a:gd name="T22" fmla="*/ 0 w 279"/>
              <a:gd name="T23" fmla="*/ 46 h 256"/>
              <a:gd name="T24" fmla="*/ 0 w 279"/>
              <a:gd name="T25" fmla="*/ 46 h 256"/>
              <a:gd name="T26" fmla="*/ 0 w 279"/>
              <a:gd name="T27" fmla="*/ 139 h 256"/>
              <a:gd name="T28" fmla="*/ 0 w 279"/>
              <a:gd name="T29" fmla="*/ 139 h 256"/>
              <a:gd name="T30" fmla="*/ 1 w 279"/>
              <a:gd name="T31" fmla="*/ 148 h 256"/>
              <a:gd name="T32" fmla="*/ 4 w 279"/>
              <a:gd name="T33" fmla="*/ 157 h 256"/>
              <a:gd name="T34" fmla="*/ 8 w 279"/>
              <a:gd name="T35" fmla="*/ 164 h 256"/>
              <a:gd name="T36" fmla="*/ 14 w 279"/>
              <a:gd name="T37" fmla="*/ 171 h 256"/>
              <a:gd name="T38" fmla="*/ 22 w 279"/>
              <a:gd name="T39" fmla="*/ 177 h 256"/>
              <a:gd name="T40" fmla="*/ 30 w 279"/>
              <a:gd name="T41" fmla="*/ 182 h 256"/>
              <a:gd name="T42" fmla="*/ 38 w 279"/>
              <a:gd name="T43" fmla="*/ 185 h 256"/>
              <a:gd name="T44" fmla="*/ 46 w 279"/>
              <a:gd name="T45" fmla="*/ 186 h 256"/>
              <a:gd name="T46" fmla="*/ 46 w 279"/>
              <a:gd name="T47" fmla="*/ 186 h 256"/>
              <a:gd name="T48" fmla="*/ 45 w 279"/>
              <a:gd name="T49" fmla="*/ 186 h 256"/>
              <a:gd name="T50" fmla="*/ 46 w 279"/>
              <a:gd name="T51" fmla="*/ 186 h 256"/>
              <a:gd name="T52" fmla="*/ 46 w 279"/>
              <a:gd name="T53" fmla="*/ 256 h 256"/>
              <a:gd name="T54" fmla="*/ 116 w 279"/>
              <a:gd name="T55" fmla="*/ 186 h 256"/>
              <a:gd name="T56" fmla="*/ 116 w 279"/>
              <a:gd name="T57" fmla="*/ 186 h 256"/>
              <a:gd name="T58" fmla="*/ 233 w 279"/>
              <a:gd name="T59" fmla="*/ 186 h 256"/>
              <a:gd name="T60" fmla="*/ 233 w 279"/>
              <a:gd name="T61" fmla="*/ 186 h 256"/>
              <a:gd name="T62" fmla="*/ 241 w 279"/>
              <a:gd name="T63" fmla="*/ 185 h 256"/>
              <a:gd name="T64" fmla="*/ 250 w 279"/>
              <a:gd name="T65" fmla="*/ 182 h 256"/>
              <a:gd name="T66" fmla="*/ 259 w 279"/>
              <a:gd name="T67" fmla="*/ 177 h 256"/>
              <a:gd name="T68" fmla="*/ 265 w 279"/>
              <a:gd name="T69" fmla="*/ 171 h 256"/>
              <a:gd name="T70" fmla="*/ 271 w 279"/>
              <a:gd name="T71" fmla="*/ 164 h 256"/>
              <a:gd name="T72" fmla="*/ 276 w 279"/>
              <a:gd name="T73" fmla="*/ 157 h 256"/>
              <a:gd name="T74" fmla="*/ 279 w 279"/>
              <a:gd name="T75" fmla="*/ 148 h 256"/>
              <a:gd name="T76" fmla="*/ 279 w 279"/>
              <a:gd name="T77" fmla="*/ 139 h 256"/>
              <a:gd name="T78" fmla="*/ 279 w 279"/>
              <a:gd name="T79" fmla="*/ 139 h 256"/>
              <a:gd name="T80" fmla="*/ 279 w 279"/>
              <a:gd name="T81" fmla="*/ 46 h 256"/>
              <a:gd name="T82" fmla="*/ 279 w 279"/>
              <a:gd name="T83" fmla="*/ 46 h 256"/>
              <a:gd name="T84" fmla="*/ 279 w 279"/>
              <a:gd name="T85" fmla="*/ 38 h 256"/>
              <a:gd name="T86" fmla="*/ 276 w 279"/>
              <a:gd name="T87" fmla="*/ 29 h 256"/>
              <a:gd name="T88" fmla="*/ 271 w 279"/>
              <a:gd name="T89" fmla="*/ 22 h 256"/>
              <a:gd name="T90" fmla="*/ 265 w 279"/>
              <a:gd name="T91" fmla="*/ 14 h 256"/>
              <a:gd name="T92" fmla="*/ 259 w 279"/>
              <a:gd name="T93" fmla="*/ 9 h 256"/>
              <a:gd name="T94" fmla="*/ 250 w 279"/>
              <a:gd name="T95" fmla="*/ 4 h 256"/>
              <a:gd name="T96" fmla="*/ 241 w 279"/>
              <a:gd name="T97" fmla="*/ 1 h 256"/>
              <a:gd name="T98" fmla="*/ 233 w 279"/>
              <a:gd name="T99" fmla="*/ 0 h 256"/>
              <a:gd name="T100" fmla="*/ 233 w 279"/>
              <a:gd name="T101" fmla="*/ 0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79" h="256">
                <a:moveTo>
                  <a:pt x="233" y="0"/>
                </a:moveTo>
                <a:lnTo>
                  <a:pt x="233" y="0"/>
                </a:lnTo>
                <a:lnTo>
                  <a:pt x="46" y="0"/>
                </a:lnTo>
                <a:lnTo>
                  <a:pt x="46" y="0"/>
                </a:lnTo>
                <a:lnTo>
                  <a:pt x="38" y="1"/>
                </a:lnTo>
                <a:lnTo>
                  <a:pt x="30" y="4"/>
                </a:lnTo>
                <a:lnTo>
                  <a:pt x="22" y="9"/>
                </a:lnTo>
                <a:lnTo>
                  <a:pt x="14" y="14"/>
                </a:lnTo>
                <a:lnTo>
                  <a:pt x="8" y="22"/>
                </a:lnTo>
                <a:lnTo>
                  <a:pt x="4" y="29"/>
                </a:lnTo>
                <a:lnTo>
                  <a:pt x="1" y="38"/>
                </a:lnTo>
                <a:lnTo>
                  <a:pt x="0" y="46"/>
                </a:lnTo>
                <a:lnTo>
                  <a:pt x="0" y="46"/>
                </a:lnTo>
                <a:lnTo>
                  <a:pt x="0" y="139"/>
                </a:lnTo>
                <a:lnTo>
                  <a:pt x="0" y="139"/>
                </a:lnTo>
                <a:lnTo>
                  <a:pt x="1" y="148"/>
                </a:lnTo>
                <a:lnTo>
                  <a:pt x="4" y="157"/>
                </a:lnTo>
                <a:lnTo>
                  <a:pt x="8" y="164"/>
                </a:lnTo>
                <a:lnTo>
                  <a:pt x="14" y="171"/>
                </a:lnTo>
                <a:lnTo>
                  <a:pt x="22" y="177"/>
                </a:lnTo>
                <a:lnTo>
                  <a:pt x="30" y="182"/>
                </a:lnTo>
                <a:lnTo>
                  <a:pt x="38" y="185"/>
                </a:lnTo>
                <a:lnTo>
                  <a:pt x="46" y="186"/>
                </a:lnTo>
                <a:lnTo>
                  <a:pt x="46" y="186"/>
                </a:lnTo>
                <a:lnTo>
                  <a:pt x="45" y="186"/>
                </a:lnTo>
                <a:lnTo>
                  <a:pt x="46" y="186"/>
                </a:lnTo>
                <a:lnTo>
                  <a:pt x="46" y="256"/>
                </a:lnTo>
                <a:lnTo>
                  <a:pt x="116" y="186"/>
                </a:lnTo>
                <a:lnTo>
                  <a:pt x="116" y="186"/>
                </a:lnTo>
                <a:lnTo>
                  <a:pt x="233" y="186"/>
                </a:lnTo>
                <a:lnTo>
                  <a:pt x="233" y="186"/>
                </a:lnTo>
                <a:lnTo>
                  <a:pt x="241" y="185"/>
                </a:lnTo>
                <a:lnTo>
                  <a:pt x="250" y="182"/>
                </a:lnTo>
                <a:lnTo>
                  <a:pt x="259" y="177"/>
                </a:lnTo>
                <a:lnTo>
                  <a:pt x="265" y="171"/>
                </a:lnTo>
                <a:lnTo>
                  <a:pt x="271" y="164"/>
                </a:lnTo>
                <a:lnTo>
                  <a:pt x="276" y="157"/>
                </a:lnTo>
                <a:lnTo>
                  <a:pt x="279" y="148"/>
                </a:lnTo>
                <a:lnTo>
                  <a:pt x="279" y="139"/>
                </a:lnTo>
                <a:lnTo>
                  <a:pt x="279" y="139"/>
                </a:lnTo>
                <a:lnTo>
                  <a:pt x="279" y="46"/>
                </a:lnTo>
                <a:lnTo>
                  <a:pt x="279" y="46"/>
                </a:lnTo>
                <a:lnTo>
                  <a:pt x="279" y="38"/>
                </a:lnTo>
                <a:lnTo>
                  <a:pt x="276" y="29"/>
                </a:lnTo>
                <a:lnTo>
                  <a:pt x="271" y="22"/>
                </a:lnTo>
                <a:lnTo>
                  <a:pt x="265" y="14"/>
                </a:lnTo>
                <a:lnTo>
                  <a:pt x="259" y="9"/>
                </a:lnTo>
                <a:lnTo>
                  <a:pt x="250" y="4"/>
                </a:lnTo>
                <a:lnTo>
                  <a:pt x="241" y="1"/>
                </a:lnTo>
                <a:lnTo>
                  <a:pt x="233" y="0"/>
                </a:lnTo>
                <a:lnTo>
                  <a:pt x="233" y="0"/>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 name="千图PPT彼岸天：ID 8661124Freeform: Shape 25"/>
          <p:cNvSpPr/>
          <p:nvPr>
            <p:custDataLst>
              <p:tags r:id="rId14"/>
            </p:custDataLst>
          </p:nvPr>
        </p:nvSpPr>
        <p:spPr bwMode="auto">
          <a:xfrm>
            <a:off x="9004859" y="2944272"/>
            <a:ext cx="458869" cy="435495"/>
          </a:xfrm>
          <a:custGeom>
            <a:avLst/>
            <a:gdLst>
              <a:gd name="T0" fmla="*/ 179 w 373"/>
              <a:gd name="T1" fmla="*/ 8 h 354"/>
              <a:gd name="T2" fmla="*/ 185 w 373"/>
              <a:gd name="T3" fmla="*/ 0 h 354"/>
              <a:gd name="T4" fmla="*/ 188 w 373"/>
              <a:gd name="T5" fmla="*/ 0 h 354"/>
              <a:gd name="T6" fmla="*/ 194 w 373"/>
              <a:gd name="T7" fmla="*/ 8 h 354"/>
              <a:gd name="T8" fmla="*/ 227 w 373"/>
              <a:gd name="T9" fmla="*/ 104 h 354"/>
              <a:gd name="T10" fmla="*/ 241 w 373"/>
              <a:gd name="T11" fmla="*/ 120 h 354"/>
              <a:gd name="T12" fmla="*/ 259 w 373"/>
              <a:gd name="T13" fmla="*/ 128 h 354"/>
              <a:gd name="T14" fmla="*/ 361 w 373"/>
              <a:gd name="T15" fmla="*/ 130 h 354"/>
              <a:gd name="T16" fmla="*/ 372 w 373"/>
              <a:gd name="T17" fmla="*/ 133 h 354"/>
              <a:gd name="T18" fmla="*/ 373 w 373"/>
              <a:gd name="T19" fmla="*/ 136 h 354"/>
              <a:gd name="T20" fmla="*/ 366 w 373"/>
              <a:gd name="T21" fmla="*/ 145 h 354"/>
              <a:gd name="T22" fmla="*/ 286 w 373"/>
              <a:gd name="T23" fmla="*/ 206 h 354"/>
              <a:gd name="T24" fmla="*/ 274 w 373"/>
              <a:gd name="T25" fmla="*/ 224 h 354"/>
              <a:gd name="T26" fmla="*/ 273 w 373"/>
              <a:gd name="T27" fmla="*/ 244 h 354"/>
              <a:gd name="T28" fmla="*/ 303 w 373"/>
              <a:gd name="T29" fmla="*/ 341 h 354"/>
              <a:gd name="T30" fmla="*/ 303 w 373"/>
              <a:gd name="T31" fmla="*/ 351 h 354"/>
              <a:gd name="T32" fmla="*/ 300 w 373"/>
              <a:gd name="T33" fmla="*/ 354 h 354"/>
              <a:gd name="T34" fmla="*/ 290 w 373"/>
              <a:gd name="T35" fmla="*/ 350 h 354"/>
              <a:gd name="T36" fmla="*/ 207 w 373"/>
              <a:gd name="T37" fmla="*/ 292 h 354"/>
              <a:gd name="T38" fmla="*/ 187 w 373"/>
              <a:gd name="T39" fmla="*/ 286 h 354"/>
              <a:gd name="T40" fmla="*/ 166 w 373"/>
              <a:gd name="T41" fmla="*/ 292 h 354"/>
              <a:gd name="T42" fmla="*/ 83 w 373"/>
              <a:gd name="T43" fmla="*/ 350 h 354"/>
              <a:gd name="T44" fmla="*/ 73 w 373"/>
              <a:gd name="T45" fmla="*/ 354 h 354"/>
              <a:gd name="T46" fmla="*/ 70 w 373"/>
              <a:gd name="T47" fmla="*/ 351 h 354"/>
              <a:gd name="T48" fmla="*/ 70 w 373"/>
              <a:gd name="T49" fmla="*/ 341 h 354"/>
              <a:gd name="T50" fmla="*/ 101 w 373"/>
              <a:gd name="T51" fmla="*/ 244 h 354"/>
              <a:gd name="T52" fmla="*/ 99 w 373"/>
              <a:gd name="T53" fmla="*/ 224 h 354"/>
              <a:gd name="T54" fmla="*/ 88 w 373"/>
              <a:gd name="T55" fmla="*/ 206 h 354"/>
              <a:gd name="T56" fmla="*/ 8 w 373"/>
              <a:gd name="T57" fmla="*/ 145 h 354"/>
              <a:gd name="T58" fmla="*/ 0 w 373"/>
              <a:gd name="T59" fmla="*/ 136 h 354"/>
              <a:gd name="T60" fmla="*/ 2 w 373"/>
              <a:gd name="T61" fmla="*/ 133 h 354"/>
              <a:gd name="T62" fmla="*/ 12 w 373"/>
              <a:gd name="T63" fmla="*/ 130 h 354"/>
              <a:gd name="T64" fmla="*/ 114 w 373"/>
              <a:gd name="T65" fmla="*/ 128 h 354"/>
              <a:gd name="T66" fmla="*/ 133 w 373"/>
              <a:gd name="T67" fmla="*/ 120 h 354"/>
              <a:gd name="T68" fmla="*/ 146 w 373"/>
              <a:gd name="T69" fmla="*/ 104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73" h="354">
                <a:moveTo>
                  <a:pt x="179" y="8"/>
                </a:moveTo>
                <a:lnTo>
                  <a:pt x="179" y="8"/>
                </a:lnTo>
                <a:lnTo>
                  <a:pt x="182" y="3"/>
                </a:lnTo>
                <a:lnTo>
                  <a:pt x="185" y="0"/>
                </a:lnTo>
                <a:lnTo>
                  <a:pt x="187" y="0"/>
                </a:lnTo>
                <a:lnTo>
                  <a:pt x="188" y="0"/>
                </a:lnTo>
                <a:lnTo>
                  <a:pt x="191" y="3"/>
                </a:lnTo>
                <a:lnTo>
                  <a:pt x="194" y="8"/>
                </a:lnTo>
                <a:lnTo>
                  <a:pt x="227" y="104"/>
                </a:lnTo>
                <a:lnTo>
                  <a:pt x="227" y="104"/>
                </a:lnTo>
                <a:lnTo>
                  <a:pt x="233" y="113"/>
                </a:lnTo>
                <a:lnTo>
                  <a:pt x="241" y="120"/>
                </a:lnTo>
                <a:lnTo>
                  <a:pt x="249" y="126"/>
                </a:lnTo>
                <a:lnTo>
                  <a:pt x="259" y="128"/>
                </a:lnTo>
                <a:lnTo>
                  <a:pt x="361" y="130"/>
                </a:lnTo>
                <a:lnTo>
                  <a:pt x="361" y="130"/>
                </a:lnTo>
                <a:lnTo>
                  <a:pt x="369" y="132"/>
                </a:lnTo>
                <a:lnTo>
                  <a:pt x="372" y="133"/>
                </a:lnTo>
                <a:lnTo>
                  <a:pt x="373" y="135"/>
                </a:lnTo>
                <a:lnTo>
                  <a:pt x="373" y="136"/>
                </a:lnTo>
                <a:lnTo>
                  <a:pt x="372" y="139"/>
                </a:lnTo>
                <a:lnTo>
                  <a:pt x="366" y="145"/>
                </a:lnTo>
                <a:lnTo>
                  <a:pt x="286" y="206"/>
                </a:lnTo>
                <a:lnTo>
                  <a:pt x="286" y="206"/>
                </a:lnTo>
                <a:lnTo>
                  <a:pt x="278" y="213"/>
                </a:lnTo>
                <a:lnTo>
                  <a:pt x="274" y="224"/>
                </a:lnTo>
                <a:lnTo>
                  <a:pt x="273" y="234"/>
                </a:lnTo>
                <a:lnTo>
                  <a:pt x="273" y="244"/>
                </a:lnTo>
                <a:lnTo>
                  <a:pt x="303" y="341"/>
                </a:lnTo>
                <a:lnTo>
                  <a:pt x="303" y="341"/>
                </a:lnTo>
                <a:lnTo>
                  <a:pt x="303" y="349"/>
                </a:lnTo>
                <a:lnTo>
                  <a:pt x="303" y="351"/>
                </a:lnTo>
                <a:lnTo>
                  <a:pt x="302" y="353"/>
                </a:lnTo>
                <a:lnTo>
                  <a:pt x="300" y="354"/>
                </a:lnTo>
                <a:lnTo>
                  <a:pt x="297" y="354"/>
                </a:lnTo>
                <a:lnTo>
                  <a:pt x="290" y="350"/>
                </a:lnTo>
                <a:lnTo>
                  <a:pt x="207" y="292"/>
                </a:lnTo>
                <a:lnTo>
                  <a:pt x="207" y="292"/>
                </a:lnTo>
                <a:lnTo>
                  <a:pt x="197" y="287"/>
                </a:lnTo>
                <a:lnTo>
                  <a:pt x="187" y="286"/>
                </a:lnTo>
                <a:lnTo>
                  <a:pt x="176" y="287"/>
                </a:lnTo>
                <a:lnTo>
                  <a:pt x="166" y="292"/>
                </a:lnTo>
                <a:lnTo>
                  <a:pt x="83" y="350"/>
                </a:lnTo>
                <a:lnTo>
                  <a:pt x="83" y="350"/>
                </a:lnTo>
                <a:lnTo>
                  <a:pt x="76" y="354"/>
                </a:lnTo>
                <a:lnTo>
                  <a:pt x="73" y="354"/>
                </a:lnTo>
                <a:lnTo>
                  <a:pt x="72" y="353"/>
                </a:lnTo>
                <a:lnTo>
                  <a:pt x="70" y="351"/>
                </a:lnTo>
                <a:lnTo>
                  <a:pt x="70" y="349"/>
                </a:lnTo>
                <a:lnTo>
                  <a:pt x="70" y="341"/>
                </a:lnTo>
                <a:lnTo>
                  <a:pt x="101" y="244"/>
                </a:lnTo>
                <a:lnTo>
                  <a:pt x="101" y="244"/>
                </a:lnTo>
                <a:lnTo>
                  <a:pt x="101" y="234"/>
                </a:lnTo>
                <a:lnTo>
                  <a:pt x="99" y="224"/>
                </a:lnTo>
                <a:lnTo>
                  <a:pt x="95" y="213"/>
                </a:lnTo>
                <a:lnTo>
                  <a:pt x="88" y="206"/>
                </a:lnTo>
                <a:lnTo>
                  <a:pt x="8" y="145"/>
                </a:lnTo>
                <a:lnTo>
                  <a:pt x="8" y="145"/>
                </a:lnTo>
                <a:lnTo>
                  <a:pt x="2" y="139"/>
                </a:lnTo>
                <a:lnTo>
                  <a:pt x="0" y="136"/>
                </a:lnTo>
                <a:lnTo>
                  <a:pt x="0" y="135"/>
                </a:lnTo>
                <a:lnTo>
                  <a:pt x="2" y="133"/>
                </a:lnTo>
                <a:lnTo>
                  <a:pt x="5" y="132"/>
                </a:lnTo>
                <a:lnTo>
                  <a:pt x="12" y="130"/>
                </a:lnTo>
                <a:lnTo>
                  <a:pt x="114" y="128"/>
                </a:lnTo>
                <a:lnTo>
                  <a:pt x="114" y="128"/>
                </a:lnTo>
                <a:lnTo>
                  <a:pt x="124" y="126"/>
                </a:lnTo>
                <a:lnTo>
                  <a:pt x="133" y="120"/>
                </a:lnTo>
                <a:lnTo>
                  <a:pt x="140" y="113"/>
                </a:lnTo>
                <a:lnTo>
                  <a:pt x="146" y="104"/>
                </a:lnTo>
                <a:lnTo>
                  <a:pt x="179" y="8"/>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 name="千图PPT彼岸天：ID 8661124Freeform: Shape 26"/>
          <p:cNvSpPr/>
          <p:nvPr>
            <p:custDataLst>
              <p:tags r:id="rId15"/>
            </p:custDataLst>
          </p:nvPr>
        </p:nvSpPr>
        <p:spPr bwMode="auto">
          <a:xfrm>
            <a:off x="9719847" y="2947944"/>
            <a:ext cx="429508" cy="428150"/>
          </a:xfrm>
          <a:custGeom>
            <a:avLst/>
            <a:gdLst>
              <a:gd name="T0" fmla="*/ 256 w 316"/>
              <a:gd name="T1" fmla="*/ 197 h 315"/>
              <a:gd name="T2" fmla="*/ 256 w 316"/>
              <a:gd name="T3" fmla="*/ 157 h 315"/>
              <a:gd name="T4" fmla="*/ 256 w 316"/>
              <a:gd name="T5" fmla="*/ 138 h 315"/>
              <a:gd name="T6" fmla="*/ 178 w 316"/>
              <a:gd name="T7" fmla="*/ 138 h 315"/>
              <a:gd name="T8" fmla="*/ 178 w 316"/>
              <a:gd name="T9" fmla="*/ 118 h 315"/>
              <a:gd name="T10" fmla="*/ 237 w 316"/>
              <a:gd name="T11" fmla="*/ 118 h 315"/>
              <a:gd name="T12" fmla="*/ 237 w 316"/>
              <a:gd name="T13" fmla="*/ 98 h 315"/>
              <a:gd name="T14" fmla="*/ 237 w 316"/>
              <a:gd name="T15" fmla="*/ 0 h 315"/>
              <a:gd name="T16" fmla="*/ 119 w 316"/>
              <a:gd name="T17" fmla="*/ 0 h 315"/>
              <a:gd name="T18" fmla="*/ 99 w 316"/>
              <a:gd name="T19" fmla="*/ 0 h 315"/>
              <a:gd name="T20" fmla="*/ 99 w 316"/>
              <a:gd name="T21" fmla="*/ 118 h 315"/>
              <a:gd name="T22" fmla="*/ 158 w 316"/>
              <a:gd name="T23" fmla="*/ 118 h 315"/>
              <a:gd name="T24" fmla="*/ 158 w 316"/>
              <a:gd name="T25" fmla="*/ 138 h 315"/>
              <a:gd name="T26" fmla="*/ 60 w 316"/>
              <a:gd name="T27" fmla="*/ 138 h 315"/>
              <a:gd name="T28" fmla="*/ 60 w 316"/>
              <a:gd name="T29" fmla="*/ 157 h 315"/>
              <a:gd name="T30" fmla="*/ 60 w 316"/>
              <a:gd name="T31" fmla="*/ 197 h 315"/>
              <a:gd name="T32" fmla="*/ 20 w 316"/>
              <a:gd name="T33" fmla="*/ 197 h 315"/>
              <a:gd name="T34" fmla="*/ 0 w 316"/>
              <a:gd name="T35" fmla="*/ 197 h 315"/>
              <a:gd name="T36" fmla="*/ 0 w 316"/>
              <a:gd name="T37" fmla="*/ 315 h 315"/>
              <a:gd name="T38" fmla="*/ 138 w 316"/>
              <a:gd name="T39" fmla="*/ 315 h 315"/>
              <a:gd name="T40" fmla="*/ 138 w 316"/>
              <a:gd name="T41" fmla="*/ 295 h 315"/>
              <a:gd name="T42" fmla="*/ 138 w 316"/>
              <a:gd name="T43" fmla="*/ 197 h 315"/>
              <a:gd name="T44" fmla="*/ 79 w 316"/>
              <a:gd name="T45" fmla="*/ 197 h 315"/>
              <a:gd name="T46" fmla="*/ 79 w 316"/>
              <a:gd name="T47" fmla="*/ 157 h 315"/>
              <a:gd name="T48" fmla="*/ 237 w 316"/>
              <a:gd name="T49" fmla="*/ 157 h 315"/>
              <a:gd name="T50" fmla="*/ 237 w 316"/>
              <a:gd name="T51" fmla="*/ 197 h 315"/>
              <a:gd name="T52" fmla="*/ 197 w 316"/>
              <a:gd name="T53" fmla="*/ 197 h 315"/>
              <a:gd name="T54" fmla="*/ 178 w 316"/>
              <a:gd name="T55" fmla="*/ 197 h 315"/>
              <a:gd name="T56" fmla="*/ 178 w 316"/>
              <a:gd name="T57" fmla="*/ 315 h 315"/>
              <a:gd name="T58" fmla="*/ 316 w 316"/>
              <a:gd name="T59" fmla="*/ 315 h 315"/>
              <a:gd name="T60" fmla="*/ 316 w 316"/>
              <a:gd name="T61" fmla="*/ 295 h 315"/>
              <a:gd name="T62" fmla="*/ 316 w 316"/>
              <a:gd name="T63" fmla="*/ 197 h 315"/>
              <a:gd name="T64" fmla="*/ 256 w 316"/>
              <a:gd name="T65" fmla="*/ 197 h 315"/>
              <a:gd name="T66" fmla="*/ 119 w 316"/>
              <a:gd name="T67" fmla="*/ 216 h 315"/>
              <a:gd name="T68" fmla="*/ 119 w 316"/>
              <a:gd name="T69" fmla="*/ 236 h 315"/>
              <a:gd name="T70" fmla="*/ 20 w 316"/>
              <a:gd name="T71" fmla="*/ 236 h 315"/>
              <a:gd name="T72" fmla="*/ 20 w 316"/>
              <a:gd name="T73" fmla="*/ 216 h 315"/>
              <a:gd name="T74" fmla="*/ 119 w 316"/>
              <a:gd name="T75" fmla="*/ 216 h 315"/>
              <a:gd name="T76" fmla="*/ 119 w 316"/>
              <a:gd name="T77" fmla="*/ 39 h 315"/>
              <a:gd name="T78" fmla="*/ 119 w 316"/>
              <a:gd name="T79" fmla="*/ 20 h 315"/>
              <a:gd name="T80" fmla="*/ 217 w 316"/>
              <a:gd name="T81" fmla="*/ 20 h 315"/>
              <a:gd name="T82" fmla="*/ 217 w 316"/>
              <a:gd name="T83" fmla="*/ 39 h 315"/>
              <a:gd name="T84" fmla="*/ 119 w 316"/>
              <a:gd name="T85" fmla="*/ 39 h 315"/>
              <a:gd name="T86" fmla="*/ 296 w 316"/>
              <a:gd name="T87" fmla="*/ 236 h 315"/>
              <a:gd name="T88" fmla="*/ 197 w 316"/>
              <a:gd name="T89" fmla="*/ 236 h 315"/>
              <a:gd name="T90" fmla="*/ 197 w 316"/>
              <a:gd name="T91" fmla="*/ 216 h 315"/>
              <a:gd name="T92" fmla="*/ 296 w 316"/>
              <a:gd name="T93" fmla="*/ 216 h 315"/>
              <a:gd name="T94" fmla="*/ 296 w 316"/>
              <a:gd name="T95" fmla="*/ 236 h 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16" h="315">
                <a:moveTo>
                  <a:pt x="256" y="197"/>
                </a:moveTo>
                <a:lnTo>
                  <a:pt x="256" y="157"/>
                </a:lnTo>
                <a:lnTo>
                  <a:pt x="256" y="138"/>
                </a:lnTo>
                <a:lnTo>
                  <a:pt x="178" y="138"/>
                </a:lnTo>
                <a:lnTo>
                  <a:pt x="178" y="118"/>
                </a:lnTo>
                <a:lnTo>
                  <a:pt x="237" y="118"/>
                </a:lnTo>
                <a:lnTo>
                  <a:pt x="237" y="98"/>
                </a:lnTo>
                <a:lnTo>
                  <a:pt x="237" y="0"/>
                </a:lnTo>
                <a:lnTo>
                  <a:pt x="119" y="0"/>
                </a:lnTo>
                <a:lnTo>
                  <a:pt x="99" y="0"/>
                </a:lnTo>
                <a:lnTo>
                  <a:pt x="99" y="118"/>
                </a:lnTo>
                <a:lnTo>
                  <a:pt x="158" y="118"/>
                </a:lnTo>
                <a:lnTo>
                  <a:pt x="158" y="138"/>
                </a:lnTo>
                <a:lnTo>
                  <a:pt x="60" y="138"/>
                </a:lnTo>
                <a:lnTo>
                  <a:pt x="60" y="157"/>
                </a:lnTo>
                <a:lnTo>
                  <a:pt x="60" y="197"/>
                </a:lnTo>
                <a:lnTo>
                  <a:pt x="20" y="197"/>
                </a:lnTo>
                <a:lnTo>
                  <a:pt x="0" y="197"/>
                </a:lnTo>
                <a:lnTo>
                  <a:pt x="0" y="315"/>
                </a:lnTo>
                <a:lnTo>
                  <a:pt x="138" y="315"/>
                </a:lnTo>
                <a:lnTo>
                  <a:pt x="138" y="295"/>
                </a:lnTo>
                <a:lnTo>
                  <a:pt x="138" y="197"/>
                </a:lnTo>
                <a:lnTo>
                  <a:pt x="79" y="197"/>
                </a:lnTo>
                <a:lnTo>
                  <a:pt x="79" y="157"/>
                </a:lnTo>
                <a:lnTo>
                  <a:pt x="237" y="157"/>
                </a:lnTo>
                <a:lnTo>
                  <a:pt x="237" y="197"/>
                </a:lnTo>
                <a:lnTo>
                  <a:pt x="197" y="197"/>
                </a:lnTo>
                <a:lnTo>
                  <a:pt x="178" y="197"/>
                </a:lnTo>
                <a:lnTo>
                  <a:pt x="178" y="315"/>
                </a:lnTo>
                <a:lnTo>
                  <a:pt x="316" y="315"/>
                </a:lnTo>
                <a:lnTo>
                  <a:pt x="316" y="295"/>
                </a:lnTo>
                <a:lnTo>
                  <a:pt x="316" y="197"/>
                </a:lnTo>
                <a:lnTo>
                  <a:pt x="256" y="197"/>
                </a:lnTo>
                <a:close/>
                <a:moveTo>
                  <a:pt x="119" y="216"/>
                </a:moveTo>
                <a:lnTo>
                  <a:pt x="119" y="236"/>
                </a:lnTo>
                <a:lnTo>
                  <a:pt x="20" y="236"/>
                </a:lnTo>
                <a:lnTo>
                  <a:pt x="20" y="216"/>
                </a:lnTo>
                <a:lnTo>
                  <a:pt x="119" y="216"/>
                </a:lnTo>
                <a:close/>
                <a:moveTo>
                  <a:pt x="119" y="39"/>
                </a:moveTo>
                <a:lnTo>
                  <a:pt x="119" y="20"/>
                </a:lnTo>
                <a:lnTo>
                  <a:pt x="217" y="20"/>
                </a:lnTo>
                <a:lnTo>
                  <a:pt x="217" y="39"/>
                </a:lnTo>
                <a:lnTo>
                  <a:pt x="119" y="39"/>
                </a:lnTo>
                <a:close/>
                <a:moveTo>
                  <a:pt x="296" y="236"/>
                </a:moveTo>
                <a:lnTo>
                  <a:pt x="197" y="236"/>
                </a:lnTo>
                <a:lnTo>
                  <a:pt x="197" y="216"/>
                </a:lnTo>
                <a:lnTo>
                  <a:pt x="296" y="216"/>
                </a:lnTo>
                <a:lnTo>
                  <a:pt x="296" y="236"/>
                </a:lnTo>
                <a:close/>
              </a:path>
            </a:pathLst>
          </a:custGeom>
          <a:solidFill>
            <a:schemeClr val="accent2"/>
          </a:solidFill>
          <a:ln>
            <a:noFill/>
          </a:ln>
        </p:spPr>
        <p:txBody>
          <a:bodyPr anchor="ctr"/>
          <a:lstStyle/>
          <a:p>
            <a:pPr algn="ctr"/>
            <a:endParaRPr/>
          </a:p>
        </p:txBody>
      </p:sp>
      <p:sp>
        <p:nvSpPr>
          <p:cNvPr id="25" name="圆角矩形 3"/>
          <p:cNvSpPr/>
          <p:nvPr/>
        </p:nvSpPr>
        <p:spPr>
          <a:xfrm>
            <a:off x="3706874" y="452122"/>
            <a:ext cx="4778249" cy="659500"/>
          </a:xfrm>
          <a:prstGeom prst="roundRect">
            <a:avLst>
              <a:gd name="adj" fmla="val 42270"/>
            </a:avLst>
          </a:prstGeom>
          <a:gradFill>
            <a:gsLst>
              <a:gs pos="99000">
                <a:schemeClr val="bg1"/>
              </a:gs>
              <a:gs pos="0">
                <a:schemeClr val="bg1">
                  <a:lumMod val="95000"/>
                </a:schemeClr>
              </a:gs>
            </a:gsLst>
            <a:lin ang="0" scaled="0"/>
          </a:gradFill>
          <a:ln>
            <a:noFill/>
          </a:ln>
          <a:effectLst>
            <a:innerShdw blurRad="63500" dist="127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solidFill>
                <a:latin typeface="微软雅黑" panose="020B0503020204020204" pitchFamily="34" charset="-122"/>
                <a:ea typeface="微软雅黑" panose="020B0503020204020204" pitchFamily="34" charset="-122"/>
              </a:rPr>
              <a:t>存放的习惯</a:t>
            </a:r>
          </a:p>
        </p:txBody>
      </p:sp>
    </p:spTree>
    <p:extLst>
      <p:ext uri="{BB962C8B-B14F-4D97-AF65-F5344CB8AC3E}">
        <p14:creationId xmlns:p14="http://schemas.microsoft.com/office/powerpoint/2010/main" val="3197896588"/>
      </p:ext>
    </p:extLst>
  </p:cSld>
  <p:clrMapOvr>
    <a:masterClrMapping/>
  </p:clrMapOvr>
  <mc:AlternateContent xmlns:mc="http://schemas.openxmlformats.org/markup-compatibility/2006" xmlns:p14="http://schemas.microsoft.com/office/powerpoint/2010/main">
    <mc:Choice Requires="p14">
      <p:transition spd="slow" p14:dur="1600" advClick="0" advTm="5000">
        <p14:prism isInverted="1"/>
      </p:transition>
    </mc:Choice>
    <mc:Fallback xmlns="">
      <p:transition spd="slow"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22" presetClass="entr" presetSubtype="8" fill="hold" nodeType="after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wipe(left)">
                                      <p:cBhvr>
                                        <p:cTn id="13" dur="500"/>
                                        <p:tgtEl>
                                          <p:spTgt spid="9"/>
                                        </p:tgtEl>
                                      </p:cBhvr>
                                    </p:animEffect>
                                  </p:childTnLst>
                                </p:cTn>
                              </p:par>
                              <p:par>
                                <p:cTn id="14" presetID="22" presetClass="entr" presetSubtype="2" fill="hold"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wipe(right)">
                                      <p:cBhvr>
                                        <p:cTn id="16" dur="500"/>
                                        <p:tgtEl>
                                          <p:spTgt spid="5"/>
                                        </p:tgtEl>
                                      </p:cBhvr>
                                    </p:animEffect>
                                  </p:childTnLst>
                                </p:cTn>
                              </p:par>
                            </p:childTnLst>
                          </p:cTn>
                        </p:par>
                        <p:par>
                          <p:cTn id="17" fill="hold">
                            <p:stCondLst>
                              <p:cond delay="1000"/>
                            </p:stCondLst>
                            <p:childTnLst>
                              <p:par>
                                <p:cTn id="18" presetID="22" presetClass="entr" presetSubtype="8" fill="hold" nodeType="after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wipe(left)">
                                      <p:cBhvr>
                                        <p:cTn id="20" dur="500"/>
                                        <p:tgtEl>
                                          <p:spTgt spid="3"/>
                                        </p:tgtEl>
                                      </p:cBhvr>
                                    </p:animEffect>
                                  </p:childTnLst>
                                </p:cTn>
                              </p:par>
                              <p:par>
                                <p:cTn id="21" presetID="22" presetClass="entr" presetSubtype="2" fill="hold" nodeType="with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wipe(right)">
                                      <p:cBhvr>
                                        <p:cTn id="23" dur="500"/>
                                        <p:tgtEl>
                                          <p:spTgt spid="2"/>
                                        </p:tgtEl>
                                      </p:cBhvr>
                                    </p:animEffect>
                                  </p:childTnLst>
                                </p:cTn>
                              </p:par>
                            </p:childTnLst>
                          </p:cTn>
                        </p:par>
                        <p:par>
                          <p:cTn id="24" fill="hold">
                            <p:stCondLst>
                              <p:cond delay="1500"/>
                            </p:stCondLst>
                            <p:childTnLst>
                              <p:par>
                                <p:cTn id="25" presetID="37" presetClass="entr" presetSubtype="0" fill="hold" grpId="0" nodeType="after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1000"/>
                                        <p:tgtEl>
                                          <p:spTgt spid="17"/>
                                        </p:tgtEl>
                                      </p:cBhvr>
                                    </p:animEffect>
                                    <p:anim calcmode="lin" valueType="num">
                                      <p:cBhvr>
                                        <p:cTn id="28" dur="1000" fill="hold"/>
                                        <p:tgtEl>
                                          <p:spTgt spid="17"/>
                                        </p:tgtEl>
                                        <p:attrNameLst>
                                          <p:attrName>ppt_x</p:attrName>
                                        </p:attrNameLst>
                                      </p:cBhvr>
                                      <p:tavLst>
                                        <p:tav tm="0">
                                          <p:val>
                                            <p:strVal val="#ppt_x"/>
                                          </p:val>
                                        </p:tav>
                                        <p:tav tm="100000">
                                          <p:val>
                                            <p:strVal val="#ppt_x"/>
                                          </p:val>
                                        </p:tav>
                                      </p:tavLst>
                                    </p:anim>
                                    <p:anim calcmode="lin" valueType="num">
                                      <p:cBhvr>
                                        <p:cTn id="29" dur="900" decel="100000" fill="hold"/>
                                        <p:tgtEl>
                                          <p:spTgt spid="17"/>
                                        </p:tgtEl>
                                        <p:attrNameLst>
                                          <p:attrName>ppt_y</p:attrName>
                                        </p:attrNameLst>
                                      </p:cBhvr>
                                      <p:tavLst>
                                        <p:tav tm="0">
                                          <p:val>
                                            <p:strVal val="#ppt_y+1"/>
                                          </p:val>
                                        </p:tav>
                                        <p:tav tm="100000">
                                          <p:val>
                                            <p:strVal val="#ppt_y-.03"/>
                                          </p:val>
                                        </p:tav>
                                      </p:tavLst>
                                    </p:anim>
                                    <p:anim calcmode="lin" valueType="num">
                                      <p:cBhvr>
                                        <p:cTn id="30" dur="100" accel="100000" fill="hold">
                                          <p:stCondLst>
                                            <p:cond delay="900"/>
                                          </p:stCondLst>
                                        </p:cTn>
                                        <p:tgtEl>
                                          <p:spTgt spid="17"/>
                                        </p:tgtEl>
                                        <p:attrNameLst>
                                          <p:attrName>ppt_y</p:attrName>
                                        </p:attrNameLst>
                                      </p:cBhvr>
                                      <p:tavLst>
                                        <p:tav tm="0">
                                          <p:val>
                                            <p:strVal val="#ppt_y-.03"/>
                                          </p:val>
                                        </p:tav>
                                        <p:tav tm="100000">
                                          <p:val>
                                            <p:strVal val="#ppt_y"/>
                                          </p:val>
                                        </p:tav>
                                      </p:tavLst>
                                    </p:anim>
                                  </p:childTnLst>
                                </p:cTn>
                              </p:par>
                              <p:par>
                                <p:cTn id="31" presetID="37" presetClass="entr" presetSubtype="0" fill="hold" grpId="0" nodeType="withEffect">
                                  <p:stCondLst>
                                    <p:cond delay="0"/>
                                  </p:stCondLst>
                                  <p:childTnLst>
                                    <p:set>
                                      <p:cBhvr>
                                        <p:cTn id="32" dur="1" fill="hold">
                                          <p:stCondLst>
                                            <p:cond delay="0"/>
                                          </p:stCondLst>
                                        </p:cTn>
                                        <p:tgtEl>
                                          <p:spTgt spid="18"/>
                                        </p:tgtEl>
                                        <p:attrNameLst>
                                          <p:attrName>style.visibility</p:attrName>
                                        </p:attrNameLst>
                                      </p:cBhvr>
                                      <p:to>
                                        <p:strVal val="visible"/>
                                      </p:to>
                                    </p:set>
                                    <p:animEffect transition="in" filter="fade">
                                      <p:cBhvr>
                                        <p:cTn id="33" dur="1000"/>
                                        <p:tgtEl>
                                          <p:spTgt spid="18"/>
                                        </p:tgtEl>
                                      </p:cBhvr>
                                    </p:animEffect>
                                    <p:anim calcmode="lin" valueType="num">
                                      <p:cBhvr>
                                        <p:cTn id="34" dur="1000" fill="hold"/>
                                        <p:tgtEl>
                                          <p:spTgt spid="18"/>
                                        </p:tgtEl>
                                        <p:attrNameLst>
                                          <p:attrName>ppt_x</p:attrName>
                                        </p:attrNameLst>
                                      </p:cBhvr>
                                      <p:tavLst>
                                        <p:tav tm="0">
                                          <p:val>
                                            <p:strVal val="#ppt_x"/>
                                          </p:val>
                                        </p:tav>
                                        <p:tav tm="100000">
                                          <p:val>
                                            <p:strVal val="#ppt_x"/>
                                          </p:val>
                                        </p:tav>
                                      </p:tavLst>
                                    </p:anim>
                                    <p:anim calcmode="lin" valueType="num">
                                      <p:cBhvr>
                                        <p:cTn id="35" dur="900" decel="100000" fill="hold"/>
                                        <p:tgtEl>
                                          <p:spTgt spid="18"/>
                                        </p:tgtEl>
                                        <p:attrNameLst>
                                          <p:attrName>ppt_y</p:attrName>
                                        </p:attrNameLst>
                                      </p:cBhvr>
                                      <p:tavLst>
                                        <p:tav tm="0">
                                          <p:val>
                                            <p:strVal val="#ppt_y+1"/>
                                          </p:val>
                                        </p:tav>
                                        <p:tav tm="100000">
                                          <p:val>
                                            <p:strVal val="#ppt_y-.03"/>
                                          </p:val>
                                        </p:tav>
                                      </p:tavLst>
                                    </p:anim>
                                    <p:anim calcmode="lin" valueType="num">
                                      <p:cBhvr>
                                        <p:cTn id="36" dur="100" accel="100000" fill="hold">
                                          <p:stCondLst>
                                            <p:cond delay="900"/>
                                          </p:stCondLst>
                                        </p:cTn>
                                        <p:tgtEl>
                                          <p:spTgt spid="18"/>
                                        </p:tgtEl>
                                        <p:attrNameLst>
                                          <p:attrName>ppt_y</p:attrName>
                                        </p:attrNameLst>
                                      </p:cBhvr>
                                      <p:tavLst>
                                        <p:tav tm="0">
                                          <p:val>
                                            <p:strVal val="#ppt_y-.03"/>
                                          </p:val>
                                        </p:tav>
                                        <p:tav tm="100000">
                                          <p:val>
                                            <p:strVal val="#ppt_y"/>
                                          </p:val>
                                        </p:tav>
                                      </p:tavLst>
                                    </p:anim>
                                  </p:childTnLst>
                                </p:cTn>
                              </p:par>
                              <p:par>
                                <p:cTn id="37" presetID="37" presetClass="entr" presetSubtype="0" fill="hold" grpId="0" nodeType="with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fade">
                                      <p:cBhvr>
                                        <p:cTn id="39" dur="1000"/>
                                        <p:tgtEl>
                                          <p:spTgt spid="19"/>
                                        </p:tgtEl>
                                      </p:cBhvr>
                                    </p:animEffect>
                                    <p:anim calcmode="lin" valueType="num">
                                      <p:cBhvr>
                                        <p:cTn id="40" dur="1000" fill="hold"/>
                                        <p:tgtEl>
                                          <p:spTgt spid="19"/>
                                        </p:tgtEl>
                                        <p:attrNameLst>
                                          <p:attrName>ppt_x</p:attrName>
                                        </p:attrNameLst>
                                      </p:cBhvr>
                                      <p:tavLst>
                                        <p:tav tm="0">
                                          <p:val>
                                            <p:strVal val="#ppt_x"/>
                                          </p:val>
                                        </p:tav>
                                        <p:tav tm="100000">
                                          <p:val>
                                            <p:strVal val="#ppt_x"/>
                                          </p:val>
                                        </p:tav>
                                      </p:tavLst>
                                    </p:anim>
                                    <p:anim calcmode="lin" valueType="num">
                                      <p:cBhvr>
                                        <p:cTn id="41" dur="900" decel="100000" fill="hold"/>
                                        <p:tgtEl>
                                          <p:spTgt spid="19"/>
                                        </p:tgtEl>
                                        <p:attrNameLst>
                                          <p:attrName>ppt_y</p:attrName>
                                        </p:attrNameLst>
                                      </p:cBhvr>
                                      <p:tavLst>
                                        <p:tav tm="0">
                                          <p:val>
                                            <p:strVal val="#ppt_y+1"/>
                                          </p:val>
                                        </p:tav>
                                        <p:tav tm="100000">
                                          <p:val>
                                            <p:strVal val="#ppt_y-.03"/>
                                          </p:val>
                                        </p:tav>
                                      </p:tavLst>
                                    </p:anim>
                                    <p:anim calcmode="lin" valueType="num">
                                      <p:cBhvr>
                                        <p:cTn id="42" dur="100" accel="100000" fill="hold">
                                          <p:stCondLst>
                                            <p:cond delay="900"/>
                                          </p:stCondLst>
                                        </p:cTn>
                                        <p:tgtEl>
                                          <p:spTgt spid="19"/>
                                        </p:tgtEl>
                                        <p:attrNameLst>
                                          <p:attrName>ppt_y</p:attrName>
                                        </p:attrNameLst>
                                      </p:cBhvr>
                                      <p:tavLst>
                                        <p:tav tm="0">
                                          <p:val>
                                            <p:strVal val="#ppt_y-.03"/>
                                          </p:val>
                                        </p:tav>
                                        <p:tav tm="100000">
                                          <p:val>
                                            <p:strVal val="#ppt_y"/>
                                          </p:val>
                                        </p:tav>
                                      </p:tavLst>
                                    </p:anim>
                                  </p:childTnLst>
                                </p:cTn>
                              </p:par>
                              <p:par>
                                <p:cTn id="43" presetID="37" presetClass="entr" presetSubtype="0" fill="hold" grpId="0" nodeType="withEffect">
                                  <p:stCondLst>
                                    <p:cond delay="0"/>
                                  </p:stCondLst>
                                  <p:childTnLst>
                                    <p:set>
                                      <p:cBhvr>
                                        <p:cTn id="44" dur="1" fill="hold">
                                          <p:stCondLst>
                                            <p:cond delay="0"/>
                                          </p:stCondLst>
                                        </p:cTn>
                                        <p:tgtEl>
                                          <p:spTgt spid="14"/>
                                        </p:tgtEl>
                                        <p:attrNameLst>
                                          <p:attrName>style.visibility</p:attrName>
                                        </p:attrNameLst>
                                      </p:cBhvr>
                                      <p:to>
                                        <p:strVal val="visible"/>
                                      </p:to>
                                    </p:set>
                                    <p:animEffect transition="in" filter="fade">
                                      <p:cBhvr>
                                        <p:cTn id="45" dur="1000"/>
                                        <p:tgtEl>
                                          <p:spTgt spid="14"/>
                                        </p:tgtEl>
                                      </p:cBhvr>
                                    </p:animEffect>
                                    <p:anim calcmode="lin" valueType="num">
                                      <p:cBhvr>
                                        <p:cTn id="46" dur="1000" fill="hold"/>
                                        <p:tgtEl>
                                          <p:spTgt spid="14"/>
                                        </p:tgtEl>
                                        <p:attrNameLst>
                                          <p:attrName>ppt_x</p:attrName>
                                        </p:attrNameLst>
                                      </p:cBhvr>
                                      <p:tavLst>
                                        <p:tav tm="0">
                                          <p:val>
                                            <p:strVal val="#ppt_x"/>
                                          </p:val>
                                        </p:tav>
                                        <p:tav tm="100000">
                                          <p:val>
                                            <p:strVal val="#ppt_x"/>
                                          </p:val>
                                        </p:tav>
                                      </p:tavLst>
                                    </p:anim>
                                    <p:anim calcmode="lin" valueType="num">
                                      <p:cBhvr>
                                        <p:cTn id="47" dur="900" decel="100000" fill="hold"/>
                                        <p:tgtEl>
                                          <p:spTgt spid="14"/>
                                        </p:tgtEl>
                                        <p:attrNameLst>
                                          <p:attrName>ppt_y</p:attrName>
                                        </p:attrNameLst>
                                      </p:cBhvr>
                                      <p:tavLst>
                                        <p:tav tm="0">
                                          <p:val>
                                            <p:strVal val="#ppt_y+1"/>
                                          </p:val>
                                        </p:tav>
                                        <p:tav tm="100000">
                                          <p:val>
                                            <p:strVal val="#ppt_y-.03"/>
                                          </p:val>
                                        </p:tav>
                                      </p:tavLst>
                                    </p:anim>
                                    <p:anim calcmode="lin" valueType="num">
                                      <p:cBhvr>
                                        <p:cTn id="48" dur="100" accel="100000" fill="hold">
                                          <p:stCondLst>
                                            <p:cond delay="900"/>
                                          </p:stCondLst>
                                        </p:cTn>
                                        <p:tgtEl>
                                          <p:spTgt spid="14"/>
                                        </p:tgtEl>
                                        <p:attrNameLst>
                                          <p:attrName>ppt_y</p:attrName>
                                        </p:attrNameLst>
                                      </p:cBhvr>
                                      <p:tavLst>
                                        <p:tav tm="0">
                                          <p:val>
                                            <p:strVal val="#ppt_y-.03"/>
                                          </p:val>
                                        </p:tav>
                                        <p:tav tm="100000">
                                          <p:val>
                                            <p:strVal val="#ppt_y"/>
                                          </p:val>
                                        </p:tav>
                                      </p:tavLst>
                                    </p:anim>
                                  </p:childTnLst>
                                </p:cTn>
                              </p:par>
                              <p:par>
                                <p:cTn id="49" presetID="37" presetClass="entr" presetSubtype="0" fill="hold" grpId="0" nodeType="withEffect">
                                  <p:stCondLst>
                                    <p:cond delay="0"/>
                                  </p:stCondLst>
                                  <p:childTnLst>
                                    <p:set>
                                      <p:cBhvr>
                                        <p:cTn id="50" dur="1" fill="hold">
                                          <p:stCondLst>
                                            <p:cond delay="0"/>
                                          </p:stCondLst>
                                        </p:cTn>
                                        <p:tgtEl>
                                          <p:spTgt spid="15"/>
                                        </p:tgtEl>
                                        <p:attrNameLst>
                                          <p:attrName>style.visibility</p:attrName>
                                        </p:attrNameLst>
                                      </p:cBhvr>
                                      <p:to>
                                        <p:strVal val="visible"/>
                                      </p:to>
                                    </p:set>
                                    <p:animEffect transition="in" filter="fade">
                                      <p:cBhvr>
                                        <p:cTn id="51" dur="1000"/>
                                        <p:tgtEl>
                                          <p:spTgt spid="15"/>
                                        </p:tgtEl>
                                      </p:cBhvr>
                                    </p:animEffect>
                                    <p:anim calcmode="lin" valueType="num">
                                      <p:cBhvr>
                                        <p:cTn id="52" dur="1000" fill="hold"/>
                                        <p:tgtEl>
                                          <p:spTgt spid="15"/>
                                        </p:tgtEl>
                                        <p:attrNameLst>
                                          <p:attrName>ppt_x</p:attrName>
                                        </p:attrNameLst>
                                      </p:cBhvr>
                                      <p:tavLst>
                                        <p:tav tm="0">
                                          <p:val>
                                            <p:strVal val="#ppt_x"/>
                                          </p:val>
                                        </p:tav>
                                        <p:tav tm="100000">
                                          <p:val>
                                            <p:strVal val="#ppt_x"/>
                                          </p:val>
                                        </p:tav>
                                      </p:tavLst>
                                    </p:anim>
                                    <p:anim calcmode="lin" valueType="num">
                                      <p:cBhvr>
                                        <p:cTn id="53" dur="900" decel="100000" fill="hold"/>
                                        <p:tgtEl>
                                          <p:spTgt spid="15"/>
                                        </p:tgtEl>
                                        <p:attrNameLst>
                                          <p:attrName>ppt_y</p:attrName>
                                        </p:attrNameLst>
                                      </p:cBhvr>
                                      <p:tavLst>
                                        <p:tav tm="0">
                                          <p:val>
                                            <p:strVal val="#ppt_y+1"/>
                                          </p:val>
                                        </p:tav>
                                        <p:tav tm="100000">
                                          <p:val>
                                            <p:strVal val="#ppt_y-.03"/>
                                          </p:val>
                                        </p:tav>
                                      </p:tavLst>
                                    </p:anim>
                                    <p:anim calcmode="lin" valueType="num">
                                      <p:cBhvr>
                                        <p:cTn id="54" dur="100" accel="100000" fill="hold">
                                          <p:stCondLst>
                                            <p:cond delay="900"/>
                                          </p:stCondLst>
                                        </p:cTn>
                                        <p:tgtEl>
                                          <p:spTgt spid="15"/>
                                        </p:tgtEl>
                                        <p:attrNameLst>
                                          <p:attrName>ppt_y</p:attrName>
                                        </p:attrNameLst>
                                      </p:cBhvr>
                                      <p:tavLst>
                                        <p:tav tm="0">
                                          <p:val>
                                            <p:strVal val="#ppt_y-.03"/>
                                          </p:val>
                                        </p:tav>
                                        <p:tav tm="100000">
                                          <p:val>
                                            <p:strVal val="#ppt_y"/>
                                          </p:val>
                                        </p:tav>
                                      </p:tavLst>
                                    </p:anim>
                                  </p:childTnLst>
                                </p:cTn>
                              </p:par>
                              <p:par>
                                <p:cTn id="55" presetID="37" presetClass="entr" presetSubtype="0" fill="hold" grpId="0" nodeType="withEffect">
                                  <p:stCondLst>
                                    <p:cond delay="0"/>
                                  </p:stCondLst>
                                  <p:childTnLst>
                                    <p:set>
                                      <p:cBhvr>
                                        <p:cTn id="56" dur="1" fill="hold">
                                          <p:stCondLst>
                                            <p:cond delay="0"/>
                                          </p:stCondLst>
                                        </p:cTn>
                                        <p:tgtEl>
                                          <p:spTgt spid="16"/>
                                        </p:tgtEl>
                                        <p:attrNameLst>
                                          <p:attrName>style.visibility</p:attrName>
                                        </p:attrNameLst>
                                      </p:cBhvr>
                                      <p:to>
                                        <p:strVal val="visible"/>
                                      </p:to>
                                    </p:set>
                                    <p:animEffect transition="in" filter="fade">
                                      <p:cBhvr>
                                        <p:cTn id="57" dur="1000"/>
                                        <p:tgtEl>
                                          <p:spTgt spid="16"/>
                                        </p:tgtEl>
                                      </p:cBhvr>
                                    </p:animEffect>
                                    <p:anim calcmode="lin" valueType="num">
                                      <p:cBhvr>
                                        <p:cTn id="58" dur="1000" fill="hold"/>
                                        <p:tgtEl>
                                          <p:spTgt spid="16"/>
                                        </p:tgtEl>
                                        <p:attrNameLst>
                                          <p:attrName>ppt_x</p:attrName>
                                        </p:attrNameLst>
                                      </p:cBhvr>
                                      <p:tavLst>
                                        <p:tav tm="0">
                                          <p:val>
                                            <p:strVal val="#ppt_x"/>
                                          </p:val>
                                        </p:tav>
                                        <p:tav tm="100000">
                                          <p:val>
                                            <p:strVal val="#ppt_x"/>
                                          </p:val>
                                        </p:tav>
                                      </p:tavLst>
                                    </p:anim>
                                    <p:anim calcmode="lin" valueType="num">
                                      <p:cBhvr>
                                        <p:cTn id="59" dur="900" decel="100000" fill="hold"/>
                                        <p:tgtEl>
                                          <p:spTgt spid="16"/>
                                        </p:tgtEl>
                                        <p:attrNameLst>
                                          <p:attrName>ppt_y</p:attrName>
                                        </p:attrNameLst>
                                      </p:cBhvr>
                                      <p:tavLst>
                                        <p:tav tm="0">
                                          <p:val>
                                            <p:strVal val="#ppt_y+1"/>
                                          </p:val>
                                        </p:tav>
                                        <p:tav tm="100000">
                                          <p:val>
                                            <p:strVal val="#ppt_y-.03"/>
                                          </p:val>
                                        </p:tav>
                                      </p:tavLst>
                                    </p:anim>
                                    <p:anim calcmode="lin" valueType="num">
                                      <p:cBhvr>
                                        <p:cTn id="60" dur="100" accel="100000" fill="hold">
                                          <p:stCondLst>
                                            <p:cond delay="900"/>
                                          </p:stCondLst>
                                        </p:cTn>
                                        <p:tgtEl>
                                          <p:spTgt spid="16"/>
                                        </p:tgtEl>
                                        <p:attrNameLst>
                                          <p:attrName>ppt_y</p:attrName>
                                        </p:attrNameLst>
                                      </p:cBhvr>
                                      <p:tavLst>
                                        <p:tav tm="0">
                                          <p:val>
                                            <p:strVal val="#ppt_y-.03"/>
                                          </p:val>
                                        </p:tav>
                                        <p:tav tm="100000">
                                          <p:val>
                                            <p:strVal val="#ppt_y"/>
                                          </p:val>
                                        </p:tav>
                                      </p:tavLst>
                                    </p:anim>
                                  </p:childTnLst>
                                </p:cTn>
                              </p:par>
                            </p:childTnLst>
                          </p:cTn>
                        </p:par>
                        <p:par>
                          <p:cTn id="61" fill="hold">
                            <p:stCondLst>
                              <p:cond delay="2500"/>
                            </p:stCondLst>
                            <p:childTnLst>
                              <p:par>
                                <p:cTn id="62" presetID="2" presetClass="entr" presetSubtype="2" fill="hold" grpId="0" nodeType="afterEffect">
                                  <p:stCondLst>
                                    <p:cond delay="0"/>
                                  </p:stCondLst>
                                  <p:childTnLst>
                                    <p:set>
                                      <p:cBhvr>
                                        <p:cTn id="63" dur="1" fill="hold">
                                          <p:stCondLst>
                                            <p:cond delay="0"/>
                                          </p:stCondLst>
                                        </p:cTn>
                                        <p:tgtEl>
                                          <p:spTgt spid="20"/>
                                        </p:tgtEl>
                                        <p:attrNameLst>
                                          <p:attrName>style.visibility</p:attrName>
                                        </p:attrNameLst>
                                      </p:cBhvr>
                                      <p:to>
                                        <p:strVal val="visible"/>
                                      </p:to>
                                    </p:set>
                                    <p:anim calcmode="lin" valueType="num">
                                      <p:cBhvr additive="base">
                                        <p:cTn id="64" dur="500" fill="hold"/>
                                        <p:tgtEl>
                                          <p:spTgt spid="20"/>
                                        </p:tgtEl>
                                        <p:attrNameLst>
                                          <p:attrName>ppt_x</p:attrName>
                                        </p:attrNameLst>
                                      </p:cBhvr>
                                      <p:tavLst>
                                        <p:tav tm="0">
                                          <p:val>
                                            <p:strVal val="1+#ppt_w/2"/>
                                          </p:val>
                                        </p:tav>
                                        <p:tav tm="100000">
                                          <p:val>
                                            <p:strVal val="#ppt_x"/>
                                          </p:val>
                                        </p:tav>
                                      </p:tavLst>
                                    </p:anim>
                                    <p:anim calcmode="lin" valueType="num">
                                      <p:cBhvr additive="base">
                                        <p:cTn id="65" dur="500" fill="hold"/>
                                        <p:tgtEl>
                                          <p:spTgt spid="20"/>
                                        </p:tgtEl>
                                        <p:attrNameLst>
                                          <p:attrName>ppt_y</p:attrName>
                                        </p:attrNameLst>
                                      </p:cBhvr>
                                      <p:tavLst>
                                        <p:tav tm="0">
                                          <p:val>
                                            <p:strVal val="#ppt_y"/>
                                          </p:val>
                                        </p:tav>
                                        <p:tav tm="100000">
                                          <p:val>
                                            <p:strVal val="#ppt_y"/>
                                          </p:val>
                                        </p:tav>
                                      </p:tavLst>
                                    </p:anim>
                                  </p:childTnLst>
                                </p:cTn>
                              </p:par>
                              <p:par>
                                <p:cTn id="66" presetID="2" presetClass="entr" presetSubtype="8" fill="hold" grpId="0" nodeType="withEffect">
                                  <p:stCondLst>
                                    <p:cond delay="0"/>
                                  </p:stCondLst>
                                  <p:childTnLst>
                                    <p:set>
                                      <p:cBhvr>
                                        <p:cTn id="67" dur="1" fill="hold">
                                          <p:stCondLst>
                                            <p:cond delay="0"/>
                                          </p:stCondLst>
                                        </p:cTn>
                                        <p:tgtEl>
                                          <p:spTgt spid="22"/>
                                        </p:tgtEl>
                                        <p:attrNameLst>
                                          <p:attrName>style.visibility</p:attrName>
                                        </p:attrNameLst>
                                      </p:cBhvr>
                                      <p:to>
                                        <p:strVal val="visible"/>
                                      </p:to>
                                    </p:set>
                                    <p:anim calcmode="lin" valueType="num">
                                      <p:cBhvr additive="base">
                                        <p:cTn id="68" dur="500" fill="hold"/>
                                        <p:tgtEl>
                                          <p:spTgt spid="22"/>
                                        </p:tgtEl>
                                        <p:attrNameLst>
                                          <p:attrName>ppt_x</p:attrName>
                                        </p:attrNameLst>
                                      </p:cBhvr>
                                      <p:tavLst>
                                        <p:tav tm="0">
                                          <p:val>
                                            <p:strVal val="0-#ppt_w/2"/>
                                          </p:val>
                                        </p:tav>
                                        <p:tav tm="100000">
                                          <p:val>
                                            <p:strVal val="#ppt_x"/>
                                          </p:val>
                                        </p:tav>
                                      </p:tavLst>
                                    </p:anim>
                                    <p:anim calcmode="lin" valueType="num">
                                      <p:cBhvr additive="base">
                                        <p:cTn id="69" dur="500" fill="hold"/>
                                        <p:tgtEl>
                                          <p:spTgt spid="22"/>
                                        </p:tgtEl>
                                        <p:attrNameLst>
                                          <p:attrName>ppt_y</p:attrName>
                                        </p:attrNameLst>
                                      </p:cBhvr>
                                      <p:tavLst>
                                        <p:tav tm="0">
                                          <p:val>
                                            <p:strVal val="#ppt_y"/>
                                          </p:val>
                                        </p:tav>
                                        <p:tav tm="100000">
                                          <p:val>
                                            <p:strVal val="#ppt_y"/>
                                          </p:val>
                                        </p:tav>
                                      </p:tavLst>
                                    </p:anim>
                                  </p:childTnLst>
                                </p:cTn>
                              </p:par>
                              <p:par>
                                <p:cTn id="70" presetID="2" presetClass="entr" presetSubtype="2" fill="hold" grpId="0" nodeType="withEffect">
                                  <p:stCondLst>
                                    <p:cond delay="0"/>
                                  </p:stCondLst>
                                  <p:childTnLst>
                                    <p:set>
                                      <p:cBhvr>
                                        <p:cTn id="71" dur="1" fill="hold">
                                          <p:stCondLst>
                                            <p:cond delay="0"/>
                                          </p:stCondLst>
                                        </p:cTn>
                                        <p:tgtEl>
                                          <p:spTgt spid="21"/>
                                        </p:tgtEl>
                                        <p:attrNameLst>
                                          <p:attrName>style.visibility</p:attrName>
                                        </p:attrNameLst>
                                      </p:cBhvr>
                                      <p:to>
                                        <p:strVal val="visible"/>
                                      </p:to>
                                    </p:set>
                                    <p:anim calcmode="lin" valueType="num">
                                      <p:cBhvr additive="base">
                                        <p:cTn id="72" dur="500" fill="hold"/>
                                        <p:tgtEl>
                                          <p:spTgt spid="21"/>
                                        </p:tgtEl>
                                        <p:attrNameLst>
                                          <p:attrName>ppt_x</p:attrName>
                                        </p:attrNameLst>
                                      </p:cBhvr>
                                      <p:tavLst>
                                        <p:tav tm="0">
                                          <p:val>
                                            <p:strVal val="1+#ppt_w/2"/>
                                          </p:val>
                                        </p:tav>
                                        <p:tav tm="100000">
                                          <p:val>
                                            <p:strVal val="#ppt_x"/>
                                          </p:val>
                                        </p:tav>
                                      </p:tavLst>
                                    </p:anim>
                                    <p:anim calcmode="lin" valueType="num">
                                      <p:cBhvr additive="base">
                                        <p:cTn id="73" dur="500" fill="hold"/>
                                        <p:tgtEl>
                                          <p:spTgt spid="21"/>
                                        </p:tgtEl>
                                        <p:attrNameLst>
                                          <p:attrName>ppt_y</p:attrName>
                                        </p:attrNameLst>
                                      </p:cBhvr>
                                      <p:tavLst>
                                        <p:tav tm="0">
                                          <p:val>
                                            <p:strVal val="#ppt_y"/>
                                          </p:val>
                                        </p:tav>
                                        <p:tav tm="100000">
                                          <p:val>
                                            <p:strVal val="#ppt_y"/>
                                          </p:val>
                                        </p:tav>
                                      </p:tavLst>
                                    </p:anim>
                                  </p:childTnLst>
                                </p:cTn>
                              </p:par>
                              <p:par>
                                <p:cTn id="74" presetID="2" presetClass="entr" presetSubtype="8" fill="hold" grpId="0" nodeType="withEffect">
                                  <p:stCondLst>
                                    <p:cond delay="0"/>
                                  </p:stCondLst>
                                  <p:childTnLst>
                                    <p:set>
                                      <p:cBhvr>
                                        <p:cTn id="75" dur="1" fill="hold">
                                          <p:stCondLst>
                                            <p:cond delay="0"/>
                                          </p:stCondLst>
                                        </p:cTn>
                                        <p:tgtEl>
                                          <p:spTgt spid="11"/>
                                        </p:tgtEl>
                                        <p:attrNameLst>
                                          <p:attrName>style.visibility</p:attrName>
                                        </p:attrNameLst>
                                      </p:cBhvr>
                                      <p:to>
                                        <p:strVal val="visible"/>
                                      </p:to>
                                    </p:set>
                                    <p:anim calcmode="lin" valueType="num">
                                      <p:cBhvr additive="base">
                                        <p:cTn id="76" dur="500" fill="hold"/>
                                        <p:tgtEl>
                                          <p:spTgt spid="11"/>
                                        </p:tgtEl>
                                        <p:attrNameLst>
                                          <p:attrName>ppt_x</p:attrName>
                                        </p:attrNameLst>
                                      </p:cBhvr>
                                      <p:tavLst>
                                        <p:tav tm="0">
                                          <p:val>
                                            <p:strVal val="0-#ppt_w/2"/>
                                          </p:val>
                                        </p:tav>
                                        <p:tav tm="100000">
                                          <p:val>
                                            <p:strVal val="#ppt_x"/>
                                          </p:val>
                                        </p:tav>
                                      </p:tavLst>
                                    </p:anim>
                                    <p:anim calcmode="lin" valueType="num">
                                      <p:cBhvr additive="base">
                                        <p:cTn id="77" dur="500" fill="hold"/>
                                        <p:tgtEl>
                                          <p:spTgt spid="11"/>
                                        </p:tgtEl>
                                        <p:attrNameLst>
                                          <p:attrName>ppt_y</p:attrName>
                                        </p:attrNameLst>
                                      </p:cBhvr>
                                      <p:tavLst>
                                        <p:tav tm="0">
                                          <p:val>
                                            <p:strVal val="#ppt_y"/>
                                          </p:val>
                                        </p:tav>
                                        <p:tav tm="100000">
                                          <p:val>
                                            <p:strVal val="#ppt_y"/>
                                          </p:val>
                                        </p:tav>
                                      </p:tavLst>
                                    </p:anim>
                                  </p:childTnLst>
                                </p:cTn>
                              </p:par>
                            </p:childTnLst>
                          </p:cTn>
                        </p:par>
                        <p:par>
                          <p:cTn id="78" fill="hold">
                            <p:stCondLst>
                              <p:cond delay="3000"/>
                            </p:stCondLst>
                            <p:childTnLst>
                              <p:par>
                                <p:cTn id="79" presetID="10" presetClass="entr" presetSubtype="0" fill="hold" grpId="0" nodeType="afterEffect">
                                  <p:stCondLst>
                                    <p:cond delay="0"/>
                                  </p:stCondLst>
                                  <p:childTnLst>
                                    <p:set>
                                      <p:cBhvr>
                                        <p:cTn id="80" dur="1" fill="hold">
                                          <p:stCondLst>
                                            <p:cond delay="0"/>
                                          </p:stCondLst>
                                        </p:cTn>
                                        <p:tgtEl>
                                          <p:spTgt spid="25"/>
                                        </p:tgtEl>
                                        <p:attrNameLst>
                                          <p:attrName>style.visibility</p:attrName>
                                        </p:attrNameLst>
                                      </p:cBhvr>
                                      <p:to>
                                        <p:strVal val="visible"/>
                                      </p:to>
                                    </p:set>
                                    <p:animEffect transition="in" filter="fade">
                                      <p:cBhvr>
                                        <p:cTn id="81"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0" grpId="0"/>
      <p:bldP spid="21" grpId="0"/>
      <p:bldP spid="22" grpId="0"/>
      <p:bldP spid="11" grpId="0"/>
      <p:bldP spid="17" grpId="0" animBg="1"/>
      <p:bldP spid="18" grpId="0" animBg="1"/>
      <p:bldP spid="19" grpId="0" animBg="1"/>
      <p:bldP spid="14" grpId="0" animBg="1"/>
      <p:bldP spid="15" grpId="0" animBg="1"/>
      <p:bldP spid="16" grpId="0" animBg="1"/>
      <p:bldP spid="25"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千图PPT彼岸天：ID 8661124库_组合 1"/>
          <p:cNvGrpSpPr/>
          <p:nvPr>
            <p:custDataLst>
              <p:tags r:id="rId1"/>
            </p:custDataLst>
          </p:nvPr>
        </p:nvGrpSpPr>
        <p:grpSpPr>
          <a:xfrm>
            <a:off x="1037948" y="2272883"/>
            <a:ext cx="3214455" cy="2583201"/>
            <a:chOff x="1295401" y="1411750"/>
            <a:chExt cx="2819400" cy="1915542"/>
          </a:xfrm>
        </p:grpSpPr>
        <p:sp>
          <p:nvSpPr>
            <p:cNvPr id="4" name="Rectangle: Rounded Corners 5"/>
            <p:cNvSpPr/>
            <p:nvPr/>
          </p:nvSpPr>
          <p:spPr>
            <a:xfrm>
              <a:off x="1295401" y="1822737"/>
              <a:ext cx="2819400" cy="1504555"/>
            </a:xfrm>
            <a:prstGeom prst="roundRect">
              <a:avLst>
                <a:gd name="adj" fmla="val 5694"/>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grpSp>
          <p:nvGrpSpPr>
            <p:cNvPr id="5" name="Group 6"/>
            <p:cNvGrpSpPr/>
            <p:nvPr/>
          </p:nvGrpSpPr>
          <p:grpSpPr>
            <a:xfrm>
              <a:off x="2303165" y="1411750"/>
              <a:ext cx="803870" cy="803870"/>
              <a:chOff x="2247900" y="1225947"/>
              <a:chExt cx="914400" cy="914400"/>
            </a:xfrm>
          </p:grpSpPr>
          <p:sp>
            <p:nvSpPr>
              <p:cNvPr id="44" name="Rectangle: Rounded Corners 9"/>
              <p:cNvSpPr/>
              <p:nvPr/>
            </p:nvSpPr>
            <p:spPr>
              <a:xfrm>
                <a:off x="2247900" y="1225947"/>
                <a:ext cx="914400" cy="9144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45" name="Freeform: Shape 10"/>
              <p:cNvSpPr/>
              <p:nvPr/>
            </p:nvSpPr>
            <p:spPr bwMode="auto">
              <a:xfrm>
                <a:off x="2458417" y="1467073"/>
                <a:ext cx="493366" cy="432146"/>
              </a:xfrm>
              <a:custGeom>
                <a:avLst/>
                <a:gdLst>
                  <a:gd name="T0" fmla="*/ 212060 w 602"/>
                  <a:gd name="T1" fmla="*/ 103681 h 531"/>
                  <a:gd name="T2" fmla="*/ 112352 w 602"/>
                  <a:gd name="T3" fmla="*/ 144579 h 531"/>
                  <a:gd name="T4" fmla="*/ 112352 w 602"/>
                  <a:gd name="T5" fmla="*/ 144579 h 531"/>
                  <a:gd name="T6" fmla="*/ 109823 w 602"/>
                  <a:gd name="T7" fmla="*/ 147090 h 531"/>
                  <a:gd name="T8" fmla="*/ 104766 w 602"/>
                  <a:gd name="T9" fmla="*/ 144579 h 531"/>
                  <a:gd name="T10" fmla="*/ 104766 w 602"/>
                  <a:gd name="T11" fmla="*/ 144579 h 531"/>
                  <a:gd name="T12" fmla="*/ 5419 w 602"/>
                  <a:gd name="T13" fmla="*/ 103681 h 531"/>
                  <a:gd name="T14" fmla="*/ 10477 w 602"/>
                  <a:gd name="T15" fmla="*/ 86102 h 531"/>
                  <a:gd name="T16" fmla="*/ 15534 w 602"/>
                  <a:gd name="T17" fmla="*/ 86102 h 531"/>
                  <a:gd name="T18" fmla="*/ 15534 w 602"/>
                  <a:gd name="T19" fmla="*/ 86102 h 531"/>
                  <a:gd name="T20" fmla="*/ 204474 w 602"/>
                  <a:gd name="T21" fmla="*/ 86102 h 531"/>
                  <a:gd name="T22" fmla="*/ 204474 w 602"/>
                  <a:gd name="T23" fmla="*/ 86102 h 531"/>
                  <a:gd name="T24" fmla="*/ 207002 w 602"/>
                  <a:gd name="T25" fmla="*/ 86102 h 531"/>
                  <a:gd name="T26" fmla="*/ 212060 w 602"/>
                  <a:gd name="T27" fmla="*/ 103681 h 531"/>
                  <a:gd name="T28" fmla="*/ 212060 w 602"/>
                  <a:gd name="T29" fmla="*/ 60630 h 531"/>
                  <a:gd name="T30" fmla="*/ 112352 w 602"/>
                  <a:gd name="T31" fmla="*/ 101169 h 531"/>
                  <a:gd name="T32" fmla="*/ 112352 w 602"/>
                  <a:gd name="T33" fmla="*/ 101169 h 531"/>
                  <a:gd name="T34" fmla="*/ 109823 w 602"/>
                  <a:gd name="T35" fmla="*/ 101169 h 531"/>
                  <a:gd name="T36" fmla="*/ 104766 w 602"/>
                  <a:gd name="T37" fmla="*/ 101169 h 531"/>
                  <a:gd name="T38" fmla="*/ 104766 w 602"/>
                  <a:gd name="T39" fmla="*/ 101169 h 531"/>
                  <a:gd name="T40" fmla="*/ 5419 w 602"/>
                  <a:gd name="T41" fmla="*/ 60630 h 531"/>
                  <a:gd name="T42" fmla="*/ 5419 w 602"/>
                  <a:gd name="T43" fmla="*/ 43051 h 531"/>
                  <a:gd name="T44" fmla="*/ 104766 w 602"/>
                  <a:gd name="T45" fmla="*/ 2511 h 531"/>
                  <a:gd name="T46" fmla="*/ 104766 w 602"/>
                  <a:gd name="T47" fmla="*/ 2511 h 531"/>
                  <a:gd name="T48" fmla="*/ 109823 w 602"/>
                  <a:gd name="T49" fmla="*/ 0 h 531"/>
                  <a:gd name="T50" fmla="*/ 112352 w 602"/>
                  <a:gd name="T51" fmla="*/ 2511 h 531"/>
                  <a:gd name="T52" fmla="*/ 112352 w 602"/>
                  <a:gd name="T53" fmla="*/ 2511 h 531"/>
                  <a:gd name="T54" fmla="*/ 212060 w 602"/>
                  <a:gd name="T55" fmla="*/ 43051 h 531"/>
                  <a:gd name="T56" fmla="*/ 212060 w 602"/>
                  <a:gd name="T57" fmla="*/ 60630 h 531"/>
                  <a:gd name="T58" fmla="*/ 10477 w 602"/>
                  <a:gd name="T59" fmla="*/ 129153 h 531"/>
                  <a:gd name="T60" fmla="*/ 15534 w 602"/>
                  <a:gd name="T61" fmla="*/ 129153 h 531"/>
                  <a:gd name="T62" fmla="*/ 15534 w 602"/>
                  <a:gd name="T63" fmla="*/ 129153 h 531"/>
                  <a:gd name="T64" fmla="*/ 204474 w 602"/>
                  <a:gd name="T65" fmla="*/ 129153 h 531"/>
                  <a:gd name="T66" fmla="*/ 204474 w 602"/>
                  <a:gd name="T67" fmla="*/ 129153 h 531"/>
                  <a:gd name="T68" fmla="*/ 207002 w 602"/>
                  <a:gd name="T69" fmla="*/ 129153 h 531"/>
                  <a:gd name="T70" fmla="*/ 212060 w 602"/>
                  <a:gd name="T71" fmla="*/ 149602 h 531"/>
                  <a:gd name="T72" fmla="*/ 112352 w 602"/>
                  <a:gd name="T73" fmla="*/ 190141 h 531"/>
                  <a:gd name="T74" fmla="*/ 112352 w 602"/>
                  <a:gd name="T75" fmla="*/ 190141 h 531"/>
                  <a:gd name="T76" fmla="*/ 109823 w 602"/>
                  <a:gd name="T77" fmla="*/ 190141 h 531"/>
                  <a:gd name="T78" fmla="*/ 104766 w 602"/>
                  <a:gd name="T79" fmla="*/ 190141 h 531"/>
                  <a:gd name="T80" fmla="*/ 104766 w 602"/>
                  <a:gd name="T81" fmla="*/ 190141 h 531"/>
                  <a:gd name="T82" fmla="*/ 5419 w 602"/>
                  <a:gd name="T83" fmla="*/ 149602 h 531"/>
                  <a:gd name="T84" fmla="*/ 10477 w 602"/>
                  <a:gd name="T85" fmla="*/ 129153 h 531"/>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602" h="531">
                    <a:moveTo>
                      <a:pt x="587" y="289"/>
                    </a:moveTo>
                    <a:lnTo>
                      <a:pt x="587" y="289"/>
                    </a:lnTo>
                    <a:cubicBezTo>
                      <a:pt x="311" y="403"/>
                      <a:pt x="311" y="403"/>
                      <a:pt x="311" y="403"/>
                    </a:cubicBezTo>
                    <a:cubicBezTo>
                      <a:pt x="311" y="410"/>
                      <a:pt x="304" y="410"/>
                      <a:pt x="304" y="410"/>
                    </a:cubicBezTo>
                    <a:cubicBezTo>
                      <a:pt x="297" y="410"/>
                      <a:pt x="297" y="410"/>
                      <a:pt x="290" y="403"/>
                    </a:cubicBezTo>
                    <a:cubicBezTo>
                      <a:pt x="15" y="289"/>
                      <a:pt x="15" y="289"/>
                      <a:pt x="15" y="289"/>
                    </a:cubicBezTo>
                    <a:cubicBezTo>
                      <a:pt x="7" y="289"/>
                      <a:pt x="0" y="275"/>
                      <a:pt x="0" y="268"/>
                    </a:cubicBezTo>
                    <a:cubicBezTo>
                      <a:pt x="0" y="247"/>
                      <a:pt x="15" y="240"/>
                      <a:pt x="29" y="240"/>
                    </a:cubicBezTo>
                    <a:cubicBezTo>
                      <a:pt x="36" y="240"/>
                      <a:pt x="36" y="240"/>
                      <a:pt x="43" y="240"/>
                    </a:cubicBezTo>
                    <a:cubicBezTo>
                      <a:pt x="304" y="346"/>
                      <a:pt x="304" y="346"/>
                      <a:pt x="304" y="346"/>
                    </a:cubicBezTo>
                    <a:cubicBezTo>
                      <a:pt x="566" y="240"/>
                      <a:pt x="566" y="240"/>
                      <a:pt x="566" y="240"/>
                    </a:cubicBezTo>
                    <a:lnTo>
                      <a:pt x="573" y="240"/>
                    </a:lnTo>
                    <a:cubicBezTo>
                      <a:pt x="594" y="240"/>
                      <a:pt x="601" y="247"/>
                      <a:pt x="601" y="268"/>
                    </a:cubicBezTo>
                    <a:cubicBezTo>
                      <a:pt x="601" y="275"/>
                      <a:pt x="594" y="289"/>
                      <a:pt x="587" y="289"/>
                    </a:cubicBezTo>
                    <a:close/>
                    <a:moveTo>
                      <a:pt x="587" y="169"/>
                    </a:moveTo>
                    <a:lnTo>
                      <a:pt x="587" y="169"/>
                    </a:lnTo>
                    <a:cubicBezTo>
                      <a:pt x="311" y="282"/>
                      <a:pt x="311" y="282"/>
                      <a:pt x="311" y="282"/>
                    </a:cubicBezTo>
                    <a:lnTo>
                      <a:pt x="304" y="282"/>
                    </a:lnTo>
                    <a:cubicBezTo>
                      <a:pt x="297" y="282"/>
                      <a:pt x="297" y="282"/>
                      <a:pt x="290" y="282"/>
                    </a:cubicBezTo>
                    <a:cubicBezTo>
                      <a:pt x="15" y="169"/>
                      <a:pt x="15" y="169"/>
                      <a:pt x="15" y="169"/>
                    </a:cubicBezTo>
                    <a:cubicBezTo>
                      <a:pt x="7" y="162"/>
                      <a:pt x="0" y="155"/>
                      <a:pt x="0" y="141"/>
                    </a:cubicBezTo>
                    <a:cubicBezTo>
                      <a:pt x="0" y="134"/>
                      <a:pt x="7" y="120"/>
                      <a:pt x="15" y="120"/>
                    </a:cubicBezTo>
                    <a:cubicBezTo>
                      <a:pt x="290" y="7"/>
                      <a:pt x="290" y="7"/>
                      <a:pt x="290" y="7"/>
                    </a:cubicBezTo>
                    <a:cubicBezTo>
                      <a:pt x="297" y="0"/>
                      <a:pt x="297" y="0"/>
                      <a:pt x="304" y="0"/>
                    </a:cubicBezTo>
                    <a:cubicBezTo>
                      <a:pt x="304" y="0"/>
                      <a:pt x="311" y="0"/>
                      <a:pt x="311" y="7"/>
                    </a:cubicBezTo>
                    <a:cubicBezTo>
                      <a:pt x="587" y="120"/>
                      <a:pt x="587" y="120"/>
                      <a:pt x="587" y="120"/>
                    </a:cubicBezTo>
                    <a:cubicBezTo>
                      <a:pt x="594" y="120"/>
                      <a:pt x="601" y="134"/>
                      <a:pt x="601" y="141"/>
                    </a:cubicBezTo>
                    <a:cubicBezTo>
                      <a:pt x="601" y="155"/>
                      <a:pt x="594" y="162"/>
                      <a:pt x="587" y="169"/>
                    </a:cubicBezTo>
                    <a:close/>
                    <a:moveTo>
                      <a:pt x="29" y="360"/>
                    </a:moveTo>
                    <a:lnTo>
                      <a:pt x="29" y="360"/>
                    </a:lnTo>
                    <a:cubicBezTo>
                      <a:pt x="36" y="360"/>
                      <a:pt x="36" y="360"/>
                      <a:pt x="43" y="360"/>
                    </a:cubicBezTo>
                    <a:cubicBezTo>
                      <a:pt x="304" y="473"/>
                      <a:pt x="304" y="473"/>
                      <a:pt x="304" y="473"/>
                    </a:cubicBezTo>
                    <a:cubicBezTo>
                      <a:pt x="566" y="360"/>
                      <a:pt x="566" y="360"/>
                      <a:pt x="566" y="360"/>
                    </a:cubicBezTo>
                    <a:lnTo>
                      <a:pt x="573" y="360"/>
                    </a:lnTo>
                    <a:cubicBezTo>
                      <a:pt x="594" y="360"/>
                      <a:pt x="601" y="374"/>
                      <a:pt x="601" y="388"/>
                    </a:cubicBezTo>
                    <a:cubicBezTo>
                      <a:pt x="601" y="403"/>
                      <a:pt x="594" y="410"/>
                      <a:pt x="587" y="417"/>
                    </a:cubicBezTo>
                    <a:cubicBezTo>
                      <a:pt x="311" y="530"/>
                      <a:pt x="311" y="530"/>
                      <a:pt x="311" y="530"/>
                    </a:cubicBezTo>
                    <a:lnTo>
                      <a:pt x="304" y="530"/>
                    </a:lnTo>
                    <a:cubicBezTo>
                      <a:pt x="297" y="530"/>
                      <a:pt x="297" y="530"/>
                      <a:pt x="290" y="530"/>
                    </a:cubicBezTo>
                    <a:cubicBezTo>
                      <a:pt x="15" y="417"/>
                      <a:pt x="15" y="417"/>
                      <a:pt x="15" y="417"/>
                    </a:cubicBezTo>
                    <a:cubicBezTo>
                      <a:pt x="7" y="410"/>
                      <a:pt x="0" y="403"/>
                      <a:pt x="0" y="388"/>
                    </a:cubicBezTo>
                    <a:cubicBezTo>
                      <a:pt x="0" y="374"/>
                      <a:pt x="15" y="360"/>
                      <a:pt x="29" y="360"/>
                    </a:cubicBezTo>
                    <a:close/>
                  </a:path>
                </a:pathLst>
              </a:custGeom>
              <a:solidFill>
                <a:schemeClr val="bg1"/>
              </a:solidFill>
              <a:ln>
                <a:noFill/>
              </a:ln>
              <a:effectLst/>
            </p:spPr>
            <p:txBody>
              <a:bodyPr anchor="ctr"/>
              <a:lstStyle/>
              <a:p>
                <a:pPr algn="ctr"/>
                <a:endParaRPr/>
              </a:p>
            </p:txBody>
          </p:sp>
        </p:grpSp>
        <p:sp>
          <p:nvSpPr>
            <p:cNvPr id="42" name="TextBox 7"/>
            <p:cNvSpPr txBox="1"/>
            <p:nvPr/>
          </p:nvSpPr>
          <p:spPr>
            <a:xfrm>
              <a:off x="1423338" y="2512480"/>
              <a:ext cx="2563521" cy="723766"/>
            </a:xfrm>
            <a:prstGeom prst="rect">
              <a:avLst/>
            </a:prstGeom>
            <a:noFill/>
          </p:spPr>
          <p:txBody>
            <a:bodyPr wrap="none" lIns="0" tIns="0" rIns="0" bIns="0">
              <a:normAutofit/>
            </a:bodyPr>
            <a:lstStyle/>
            <a:p>
              <a:pPr algn="ctr"/>
              <a:r>
                <a:rPr lang="zh-CN" altLang="en-US" sz="1600" b="1" dirty="0">
                  <a:solidFill>
                    <a:schemeClr val="accent1"/>
                  </a:solidFill>
                </a:rPr>
                <a:t>上一例程中，运算符重载函数</a:t>
              </a:r>
              <a:endParaRPr lang="en-US" altLang="zh-CN" sz="1600" b="1" dirty="0">
                <a:solidFill>
                  <a:schemeClr val="accent1"/>
                </a:solidFill>
              </a:endParaRPr>
            </a:p>
            <a:p>
              <a:pPr algn="ctr"/>
              <a:r>
                <a:rPr lang="zh-CN" altLang="en-US" sz="1600" b="1" dirty="0">
                  <a:solidFill>
                    <a:schemeClr val="accent1"/>
                  </a:solidFill>
                </a:rPr>
                <a:t>是在类的外部定义的普通函数，</a:t>
              </a:r>
              <a:endParaRPr lang="en-US" altLang="zh-CN" sz="1600" b="1" dirty="0">
                <a:solidFill>
                  <a:schemeClr val="accent1"/>
                </a:solidFill>
              </a:endParaRPr>
            </a:p>
            <a:p>
              <a:pPr algn="ctr"/>
              <a:r>
                <a:rPr lang="zh-CN" altLang="en-US" sz="1600" b="1" dirty="0">
                  <a:solidFill>
                    <a:schemeClr val="accent1"/>
                  </a:solidFill>
                </a:rPr>
                <a:t>他不属于任何类</a:t>
              </a:r>
            </a:p>
          </p:txBody>
        </p:sp>
      </p:grpSp>
      <p:grpSp>
        <p:nvGrpSpPr>
          <p:cNvPr id="46" name="千图PPT彼岸天：ID 8661124库_组合 45"/>
          <p:cNvGrpSpPr/>
          <p:nvPr>
            <p:custDataLst>
              <p:tags r:id="rId2"/>
            </p:custDataLst>
          </p:nvPr>
        </p:nvGrpSpPr>
        <p:grpSpPr>
          <a:xfrm>
            <a:off x="4428847" y="2272882"/>
            <a:ext cx="3214455" cy="2610957"/>
            <a:chOff x="4686300" y="1411748"/>
            <a:chExt cx="2819400" cy="1936124"/>
          </a:xfrm>
        </p:grpSpPr>
        <p:sp>
          <p:nvSpPr>
            <p:cNvPr id="7" name="Rectangle: Rounded Corners 12"/>
            <p:cNvSpPr/>
            <p:nvPr/>
          </p:nvSpPr>
          <p:spPr>
            <a:xfrm>
              <a:off x="4686300" y="1822737"/>
              <a:ext cx="2819400" cy="1504555"/>
            </a:xfrm>
            <a:prstGeom prst="roundRect">
              <a:avLst>
                <a:gd name="adj" fmla="val 5694"/>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grpSp>
          <p:nvGrpSpPr>
            <p:cNvPr id="8" name="Group 13"/>
            <p:cNvGrpSpPr/>
            <p:nvPr/>
          </p:nvGrpSpPr>
          <p:grpSpPr>
            <a:xfrm>
              <a:off x="5694065" y="1411748"/>
              <a:ext cx="803870" cy="803870"/>
              <a:chOff x="5638800" y="1225947"/>
              <a:chExt cx="914400" cy="914400"/>
            </a:xfrm>
          </p:grpSpPr>
          <p:sp>
            <p:nvSpPr>
              <p:cNvPr id="40" name="Rectangle: Rounded Corners 16"/>
              <p:cNvSpPr/>
              <p:nvPr/>
            </p:nvSpPr>
            <p:spPr>
              <a:xfrm>
                <a:off x="5638800" y="1225947"/>
                <a:ext cx="914400" cy="9144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41" name="Freeform: Shape 17"/>
              <p:cNvSpPr/>
              <p:nvPr/>
            </p:nvSpPr>
            <p:spPr bwMode="auto">
              <a:xfrm>
                <a:off x="5852919" y="1449011"/>
                <a:ext cx="486162" cy="475360"/>
              </a:xfrm>
              <a:custGeom>
                <a:avLst/>
                <a:gdLst>
                  <a:gd name="T0" fmla="*/ 203841 w 594"/>
                  <a:gd name="T1" fmla="*/ 122628 h 581"/>
                  <a:gd name="T2" fmla="*/ 201316 w 594"/>
                  <a:gd name="T3" fmla="*/ 122628 h 581"/>
                  <a:gd name="T4" fmla="*/ 196265 w 594"/>
                  <a:gd name="T5" fmla="*/ 140301 h 581"/>
                  <a:gd name="T6" fmla="*/ 196265 w 594"/>
                  <a:gd name="T7" fmla="*/ 142826 h 581"/>
                  <a:gd name="T8" fmla="*/ 196265 w 594"/>
                  <a:gd name="T9" fmla="*/ 145351 h 581"/>
                  <a:gd name="T10" fmla="*/ 196265 w 594"/>
                  <a:gd name="T11" fmla="*/ 145351 h 581"/>
                  <a:gd name="T12" fmla="*/ 193739 w 594"/>
                  <a:gd name="T13" fmla="*/ 147875 h 581"/>
                  <a:gd name="T14" fmla="*/ 185802 w 594"/>
                  <a:gd name="T15" fmla="*/ 150400 h 581"/>
                  <a:gd name="T16" fmla="*/ 185802 w 594"/>
                  <a:gd name="T17" fmla="*/ 150400 h 581"/>
                  <a:gd name="T18" fmla="*/ 155497 w 594"/>
                  <a:gd name="T19" fmla="*/ 122628 h 581"/>
                  <a:gd name="T20" fmla="*/ 155497 w 594"/>
                  <a:gd name="T21" fmla="*/ 122628 h 581"/>
                  <a:gd name="T22" fmla="*/ 50870 w 594"/>
                  <a:gd name="T23" fmla="*/ 112169 h 581"/>
                  <a:gd name="T24" fmla="*/ 60972 w 594"/>
                  <a:gd name="T25" fmla="*/ 0 h 581"/>
                  <a:gd name="T26" fmla="*/ 213943 w 594"/>
                  <a:gd name="T27" fmla="*/ 10459 h 581"/>
                  <a:gd name="T28" fmla="*/ 203841 w 594"/>
                  <a:gd name="T29" fmla="*/ 122628 h 581"/>
                  <a:gd name="T30" fmla="*/ 150446 w 594"/>
                  <a:gd name="T31" fmla="*/ 132727 h 581"/>
                  <a:gd name="T32" fmla="*/ 173175 w 594"/>
                  <a:gd name="T33" fmla="*/ 155810 h 581"/>
                  <a:gd name="T34" fmla="*/ 185802 w 594"/>
                  <a:gd name="T35" fmla="*/ 168433 h 581"/>
                  <a:gd name="T36" fmla="*/ 175700 w 594"/>
                  <a:gd name="T37" fmla="*/ 178532 h 581"/>
                  <a:gd name="T38" fmla="*/ 104266 w 594"/>
                  <a:gd name="T39" fmla="*/ 178532 h 581"/>
                  <a:gd name="T40" fmla="*/ 81537 w 594"/>
                  <a:gd name="T41" fmla="*/ 178532 h 581"/>
                  <a:gd name="T42" fmla="*/ 71074 w 594"/>
                  <a:gd name="T43" fmla="*/ 178532 h 581"/>
                  <a:gd name="T44" fmla="*/ 40768 w 594"/>
                  <a:gd name="T45" fmla="*/ 204140 h 581"/>
                  <a:gd name="T46" fmla="*/ 32831 w 594"/>
                  <a:gd name="T47" fmla="*/ 209189 h 581"/>
                  <a:gd name="T48" fmla="*/ 32831 w 594"/>
                  <a:gd name="T49" fmla="*/ 209189 h 581"/>
                  <a:gd name="T50" fmla="*/ 25255 w 594"/>
                  <a:gd name="T51" fmla="*/ 204140 h 581"/>
                  <a:gd name="T52" fmla="*/ 25255 w 594"/>
                  <a:gd name="T53" fmla="*/ 204140 h 581"/>
                  <a:gd name="T54" fmla="*/ 25255 w 594"/>
                  <a:gd name="T55" fmla="*/ 201615 h 581"/>
                  <a:gd name="T56" fmla="*/ 22729 w 594"/>
                  <a:gd name="T57" fmla="*/ 199091 h 581"/>
                  <a:gd name="T58" fmla="*/ 22729 w 594"/>
                  <a:gd name="T59" fmla="*/ 178532 h 581"/>
                  <a:gd name="T60" fmla="*/ 22729 w 594"/>
                  <a:gd name="T61" fmla="*/ 178532 h 581"/>
                  <a:gd name="T62" fmla="*/ 0 w 594"/>
                  <a:gd name="T63" fmla="*/ 168433 h 581"/>
                  <a:gd name="T64" fmla="*/ 0 w 594"/>
                  <a:gd name="T65" fmla="*/ 51215 h 581"/>
                  <a:gd name="T66" fmla="*/ 40768 w 594"/>
                  <a:gd name="T67" fmla="*/ 40756 h 581"/>
                  <a:gd name="T68" fmla="*/ 60972 w 594"/>
                  <a:gd name="T69" fmla="*/ 132727 h 581"/>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594" h="581">
                    <a:moveTo>
                      <a:pt x="565" y="340"/>
                    </a:moveTo>
                    <a:lnTo>
                      <a:pt x="565" y="340"/>
                    </a:lnTo>
                    <a:cubicBezTo>
                      <a:pt x="558" y="340"/>
                      <a:pt x="558" y="340"/>
                      <a:pt x="558" y="340"/>
                    </a:cubicBezTo>
                    <a:cubicBezTo>
                      <a:pt x="544" y="340"/>
                      <a:pt x="544" y="340"/>
                      <a:pt x="544" y="340"/>
                    </a:cubicBezTo>
                    <a:cubicBezTo>
                      <a:pt x="544" y="389"/>
                      <a:pt x="544" y="389"/>
                      <a:pt x="544" y="389"/>
                    </a:cubicBezTo>
                    <a:lnTo>
                      <a:pt x="544" y="396"/>
                    </a:lnTo>
                    <a:cubicBezTo>
                      <a:pt x="544" y="396"/>
                      <a:pt x="544" y="396"/>
                      <a:pt x="544" y="403"/>
                    </a:cubicBezTo>
                    <a:lnTo>
                      <a:pt x="537" y="410"/>
                    </a:lnTo>
                    <a:cubicBezTo>
                      <a:pt x="530" y="417"/>
                      <a:pt x="523" y="417"/>
                      <a:pt x="515" y="417"/>
                    </a:cubicBezTo>
                    <a:cubicBezTo>
                      <a:pt x="508" y="417"/>
                      <a:pt x="501" y="417"/>
                      <a:pt x="501" y="410"/>
                    </a:cubicBezTo>
                    <a:cubicBezTo>
                      <a:pt x="431" y="340"/>
                      <a:pt x="431" y="340"/>
                      <a:pt x="431" y="340"/>
                    </a:cubicBezTo>
                    <a:cubicBezTo>
                      <a:pt x="169" y="340"/>
                      <a:pt x="169" y="340"/>
                      <a:pt x="169" y="340"/>
                    </a:cubicBezTo>
                    <a:cubicBezTo>
                      <a:pt x="155" y="340"/>
                      <a:pt x="141" y="332"/>
                      <a:pt x="141" y="311"/>
                    </a:cubicBezTo>
                    <a:cubicBezTo>
                      <a:pt x="141" y="29"/>
                      <a:pt x="141" y="29"/>
                      <a:pt x="141" y="29"/>
                    </a:cubicBezTo>
                    <a:cubicBezTo>
                      <a:pt x="141" y="14"/>
                      <a:pt x="155" y="0"/>
                      <a:pt x="169" y="0"/>
                    </a:cubicBezTo>
                    <a:cubicBezTo>
                      <a:pt x="565" y="0"/>
                      <a:pt x="565" y="0"/>
                      <a:pt x="565" y="0"/>
                    </a:cubicBezTo>
                    <a:cubicBezTo>
                      <a:pt x="579" y="0"/>
                      <a:pt x="593" y="14"/>
                      <a:pt x="593" y="29"/>
                    </a:cubicBezTo>
                    <a:cubicBezTo>
                      <a:pt x="593" y="311"/>
                      <a:pt x="593" y="311"/>
                      <a:pt x="593" y="311"/>
                    </a:cubicBezTo>
                    <a:cubicBezTo>
                      <a:pt x="593" y="332"/>
                      <a:pt x="579" y="340"/>
                      <a:pt x="565" y="340"/>
                    </a:cubicBezTo>
                    <a:close/>
                    <a:moveTo>
                      <a:pt x="417" y="368"/>
                    </a:moveTo>
                    <a:lnTo>
                      <a:pt x="417" y="368"/>
                    </a:lnTo>
                    <a:cubicBezTo>
                      <a:pt x="480" y="432"/>
                      <a:pt x="480" y="432"/>
                      <a:pt x="480" y="432"/>
                    </a:cubicBezTo>
                    <a:cubicBezTo>
                      <a:pt x="487" y="439"/>
                      <a:pt x="501" y="446"/>
                      <a:pt x="515" y="446"/>
                    </a:cubicBezTo>
                    <a:cubicBezTo>
                      <a:pt x="515" y="467"/>
                      <a:pt x="515" y="467"/>
                      <a:pt x="515" y="467"/>
                    </a:cubicBezTo>
                    <a:cubicBezTo>
                      <a:pt x="515" y="481"/>
                      <a:pt x="508" y="495"/>
                      <a:pt x="487" y="495"/>
                    </a:cubicBezTo>
                    <a:cubicBezTo>
                      <a:pt x="289" y="495"/>
                      <a:pt x="289" y="495"/>
                      <a:pt x="289" y="495"/>
                    </a:cubicBezTo>
                    <a:cubicBezTo>
                      <a:pt x="226" y="495"/>
                      <a:pt x="226" y="495"/>
                      <a:pt x="226" y="495"/>
                    </a:cubicBezTo>
                    <a:cubicBezTo>
                      <a:pt x="197" y="495"/>
                      <a:pt x="197" y="495"/>
                      <a:pt x="197" y="495"/>
                    </a:cubicBezTo>
                    <a:cubicBezTo>
                      <a:pt x="190" y="495"/>
                      <a:pt x="190" y="495"/>
                      <a:pt x="190" y="495"/>
                    </a:cubicBezTo>
                    <a:cubicBezTo>
                      <a:pt x="113" y="566"/>
                      <a:pt x="113" y="566"/>
                      <a:pt x="113" y="566"/>
                    </a:cubicBezTo>
                    <a:cubicBezTo>
                      <a:pt x="106" y="573"/>
                      <a:pt x="99" y="580"/>
                      <a:pt x="91" y="580"/>
                    </a:cubicBezTo>
                    <a:cubicBezTo>
                      <a:pt x="84" y="580"/>
                      <a:pt x="77" y="573"/>
                      <a:pt x="77" y="566"/>
                    </a:cubicBezTo>
                    <a:cubicBezTo>
                      <a:pt x="70" y="566"/>
                      <a:pt x="70" y="566"/>
                      <a:pt x="70" y="566"/>
                    </a:cubicBezTo>
                    <a:lnTo>
                      <a:pt x="70" y="559"/>
                    </a:lnTo>
                    <a:cubicBezTo>
                      <a:pt x="70" y="559"/>
                      <a:pt x="63" y="559"/>
                      <a:pt x="63" y="552"/>
                    </a:cubicBezTo>
                    <a:cubicBezTo>
                      <a:pt x="63" y="495"/>
                      <a:pt x="63" y="495"/>
                      <a:pt x="63" y="495"/>
                    </a:cubicBezTo>
                    <a:cubicBezTo>
                      <a:pt x="28" y="495"/>
                      <a:pt x="28" y="495"/>
                      <a:pt x="28" y="495"/>
                    </a:cubicBezTo>
                    <a:cubicBezTo>
                      <a:pt x="14" y="495"/>
                      <a:pt x="0" y="481"/>
                      <a:pt x="0" y="467"/>
                    </a:cubicBezTo>
                    <a:cubicBezTo>
                      <a:pt x="0" y="142"/>
                      <a:pt x="0" y="142"/>
                      <a:pt x="0" y="142"/>
                    </a:cubicBezTo>
                    <a:cubicBezTo>
                      <a:pt x="0" y="128"/>
                      <a:pt x="14" y="113"/>
                      <a:pt x="28" y="113"/>
                    </a:cubicBezTo>
                    <a:cubicBezTo>
                      <a:pt x="113" y="113"/>
                      <a:pt x="113" y="113"/>
                      <a:pt x="113" y="113"/>
                    </a:cubicBezTo>
                    <a:cubicBezTo>
                      <a:pt x="113" y="311"/>
                      <a:pt x="113" y="311"/>
                      <a:pt x="113" y="311"/>
                    </a:cubicBezTo>
                    <a:cubicBezTo>
                      <a:pt x="113" y="347"/>
                      <a:pt x="141" y="368"/>
                      <a:pt x="169" y="368"/>
                    </a:cubicBezTo>
                    <a:lnTo>
                      <a:pt x="417" y="368"/>
                    </a:lnTo>
                    <a:close/>
                  </a:path>
                </a:pathLst>
              </a:custGeom>
              <a:solidFill>
                <a:schemeClr val="bg1"/>
              </a:solidFill>
              <a:ln>
                <a:noFill/>
              </a:ln>
              <a:effectLst/>
            </p:spPr>
            <p:txBody>
              <a:bodyPr anchor="ctr"/>
              <a:lstStyle/>
              <a:p>
                <a:pPr algn="ctr"/>
                <a:endParaRPr/>
              </a:p>
            </p:txBody>
          </p:sp>
        </p:grpSp>
        <p:sp>
          <p:nvSpPr>
            <p:cNvPr id="30" name="TextBox 47"/>
            <p:cNvSpPr txBox="1"/>
            <p:nvPr/>
          </p:nvSpPr>
          <p:spPr>
            <a:xfrm>
              <a:off x="4814239" y="2544002"/>
              <a:ext cx="2563521" cy="803870"/>
            </a:xfrm>
            <a:prstGeom prst="rect">
              <a:avLst/>
            </a:prstGeom>
            <a:noFill/>
          </p:spPr>
          <p:txBody>
            <a:bodyPr wrap="none" lIns="0" tIns="0" rIns="0" bIns="0">
              <a:normAutofit/>
            </a:bodyPr>
            <a:lstStyle/>
            <a:p>
              <a:pPr algn="ctr"/>
              <a:r>
                <a:rPr lang="zh-CN" altLang="en-US" sz="1600" b="1" dirty="0">
                  <a:solidFill>
                    <a:schemeClr val="accent2">
                      <a:lumMod val="100000"/>
                    </a:schemeClr>
                  </a:solidFill>
                </a:rPr>
                <a:t>类外定义运算符重载函数</a:t>
              </a:r>
              <a:endParaRPr lang="en-US" altLang="zh-CN" sz="1600" b="1" dirty="0">
                <a:solidFill>
                  <a:schemeClr val="accent2">
                    <a:lumMod val="100000"/>
                  </a:schemeClr>
                </a:solidFill>
              </a:endParaRPr>
            </a:p>
            <a:p>
              <a:pPr algn="ctr"/>
              <a:r>
                <a:rPr lang="zh-CN" altLang="en-US" sz="1600" b="1" dirty="0">
                  <a:solidFill>
                    <a:schemeClr val="accent2">
                      <a:lumMod val="100000"/>
                    </a:schemeClr>
                  </a:solidFill>
                </a:rPr>
                <a:t>只能访问类中的公有数据成员，</a:t>
              </a:r>
              <a:endParaRPr lang="en-US" altLang="zh-CN" sz="1600" b="1" dirty="0">
                <a:solidFill>
                  <a:schemeClr val="accent2">
                    <a:lumMod val="100000"/>
                  </a:schemeClr>
                </a:solidFill>
              </a:endParaRPr>
            </a:p>
            <a:p>
              <a:pPr algn="ctr"/>
              <a:r>
                <a:rPr lang="zh-CN" altLang="en-US" sz="1600" b="1" dirty="0">
                  <a:solidFill>
                    <a:schemeClr val="accent2">
                      <a:lumMod val="100000"/>
                    </a:schemeClr>
                  </a:solidFill>
                </a:rPr>
                <a:t>而不能访问类的私有数据成员</a:t>
              </a:r>
            </a:p>
          </p:txBody>
        </p:sp>
      </p:grpSp>
      <p:grpSp>
        <p:nvGrpSpPr>
          <p:cNvPr id="47" name="千图PPT彼岸天：ID 8661124库_组合 46"/>
          <p:cNvGrpSpPr/>
          <p:nvPr>
            <p:custDataLst>
              <p:tags r:id="rId3"/>
            </p:custDataLst>
          </p:nvPr>
        </p:nvGrpSpPr>
        <p:grpSpPr>
          <a:xfrm>
            <a:off x="7819747" y="2270029"/>
            <a:ext cx="3214455" cy="2587051"/>
            <a:chOff x="8077200" y="1408895"/>
            <a:chExt cx="2819400" cy="1918397"/>
          </a:xfrm>
        </p:grpSpPr>
        <p:sp>
          <p:nvSpPr>
            <p:cNvPr id="9" name="Rectangle: Rounded Corners 19"/>
            <p:cNvSpPr/>
            <p:nvPr/>
          </p:nvSpPr>
          <p:spPr>
            <a:xfrm>
              <a:off x="8077200" y="1822737"/>
              <a:ext cx="2819400" cy="1504555"/>
            </a:xfrm>
            <a:prstGeom prst="roundRect">
              <a:avLst>
                <a:gd name="adj" fmla="val 5694"/>
              </a:avLst>
            </a:prstGeom>
            <a:no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grpSp>
          <p:nvGrpSpPr>
            <p:cNvPr id="10" name="Group 20"/>
            <p:cNvGrpSpPr/>
            <p:nvPr/>
          </p:nvGrpSpPr>
          <p:grpSpPr>
            <a:xfrm>
              <a:off x="9084964" y="1408895"/>
              <a:ext cx="803870" cy="803870"/>
              <a:chOff x="9029700" y="1225947"/>
              <a:chExt cx="914400" cy="914400"/>
            </a:xfrm>
          </p:grpSpPr>
          <p:sp>
            <p:nvSpPr>
              <p:cNvPr id="38" name="Rectangle: Rounded Corners 23"/>
              <p:cNvSpPr/>
              <p:nvPr/>
            </p:nvSpPr>
            <p:spPr>
              <a:xfrm>
                <a:off x="9029700" y="1225947"/>
                <a:ext cx="914400" cy="914400"/>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39" name="Freeform: Shape 24"/>
              <p:cNvSpPr/>
              <p:nvPr/>
            </p:nvSpPr>
            <p:spPr bwMode="auto">
              <a:xfrm>
                <a:off x="9242018" y="1422852"/>
                <a:ext cx="489764" cy="421343"/>
              </a:xfrm>
              <a:custGeom>
                <a:avLst/>
                <a:gdLst>
                  <a:gd name="T0" fmla="*/ 205475 w 601"/>
                  <a:gd name="T1" fmla="*/ 185379 h 517"/>
                  <a:gd name="T2" fmla="*/ 0 w 601"/>
                  <a:gd name="T3" fmla="*/ 174960 h 517"/>
                  <a:gd name="T4" fmla="*/ 0 w 601"/>
                  <a:gd name="T5" fmla="*/ 111730 h 517"/>
                  <a:gd name="T6" fmla="*/ 28019 w 601"/>
                  <a:gd name="T7" fmla="*/ 35567 h 517"/>
                  <a:gd name="T8" fmla="*/ 35563 w 601"/>
                  <a:gd name="T9" fmla="*/ 30537 h 517"/>
                  <a:gd name="T10" fmla="*/ 53165 w 601"/>
                  <a:gd name="T11" fmla="*/ 30537 h 517"/>
                  <a:gd name="T12" fmla="*/ 86213 w 601"/>
                  <a:gd name="T13" fmla="*/ 35567 h 517"/>
                  <a:gd name="T14" fmla="*/ 53165 w 601"/>
                  <a:gd name="T15" fmla="*/ 50656 h 517"/>
                  <a:gd name="T16" fmla="*/ 43107 w 601"/>
                  <a:gd name="T17" fmla="*/ 50656 h 517"/>
                  <a:gd name="T18" fmla="*/ 45621 w 601"/>
                  <a:gd name="T19" fmla="*/ 101312 h 517"/>
                  <a:gd name="T20" fmla="*/ 55679 w 601"/>
                  <a:gd name="T21" fmla="*/ 101312 h 517"/>
                  <a:gd name="T22" fmla="*/ 65737 w 601"/>
                  <a:gd name="T23" fmla="*/ 121790 h 517"/>
                  <a:gd name="T24" fmla="*/ 147281 w 601"/>
                  <a:gd name="T25" fmla="*/ 111730 h 517"/>
                  <a:gd name="T26" fmla="*/ 167397 w 601"/>
                  <a:gd name="T27" fmla="*/ 101312 h 517"/>
                  <a:gd name="T28" fmla="*/ 190387 w 601"/>
                  <a:gd name="T29" fmla="*/ 101312 h 517"/>
                  <a:gd name="T30" fmla="*/ 162368 w 601"/>
                  <a:gd name="T31" fmla="*/ 50656 h 517"/>
                  <a:gd name="T32" fmla="*/ 126805 w 601"/>
                  <a:gd name="T33" fmla="*/ 50656 h 517"/>
                  <a:gd name="T34" fmla="*/ 126805 w 601"/>
                  <a:gd name="T35" fmla="*/ 30537 h 517"/>
                  <a:gd name="T36" fmla="*/ 162368 w 601"/>
                  <a:gd name="T37" fmla="*/ 30537 h 517"/>
                  <a:gd name="T38" fmla="*/ 177455 w 601"/>
                  <a:gd name="T39" fmla="*/ 30537 h 517"/>
                  <a:gd name="T40" fmla="*/ 215533 w 601"/>
                  <a:gd name="T41" fmla="*/ 106341 h 517"/>
                  <a:gd name="T42" fmla="*/ 215533 w 601"/>
                  <a:gd name="T43" fmla="*/ 111730 h 517"/>
                  <a:gd name="T44" fmla="*/ 215533 w 601"/>
                  <a:gd name="T45" fmla="*/ 174960 h 517"/>
                  <a:gd name="T46" fmla="*/ 142252 w 601"/>
                  <a:gd name="T47" fmla="*/ 73649 h 517"/>
                  <a:gd name="T48" fmla="*/ 136863 w 601"/>
                  <a:gd name="T49" fmla="*/ 81193 h 517"/>
                  <a:gd name="T50" fmla="*/ 106689 w 601"/>
                  <a:gd name="T51" fmla="*/ 106341 h 517"/>
                  <a:gd name="T52" fmla="*/ 76155 w 601"/>
                  <a:gd name="T53" fmla="*/ 81193 h 517"/>
                  <a:gd name="T54" fmla="*/ 83699 w 601"/>
                  <a:gd name="T55" fmla="*/ 63230 h 517"/>
                  <a:gd name="T56" fmla="*/ 96271 w 601"/>
                  <a:gd name="T57" fmla="*/ 73649 h 517"/>
                  <a:gd name="T58" fmla="*/ 96271 w 601"/>
                  <a:gd name="T59" fmla="*/ 25148 h 517"/>
                  <a:gd name="T60" fmla="*/ 106689 w 601"/>
                  <a:gd name="T61" fmla="*/ 0 h 517"/>
                  <a:gd name="T62" fmla="*/ 116747 w 601"/>
                  <a:gd name="T63" fmla="*/ 30537 h 517"/>
                  <a:gd name="T64" fmla="*/ 116747 w 601"/>
                  <a:gd name="T65" fmla="*/ 73649 h 517"/>
                  <a:gd name="T66" fmla="*/ 131834 w 601"/>
                  <a:gd name="T67" fmla="*/ 63230 h 517"/>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601" h="517">
                    <a:moveTo>
                      <a:pt x="572" y="516"/>
                    </a:moveTo>
                    <a:lnTo>
                      <a:pt x="572" y="516"/>
                    </a:lnTo>
                    <a:cubicBezTo>
                      <a:pt x="28" y="516"/>
                      <a:pt x="28" y="516"/>
                      <a:pt x="28" y="516"/>
                    </a:cubicBezTo>
                    <a:cubicBezTo>
                      <a:pt x="7" y="516"/>
                      <a:pt x="0" y="502"/>
                      <a:pt x="0" y="487"/>
                    </a:cubicBezTo>
                    <a:cubicBezTo>
                      <a:pt x="0" y="311"/>
                      <a:pt x="0" y="311"/>
                      <a:pt x="0" y="311"/>
                    </a:cubicBezTo>
                    <a:cubicBezTo>
                      <a:pt x="0" y="304"/>
                      <a:pt x="0" y="304"/>
                      <a:pt x="0" y="296"/>
                    </a:cubicBezTo>
                    <a:cubicBezTo>
                      <a:pt x="78" y="99"/>
                      <a:pt x="78" y="99"/>
                      <a:pt x="78" y="99"/>
                    </a:cubicBezTo>
                    <a:cubicBezTo>
                      <a:pt x="78" y="92"/>
                      <a:pt x="92" y="85"/>
                      <a:pt x="99" y="85"/>
                    </a:cubicBezTo>
                    <a:cubicBezTo>
                      <a:pt x="148" y="85"/>
                      <a:pt x="148" y="85"/>
                      <a:pt x="148" y="85"/>
                    </a:cubicBezTo>
                    <a:cubicBezTo>
                      <a:pt x="240" y="85"/>
                      <a:pt x="240" y="85"/>
                      <a:pt x="240" y="85"/>
                    </a:cubicBezTo>
                    <a:cubicBezTo>
                      <a:pt x="240" y="99"/>
                      <a:pt x="240" y="99"/>
                      <a:pt x="240" y="99"/>
                    </a:cubicBezTo>
                    <a:cubicBezTo>
                      <a:pt x="240" y="141"/>
                      <a:pt x="240" y="141"/>
                      <a:pt x="240" y="141"/>
                    </a:cubicBezTo>
                    <a:cubicBezTo>
                      <a:pt x="148" y="141"/>
                      <a:pt x="148" y="141"/>
                      <a:pt x="148" y="141"/>
                    </a:cubicBezTo>
                    <a:cubicBezTo>
                      <a:pt x="120" y="141"/>
                      <a:pt x="120" y="141"/>
                      <a:pt x="120" y="141"/>
                    </a:cubicBezTo>
                    <a:cubicBezTo>
                      <a:pt x="63" y="282"/>
                      <a:pt x="63" y="282"/>
                      <a:pt x="63" y="282"/>
                    </a:cubicBezTo>
                    <a:cubicBezTo>
                      <a:pt x="127" y="282"/>
                      <a:pt x="127" y="282"/>
                      <a:pt x="127" y="282"/>
                    </a:cubicBezTo>
                    <a:cubicBezTo>
                      <a:pt x="155" y="282"/>
                      <a:pt x="155" y="282"/>
                      <a:pt x="155" y="282"/>
                    </a:cubicBezTo>
                    <a:cubicBezTo>
                      <a:pt x="176" y="282"/>
                      <a:pt x="183" y="289"/>
                      <a:pt x="183" y="311"/>
                    </a:cubicBezTo>
                    <a:cubicBezTo>
                      <a:pt x="183" y="339"/>
                      <a:pt x="183" y="339"/>
                      <a:pt x="183" y="339"/>
                    </a:cubicBezTo>
                    <a:cubicBezTo>
                      <a:pt x="410" y="339"/>
                      <a:pt x="410" y="339"/>
                      <a:pt x="410" y="339"/>
                    </a:cubicBezTo>
                    <a:cubicBezTo>
                      <a:pt x="410" y="311"/>
                      <a:pt x="410" y="311"/>
                      <a:pt x="410" y="311"/>
                    </a:cubicBezTo>
                    <a:cubicBezTo>
                      <a:pt x="410" y="289"/>
                      <a:pt x="424" y="282"/>
                      <a:pt x="438" y="282"/>
                    </a:cubicBezTo>
                    <a:cubicBezTo>
                      <a:pt x="466" y="282"/>
                      <a:pt x="466" y="282"/>
                      <a:pt x="466" y="282"/>
                    </a:cubicBezTo>
                    <a:cubicBezTo>
                      <a:pt x="530" y="282"/>
                      <a:pt x="530" y="282"/>
                      <a:pt x="530" y="282"/>
                    </a:cubicBezTo>
                    <a:cubicBezTo>
                      <a:pt x="480" y="141"/>
                      <a:pt x="480" y="141"/>
                      <a:pt x="480" y="141"/>
                    </a:cubicBezTo>
                    <a:cubicBezTo>
                      <a:pt x="452" y="141"/>
                      <a:pt x="452" y="141"/>
                      <a:pt x="452" y="141"/>
                    </a:cubicBezTo>
                    <a:cubicBezTo>
                      <a:pt x="353" y="141"/>
                      <a:pt x="353" y="141"/>
                      <a:pt x="353" y="141"/>
                    </a:cubicBezTo>
                    <a:cubicBezTo>
                      <a:pt x="353" y="99"/>
                      <a:pt x="353" y="99"/>
                      <a:pt x="353" y="99"/>
                    </a:cubicBezTo>
                    <a:cubicBezTo>
                      <a:pt x="353" y="85"/>
                      <a:pt x="353" y="85"/>
                      <a:pt x="353" y="85"/>
                    </a:cubicBezTo>
                    <a:cubicBezTo>
                      <a:pt x="452" y="85"/>
                      <a:pt x="452" y="85"/>
                      <a:pt x="452" y="85"/>
                    </a:cubicBezTo>
                    <a:cubicBezTo>
                      <a:pt x="494" y="85"/>
                      <a:pt x="494" y="85"/>
                      <a:pt x="494" y="85"/>
                    </a:cubicBezTo>
                    <a:cubicBezTo>
                      <a:pt x="509" y="85"/>
                      <a:pt x="523" y="92"/>
                      <a:pt x="523" y="99"/>
                    </a:cubicBezTo>
                    <a:cubicBezTo>
                      <a:pt x="600" y="296"/>
                      <a:pt x="600" y="296"/>
                      <a:pt x="600" y="296"/>
                    </a:cubicBezTo>
                    <a:cubicBezTo>
                      <a:pt x="600" y="304"/>
                      <a:pt x="600" y="304"/>
                      <a:pt x="600" y="311"/>
                    </a:cubicBezTo>
                    <a:cubicBezTo>
                      <a:pt x="600" y="487"/>
                      <a:pt x="600" y="487"/>
                      <a:pt x="600" y="487"/>
                    </a:cubicBezTo>
                    <a:cubicBezTo>
                      <a:pt x="600" y="502"/>
                      <a:pt x="586" y="516"/>
                      <a:pt x="572" y="516"/>
                    </a:cubicBezTo>
                    <a:close/>
                    <a:moveTo>
                      <a:pt x="396" y="205"/>
                    </a:moveTo>
                    <a:lnTo>
                      <a:pt x="396" y="205"/>
                    </a:lnTo>
                    <a:cubicBezTo>
                      <a:pt x="396" y="212"/>
                      <a:pt x="389" y="219"/>
                      <a:pt x="381" y="226"/>
                    </a:cubicBezTo>
                    <a:cubicBezTo>
                      <a:pt x="318" y="289"/>
                      <a:pt x="318" y="289"/>
                      <a:pt x="318" y="289"/>
                    </a:cubicBezTo>
                    <a:cubicBezTo>
                      <a:pt x="311" y="296"/>
                      <a:pt x="304" y="296"/>
                      <a:pt x="297" y="296"/>
                    </a:cubicBezTo>
                    <a:cubicBezTo>
                      <a:pt x="290" y="296"/>
                      <a:pt x="283" y="296"/>
                      <a:pt x="283" y="289"/>
                    </a:cubicBezTo>
                    <a:cubicBezTo>
                      <a:pt x="212" y="226"/>
                      <a:pt x="212" y="226"/>
                      <a:pt x="212" y="226"/>
                    </a:cubicBezTo>
                    <a:cubicBezTo>
                      <a:pt x="205" y="219"/>
                      <a:pt x="205" y="212"/>
                      <a:pt x="205" y="205"/>
                    </a:cubicBezTo>
                    <a:cubicBezTo>
                      <a:pt x="205" y="191"/>
                      <a:pt x="219" y="176"/>
                      <a:pt x="233" y="176"/>
                    </a:cubicBezTo>
                    <a:cubicBezTo>
                      <a:pt x="240" y="176"/>
                      <a:pt x="247" y="176"/>
                      <a:pt x="254" y="183"/>
                    </a:cubicBezTo>
                    <a:cubicBezTo>
                      <a:pt x="268" y="205"/>
                      <a:pt x="268" y="205"/>
                      <a:pt x="268" y="205"/>
                    </a:cubicBezTo>
                    <a:cubicBezTo>
                      <a:pt x="268" y="99"/>
                      <a:pt x="268" y="99"/>
                      <a:pt x="268" y="99"/>
                    </a:cubicBezTo>
                    <a:cubicBezTo>
                      <a:pt x="268" y="70"/>
                      <a:pt x="268" y="70"/>
                      <a:pt x="268" y="70"/>
                    </a:cubicBezTo>
                    <a:cubicBezTo>
                      <a:pt x="268" y="28"/>
                      <a:pt x="268" y="28"/>
                      <a:pt x="268" y="28"/>
                    </a:cubicBezTo>
                    <a:cubicBezTo>
                      <a:pt x="268" y="7"/>
                      <a:pt x="283" y="0"/>
                      <a:pt x="297" y="0"/>
                    </a:cubicBezTo>
                    <a:cubicBezTo>
                      <a:pt x="318" y="0"/>
                      <a:pt x="325" y="7"/>
                      <a:pt x="325" y="28"/>
                    </a:cubicBezTo>
                    <a:cubicBezTo>
                      <a:pt x="325" y="85"/>
                      <a:pt x="325" y="85"/>
                      <a:pt x="325" y="85"/>
                    </a:cubicBezTo>
                    <a:cubicBezTo>
                      <a:pt x="325" y="92"/>
                      <a:pt x="325" y="92"/>
                      <a:pt x="325" y="92"/>
                    </a:cubicBezTo>
                    <a:cubicBezTo>
                      <a:pt x="325" y="205"/>
                      <a:pt x="325" y="205"/>
                      <a:pt x="325" y="205"/>
                    </a:cubicBezTo>
                    <a:cubicBezTo>
                      <a:pt x="346" y="183"/>
                      <a:pt x="346" y="183"/>
                      <a:pt x="346" y="183"/>
                    </a:cubicBezTo>
                    <a:cubicBezTo>
                      <a:pt x="353" y="176"/>
                      <a:pt x="360" y="176"/>
                      <a:pt x="367" y="176"/>
                    </a:cubicBezTo>
                    <a:cubicBezTo>
                      <a:pt x="381" y="176"/>
                      <a:pt x="396" y="191"/>
                      <a:pt x="396" y="205"/>
                    </a:cubicBezTo>
                    <a:close/>
                  </a:path>
                </a:pathLst>
              </a:custGeom>
              <a:solidFill>
                <a:schemeClr val="bg1"/>
              </a:solidFill>
              <a:ln>
                <a:noFill/>
              </a:ln>
              <a:effectLst/>
            </p:spPr>
            <p:txBody>
              <a:bodyPr anchor="ctr"/>
              <a:lstStyle/>
              <a:p>
                <a:pPr algn="ctr"/>
                <a:endParaRPr/>
              </a:p>
            </p:txBody>
          </p:sp>
        </p:grpSp>
        <p:sp>
          <p:nvSpPr>
            <p:cNvPr id="28" name="TextBox 50"/>
            <p:cNvSpPr txBox="1"/>
            <p:nvPr/>
          </p:nvSpPr>
          <p:spPr>
            <a:xfrm>
              <a:off x="8205138" y="2550550"/>
              <a:ext cx="2563521" cy="539011"/>
            </a:xfrm>
            <a:prstGeom prst="rect">
              <a:avLst/>
            </a:prstGeom>
            <a:noFill/>
          </p:spPr>
          <p:txBody>
            <a:bodyPr wrap="none" lIns="0" tIns="0" rIns="0" bIns="0">
              <a:normAutofit/>
            </a:bodyPr>
            <a:lstStyle/>
            <a:p>
              <a:pPr algn="ctr"/>
              <a:r>
                <a:rPr lang="zh-CN" altLang="en-US" sz="1600" b="1" dirty="0">
                  <a:solidFill>
                    <a:schemeClr val="accent3">
                      <a:lumMod val="100000"/>
                    </a:schemeClr>
                  </a:solidFill>
                </a:rPr>
                <a:t>实际上，类中的数据成员</a:t>
              </a:r>
              <a:endParaRPr lang="en-US" altLang="zh-CN" sz="1600" b="1" dirty="0">
                <a:solidFill>
                  <a:schemeClr val="accent3">
                    <a:lumMod val="100000"/>
                  </a:schemeClr>
                </a:solidFill>
              </a:endParaRPr>
            </a:p>
            <a:p>
              <a:pPr algn="ctr"/>
              <a:r>
                <a:rPr lang="zh-CN" altLang="en-US" sz="1600" b="1" dirty="0">
                  <a:solidFill>
                    <a:schemeClr val="accent3">
                      <a:lumMod val="100000"/>
                    </a:schemeClr>
                  </a:solidFill>
                </a:rPr>
                <a:t>通常是私有成员或保护成员</a:t>
              </a:r>
            </a:p>
          </p:txBody>
        </p:sp>
      </p:grpSp>
      <p:sp>
        <p:nvSpPr>
          <p:cNvPr id="51" name="圆角矩形 3"/>
          <p:cNvSpPr/>
          <p:nvPr/>
        </p:nvSpPr>
        <p:spPr>
          <a:xfrm>
            <a:off x="2960186" y="505388"/>
            <a:ext cx="6271627" cy="659500"/>
          </a:xfrm>
          <a:prstGeom prst="roundRect">
            <a:avLst>
              <a:gd name="adj" fmla="val 42270"/>
            </a:avLst>
          </a:prstGeom>
          <a:gradFill>
            <a:gsLst>
              <a:gs pos="99000">
                <a:schemeClr val="bg1"/>
              </a:gs>
              <a:gs pos="0">
                <a:schemeClr val="bg1">
                  <a:lumMod val="95000"/>
                </a:schemeClr>
              </a:gs>
            </a:gsLst>
            <a:lin ang="0" scaled="0"/>
          </a:gradFill>
          <a:ln>
            <a:noFill/>
          </a:ln>
          <a:effectLst>
            <a:innerShdw blurRad="63500" dist="127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solidFill>
                <a:latin typeface="微软雅黑" panose="020B0503020204020204" pitchFamily="34" charset="-122"/>
                <a:ea typeface="微软雅黑" panose="020B0503020204020204" pitchFamily="34" charset="-122"/>
              </a:rPr>
              <a:t>运算符重载函数作为类成员函数和友元函数</a:t>
            </a:r>
          </a:p>
        </p:txBody>
      </p:sp>
    </p:spTree>
    <p:extLst>
      <p:ext uri="{BB962C8B-B14F-4D97-AF65-F5344CB8AC3E}">
        <p14:creationId xmlns:p14="http://schemas.microsoft.com/office/powerpoint/2010/main" val="381179777"/>
      </p:ext>
    </p:extLst>
  </p:cSld>
  <p:clrMapOvr>
    <a:masterClrMapping/>
  </p:clrMapOvr>
  <mc:AlternateContent xmlns:mc="http://schemas.openxmlformats.org/markup-compatibility/2006" xmlns:p14="http://schemas.microsoft.com/office/powerpoint/2010/main">
    <mc:Choice Requires="p14">
      <p:transition spd="slow" p14:dur="1600" advClick="0" advTm="5000">
        <p14:gallery dir="l"/>
      </p:transition>
    </mc:Choice>
    <mc:Fallback xmlns="">
      <p:transition spd="slow"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ID="23" presetClass="entr" presetSubtype="16" fill="hold" nodeType="afterEffect">
                                  <p:stCondLst>
                                    <p:cond delay="0"/>
                                  </p:stCondLst>
                                  <p:childTnLst>
                                    <p:set>
                                      <p:cBhvr>
                                        <p:cTn id="11" dur="1" fill="hold">
                                          <p:stCondLst>
                                            <p:cond delay="0"/>
                                          </p:stCondLst>
                                        </p:cTn>
                                        <p:tgtEl>
                                          <p:spTgt spid="46"/>
                                        </p:tgtEl>
                                        <p:attrNameLst>
                                          <p:attrName>style.visibility</p:attrName>
                                        </p:attrNameLst>
                                      </p:cBhvr>
                                      <p:to>
                                        <p:strVal val="visible"/>
                                      </p:to>
                                    </p:set>
                                    <p:anim calcmode="lin" valueType="num">
                                      <p:cBhvr>
                                        <p:cTn id="12" dur="500" fill="hold"/>
                                        <p:tgtEl>
                                          <p:spTgt spid="46"/>
                                        </p:tgtEl>
                                        <p:attrNameLst>
                                          <p:attrName>ppt_w</p:attrName>
                                        </p:attrNameLst>
                                      </p:cBhvr>
                                      <p:tavLst>
                                        <p:tav tm="0">
                                          <p:val>
                                            <p:fltVal val="0"/>
                                          </p:val>
                                        </p:tav>
                                        <p:tav tm="100000">
                                          <p:val>
                                            <p:strVal val="#ppt_w"/>
                                          </p:val>
                                        </p:tav>
                                      </p:tavLst>
                                    </p:anim>
                                    <p:anim calcmode="lin" valueType="num">
                                      <p:cBhvr>
                                        <p:cTn id="13" dur="500" fill="hold"/>
                                        <p:tgtEl>
                                          <p:spTgt spid="46"/>
                                        </p:tgtEl>
                                        <p:attrNameLst>
                                          <p:attrName>ppt_h</p:attrName>
                                        </p:attrNameLst>
                                      </p:cBhvr>
                                      <p:tavLst>
                                        <p:tav tm="0">
                                          <p:val>
                                            <p:fltVal val="0"/>
                                          </p:val>
                                        </p:tav>
                                        <p:tav tm="100000">
                                          <p:val>
                                            <p:strVal val="#ppt_h"/>
                                          </p:val>
                                        </p:tav>
                                      </p:tavLst>
                                    </p:anim>
                                  </p:childTnLst>
                                </p:cTn>
                              </p:par>
                            </p:childTnLst>
                          </p:cTn>
                        </p:par>
                        <p:par>
                          <p:cTn id="14" fill="hold">
                            <p:stCondLst>
                              <p:cond delay="1000"/>
                            </p:stCondLst>
                            <p:childTnLst>
                              <p:par>
                                <p:cTn id="15" presetID="23" presetClass="entr" presetSubtype="16"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p:cTn id="17" dur="500" fill="hold"/>
                                        <p:tgtEl>
                                          <p:spTgt spid="47"/>
                                        </p:tgtEl>
                                        <p:attrNameLst>
                                          <p:attrName>ppt_w</p:attrName>
                                        </p:attrNameLst>
                                      </p:cBhvr>
                                      <p:tavLst>
                                        <p:tav tm="0">
                                          <p:val>
                                            <p:fltVal val="0"/>
                                          </p:val>
                                        </p:tav>
                                        <p:tav tm="100000">
                                          <p:val>
                                            <p:strVal val="#ppt_w"/>
                                          </p:val>
                                        </p:tav>
                                      </p:tavLst>
                                    </p:anim>
                                    <p:anim calcmode="lin" valueType="num">
                                      <p:cBhvr>
                                        <p:cTn id="18" dur="500" fill="hold"/>
                                        <p:tgtEl>
                                          <p:spTgt spid="47"/>
                                        </p:tgtEl>
                                        <p:attrNameLst>
                                          <p:attrName>ppt_h</p:attrName>
                                        </p:attrNameLst>
                                      </p:cBhvr>
                                      <p:tavLst>
                                        <p:tav tm="0">
                                          <p:val>
                                            <p:fltVal val="0"/>
                                          </p:val>
                                        </p:tav>
                                        <p:tav tm="100000">
                                          <p:val>
                                            <p:strVal val="#ppt_h"/>
                                          </p:val>
                                        </p:tav>
                                      </p:tavLst>
                                    </p:anim>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51"/>
                                        </p:tgtEl>
                                        <p:attrNameLst>
                                          <p:attrName>style.visibility</p:attrName>
                                        </p:attrNameLst>
                                      </p:cBhvr>
                                      <p:to>
                                        <p:strVal val="visible"/>
                                      </p:to>
                                    </p:set>
                                    <p:animEffect transition="in" filter="fade">
                                      <p:cBhvr>
                                        <p:cTn id="22"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3"/>
          <p:cNvSpPr txBox="1"/>
          <p:nvPr/>
        </p:nvSpPr>
        <p:spPr>
          <a:xfrm>
            <a:off x="6809466" y="1356706"/>
            <a:ext cx="5068590" cy="1077218"/>
          </a:xfrm>
          <a:prstGeom prst="rect">
            <a:avLst/>
          </a:prstGeom>
          <a:noFill/>
        </p:spPr>
        <p:txBody>
          <a:bodyPr wrap="none">
            <a:normAutofit/>
          </a:bodyPr>
          <a:lstStyle/>
          <a:p>
            <a:r>
              <a:rPr lang="zh-CN" altLang="en-US" sz="2000" dirty="0">
                <a:solidFill>
                  <a:schemeClr val="tx1">
                    <a:lumMod val="60000"/>
                    <a:lumOff val="40000"/>
                  </a:schemeClr>
                </a:solidFill>
              </a:rPr>
              <a:t>为了使运算符重载函数能够访问类中的私有</a:t>
            </a:r>
            <a:endParaRPr lang="en-US" altLang="zh-CN" sz="2000" dirty="0">
              <a:solidFill>
                <a:schemeClr val="tx1">
                  <a:lumMod val="60000"/>
                  <a:lumOff val="40000"/>
                </a:schemeClr>
              </a:solidFill>
            </a:endParaRPr>
          </a:p>
          <a:p>
            <a:r>
              <a:rPr lang="zh-CN" altLang="en-US" sz="2000" dirty="0">
                <a:solidFill>
                  <a:schemeClr val="tx1">
                    <a:lumMod val="60000"/>
                    <a:lumOff val="40000"/>
                  </a:schemeClr>
                </a:solidFill>
              </a:rPr>
              <a:t>成员或保护成员，</a:t>
            </a:r>
            <a:r>
              <a:rPr lang="en-US" altLang="zh-CN" sz="2000" dirty="0">
                <a:solidFill>
                  <a:schemeClr val="tx1">
                    <a:lumMod val="60000"/>
                    <a:lumOff val="40000"/>
                  </a:schemeClr>
                </a:solidFill>
              </a:rPr>
              <a:t>C++</a:t>
            </a:r>
            <a:r>
              <a:rPr lang="zh-CN" altLang="en-US" sz="2000" dirty="0">
                <a:solidFill>
                  <a:schemeClr val="tx1">
                    <a:lumMod val="60000"/>
                    <a:lumOff val="40000"/>
                  </a:schemeClr>
                </a:solidFill>
              </a:rPr>
              <a:t>提供了两种方式</a:t>
            </a:r>
          </a:p>
        </p:txBody>
      </p:sp>
      <p:sp>
        <p:nvSpPr>
          <p:cNvPr id="11" name="千图PPT彼岸天：ID 8661124矩形 10"/>
          <p:cNvSpPr/>
          <p:nvPr>
            <p:custDataLst>
              <p:tags r:id="rId1"/>
            </p:custDataLst>
          </p:nvPr>
        </p:nvSpPr>
        <p:spPr>
          <a:xfrm>
            <a:off x="4587492" y="3476192"/>
            <a:ext cx="5757905" cy="1124001"/>
          </a:xfrm>
          <a:prstGeom prst="rect">
            <a:avLst/>
          </a:prstGeom>
        </p:spPr>
        <p:txBody>
          <a:bodyPr wrap="none">
            <a:noAutofit/>
          </a:bodyPr>
          <a:lstStyle/>
          <a:p>
            <a:pPr marL="742950" lvl="1" indent="-285750" fontAlgn="base">
              <a:spcBef>
                <a:spcPct val="20000"/>
              </a:spcBef>
              <a:spcAft>
                <a:spcPct val="0"/>
              </a:spcAft>
              <a:buClr>
                <a:srgbClr val="333399"/>
              </a:buClr>
              <a:buFont typeface="Wingdings" panose="05000000000000000000" pitchFamily="2" charset="2"/>
              <a:buChar char="¢"/>
            </a:pPr>
            <a:r>
              <a:rPr lang="zh-CN" altLang="en-US" sz="2800" b="1" dirty="0">
                <a:solidFill>
                  <a:srgbClr val="333399"/>
                </a:solidFill>
                <a:latin typeface="微软雅黑" panose="020B0503020204020204" pitchFamily="34" charset="-122"/>
                <a:ea typeface="微软雅黑" panose="020B0503020204020204" pitchFamily="34" charset="-122"/>
              </a:rPr>
              <a:t>将运算符重函数定义为它将要操作的类</a:t>
            </a:r>
            <a:endParaRPr lang="en-US" altLang="zh-CN" sz="2800" b="1" dirty="0">
              <a:solidFill>
                <a:srgbClr val="333399"/>
              </a:solidFill>
              <a:latin typeface="微软雅黑" panose="020B0503020204020204" pitchFamily="34" charset="-122"/>
              <a:ea typeface="微软雅黑" panose="020B0503020204020204" pitchFamily="34" charset="-122"/>
            </a:endParaRPr>
          </a:p>
          <a:p>
            <a:pPr lvl="1" fontAlgn="base">
              <a:spcBef>
                <a:spcPct val="20000"/>
              </a:spcBef>
              <a:spcAft>
                <a:spcPct val="0"/>
              </a:spcAft>
              <a:buClr>
                <a:srgbClr val="333399"/>
              </a:buClr>
            </a:pPr>
            <a:r>
              <a:rPr lang="zh-CN" altLang="en-US" sz="2800" b="1" dirty="0">
                <a:solidFill>
                  <a:srgbClr val="333399"/>
                </a:solidFill>
                <a:latin typeface="微软雅黑" panose="020B0503020204020204" pitchFamily="34" charset="-122"/>
                <a:ea typeface="微软雅黑" panose="020B0503020204020204" pitchFamily="34" charset="-122"/>
              </a:rPr>
              <a:t>的成员函数；</a:t>
            </a:r>
            <a:endParaRPr lang="en-US" altLang="zh-CN" sz="2800" b="1" dirty="0">
              <a:solidFill>
                <a:srgbClr val="333399"/>
              </a:solidFill>
              <a:latin typeface="微软雅黑" panose="020B0503020204020204" pitchFamily="34" charset="-122"/>
              <a:ea typeface="微软雅黑" panose="020B0503020204020204" pitchFamily="34" charset="-122"/>
            </a:endParaRPr>
          </a:p>
          <a:p>
            <a:pPr marL="742950" lvl="1" indent="-285750" fontAlgn="base">
              <a:spcBef>
                <a:spcPct val="20000"/>
              </a:spcBef>
              <a:spcAft>
                <a:spcPct val="0"/>
              </a:spcAft>
              <a:buClr>
                <a:srgbClr val="333399"/>
              </a:buClr>
              <a:buFont typeface="Wingdings" panose="05000000000000000000" pitchFamily="2" charset="2"/>
              <a:buChar char="¢"/>
            </a:pPr>
            <a:r>
              <a:rPr lang="zh-CN" altLang="en-US" sz="2800" b="1" dirty="0">
                <a:solidFill>
                  <a:srgbClr val="333399"/>
                </a:solidFill>
                <a:latin typeface="微软雅黑" panose="020B0503020204020204" pitchFamily="34" charset="-122"/>
                <a:ea typeface="微软雅黑" panose="020B0503020204020204" pitchFamily="34" charset="-122"/>
              </a:rPr>
              <a:t>定义为类的友元函数；</a:t>
            </a:r>
            <a:endParaRPr lang="en-US" altLang="zh-CN" sz="2800" b="1" dirty="0">
              <a:solidFill>
                <a:srgbClr val="333399"/>
              </a:solidFill>
              <a:latin typeface="微软雅黑" panose="020B0503020204020204" pitchFamily="34" charset="-122"/>
              <a:ea typeface="微软雅黑" panose="020B0503020204020204" pitchFamily="34" charset="-122"/>
            </a:endParaRPr>
          </a:p>
        </p:txBody>
      </p:sp>
      <p:sp>
        <p:nvSpPr>
          <p:cNvPr id="8" name="圆角矩形 6"/>
          <p:cNvSpPr/>
          <p:nvPr/>
        </p:nvSpPr>
        <p:spPr>
          <a:xfrm>
            <a:off x="5339914" y="1322403"/>
            <a:ext cx="1223393" cy="1224000"/>
          </a:xfrm>
          <a:prstGeom prst="round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7" name="任意多边形 8"/>
          <p:cNvSpPr/>
          <p:nvPr/>
        </p:nvSpPr>
        <p:spPr>
          <a:xfrm>
            <a:off x="5583584" y="1554216"/>
            <a:ext cx="736053" cy="760374"/>
          </a:xfrm>
          <a:custGeom>
            <a:avLst/>
            <a:gdLst>
              <a:gd name="connsiteX0" fmla="*/ 130655 w 587316"/>
              <a:gd name="connsiteY0" fmla="*/ 434401 h 606722"/>
              <a:gd name="connsiteX1" fmla="*/ 130655 w 587316"/>
              <a:gd name="connsiteY1" fmla="*/ 466128 h 606722"/>
              <a:gd name="connsiteX2" fmla="*/ 142047 w 587316"/>
              <a:gd name="connsiteY2" fmla="*/ 466128 h 606722"/>
              <a:gd name="connsiteX3" fmla="*/ 142047 w 587316"/>
              <a:gd name="connsiteY3" fmla="*/ 434401 h 606722"/>
              <a:gd name="connsiteX4" fmla="*/ 20648 w 587316"/>
              <a:gd name="connsiteY4" fmla="*/ 373614 h 606722"/>
              <a:gd name="connsiteX5" fmla="*/ 48061 w 587316"/>
              <a:gd name="connsiteY5" fmla="*/ 547178 h 606722"/>
              <a:gd name="connsiteX6" fmla="*/ 111608 w 587316"/>
              <a:gd name="connsiteY6" fmla="*/ 547178 h 606722"/>
              <a:gd name="connsiteX7" fmla="*/ 111608 w 587316"/>
              <a:gd name="connsiteY7" fmla="*/ 475637 h 606722"/>
              <a:gd name="connsiteX8" fmla="*/ 111608 w 587316"/>
              <a:gd name="connsiteY8" fmla="*/ 424981 h 606722"/>
              <a:gd name="connsiteX9" fmla="*/ 111608 w 587316"/>
              <a:gd name="connsiteY9" fmla="*/ 373614 h 606722"/>
              <a:gd name="connsiteX10" fmla="*/ 518778 w 587316"/>
              <a:gd name="connsiteY10" fmla="*/ 371157 h 606722"/>
              <a:gd name="connsiteX11" fmla="*/ 553937 w 587316"/>
              <a:gd name="connsiteY11" fmla="*/ 391400 h 606722"/>
              <a:gd name="connsiteX12" fmla="*/ 557497 w 587316"/>
              <a:gd name="connsiteY12" fmla="*/ 404362 h 606722"/>
              <a:gd name="connsiteX13" fmla="*/ 549219 w 587316"/>
              <a:gd name="connsiteY13" fmla="*/ 409068 h 606722"/>
              <a:gd name="connsiteX14" fmla="*/ 544502 w 587316"/>
              <a:gd name="connsiteY14" fmla="*/ 407825 h 606722"/>
              <a:gd name="connsiteX15" fmla="*/ 509344 w 587316"/>
              <a:gd name="connsiteY15" fmla="*/ 387582 h 606722"/>
              <a:gd name="connsiteX16" fmla="*/ 505783 w 587316"/>
              <a:gd name="connsiteY16" fmla="*/ 374619 h 606722"/>
              <a:gd name="connsiteX17" fmla="*/ 518778 w 587316"/>
              <a:gd name="connsiteY17" fmla="*/ 371157 h 606722"/>
              <a:gd name="connsiteX18" fmla="*/ 537211 w 587316"/>
              <a:gd name="connsiteY18" fmla="*/ 283673 h 606722"/>
              <a:gd name="connsiteX19" fmla="*/ 577793 w 587316"/>
              <a:gd name="connsiteY19" fmla="*/ 283673 h 606722"/>
              <a:gd name="connsiteX20" fmla="*/ 587316 w 587316"/>
              <a:gd name="connsiteY20" fmla="*/ 293200 h 606722"/>
              <a:gd name="connsiteX21" fmla="*/ 577793 w 587316"/>
              <a:gd name="connsiteY21" fmla="*/ 302726 h 606722"/>
              <a:gd name="connsiteX22" fmla="*/ 537211 w 587316"/>
              <a:gd name="connsiteY22" fmla="*/ 302726 h 606722"/>
              <a:gd name="connsiteX23" fmla="*/ 527688 w 587316"/>
              <a:gd name="connsiteY23" fmla="*/ 293200 h 606722"/>
              <a:gd name="connsiteX24" fmla="*/ 537211 w 587316"/>
              <a:gd name="connsiteY24" fmla="*/ 283673 h 606722"/>
              <a:gd name="connsiteX25" fmla="*/ 50098 w 587316"/>
              <a:gd name="connsiteY25" fmla="*/ 273582 h 606722"/>
              <a:gd name="connsiteX26" fmla="*/ 90680 w 587316"/>
              <a:gd name="connsiteY26" fmla="*/ 273582 h 606722"/>
              <a:gd name="connsiteX27" fmla="*/ 100203 w 587316"/>
              <a:gd name="connsiteY27" fmla="*/ 283073 h 606722"/>
              <a:gd name="connsiteX28" fmla="*/ 90680 w 587316"/>
              <a:gd name="connsiteY28" fmla="*/ 292564 h 606722"/>
              <a:gd name="connsiteX29" fmla="*/ 50098 w 587316"/>
              <a:gd name="connsiteY29" fmla="*/ 292564 h 606722"/>
              <a:gd name="connsiteX30" fmla="*/ 40575 w 587316"/>
              <a:gd name="connsiteY30" fmla="*/ 283073 h 606722"/>
              <a:gd name="connsiteX31" fmla="*/ 50098 w 587316"/>
              <a:gd name="connsiteY31" fmla="*/ 273582 h 606722"/>
              <a:gd name="connsiteX32" fmla="*/ 19046 w 587316"/>
              <a:gd name="connsiteY32" fmla="*/ 252038 h 606722"/>
              <a:gd name="connsiteX33" fmla="*/ 19046 w 587316"/>
              <a:gd name="connsiteY33" fmla="*/ 354684 h 606722"/>
              <a:gd name="connsiteX34" fmla="*/ 111608 w 587316"/>
              <a:gd name="connsiteY34" fmla="*/ 354684 h 606722"/>
              <a:gd name="connsiteX35" fmla="*/ 111608 w 587316"/>
              <a:gd name="connsiteY35" fmla="*/ 252038 h 606722"/>
              <a:gd name="connsiteX36" fmla="*/ 445913 w 587316"/>
              <a:gd name="connsiteY36" fmla="*/ 202664 h 606722"/>
              <a:gd name="connsiteX37" fmla="*/ 455359 w 587316"/>
              <a:gd name="connsiteY37" fmla="*/ 212170 h 606722"/>
              <a:gd name="connsiteX38" fmla="*/ 455359 w 587316"/>
              <a:gd name="connsiteY38" fmla="*/ 262806 h 606722"/>
              <a:gd name="connsiteX39" fmla="*/ 445913 w 587316"/>
              <a:gd name="connsiteY39" fmla="*/ 272312 h 606722"/>
              <a:gd name="connsiteX40" fmla="*/ 436377 w 587316"/>
              <a:gd name="connsiteY40" fmla="*/ 262806 h 606722"/>
              <a:gd name="connsiteX41" fmla="*/ 436377 w 587316"/>
              <a:gd name="connsiteY41" fmla="*/ 212170 h 606722"/>
              <a:gd name="connsiteX42" fmla="*/ 445913 w 587316"/>
              <a:gd name="connsiteY42" fmla="*/ 202664 h 606722"/>
              <a:gd name="connsiteX43" fmla="*/ 544502 w 587316"/>
              <a:gd name="connsiteY43" fmla="*/ 178654 h 606722"/>
              <a:gd name="connsiteX44" fmla="*/ 557497 w 587316"/>
              <a:gd name="connsiteY44" fmla="*/ 182116 h 606722"/>
              <a:gd name="connsiteX45" fmla="*/ 553937 w 587316"/>
              <a:gd name="connsiteY45" fmla="*/ 195079 h 606722"/>
              <a:gd name="connsiteX46" fmla="*/ 518778 w 587316"/>
              <a:gd name="connsiteY46" fmla="*/ 215322 h 606722"/>
              <a:gd name="connsiteX47" fmla="*/ 514061 w 587316"/>
              <a:gd name="connsiteY47" fmla="*/ 216565 h 606722"/>
              <a:gd name="connsiteX48" fmla="*/ 505783 w 587316"/>
              <a:gd name="connsiteY48" fmla="*/ 211859 h 606722"/>
              <a:gd name="connsiteX49" fmla="*/ 509344 w 587316"/>
              <a:gd name="connsiteY49" fmla="*/ 198897 h 606722"/>
              <a:gd name="connsiteX50" fmla="*/ 375499 w 587316"/>
              <a:gd name="connsiteY50" fmla="*/ 90026 h 606722"/>
              <a:gd name="connsiteX51" fmla="*/ 130655 w 587316"/>
              <a:gd name="connsiteY51" fmla="*/ 247683 h 606722"/>
              <a:gd name="connsiteX52" fmla="*/ 130655 w 587316"/>
              <a:gd name="connsiteY52" fmla="*/ 359128 h 606722"/>
              <a:gd name="connsiteX53" fmla="*/ 375499 w 587316"/>
              <a:gd name="connsiteY53" fmla="*/ 524694 h 606722"/>
              <a:gd name="connsiteX54" fmla="*/ 445913 w 587316"/>
              <a:gd name="connsiteY54" fmla="*/ 40505 h 606722"/>
              <a:gd name="connsiteX55" fmla="*/ 455359 w 587316"/>
              <a:gd name="connsiteY55" fmla="*/ 50017 h 606722"/>
              <a:gd name="connsiteX56" fmla="*/ 455359 w 587316"/>
              <a:gd name="connsiteY56" fmla="*/ 171630 h 606722"/>
              <a:gd name="connsiteX57" fmla="*/ 445913 w 587316"/>
              <a:gd name="connsiteY57" fmla="*/ 181142 h 606722"/>
              <a:gd name="connsiteX58" fmla="*/ 436377 w 587316"/>
              <a:gd name="connsiteY58" fmla="*/ 171630 h 606722"/>
              <a:gd name="connsiteX59" fmla="*/ 436377 w 587316"/>
              <a:gd name="connsiteY59" fmla="*/ 50017 h 606722"/>
              <a:gd name="connsiteX60" fmla="*/ 445913 w 587316"/>
              <a:gd name="connsiteY60" fmla="*/ 40505 h 606722"/>
              <a:gd name="connsiteX61" fmla="*/ 394456 w 587316"/>
              <a:gd name="connsiteY61" fmla="*/ 19018 h 606722"/>
              <a:gd name="connsiteX62" fmla="*/ 394456 w 587316"/>
              <a:gd name="connsiteY62" fmla="*/ 72608 h 606722"/>
              <a:gd name="connsiteX63" fmla="*/ 394456 w 587316"/>
              <a:gd name="connsiteY63" fmla="*/ 542646 h 606722"/>
              <a:gd name="connsiteX64" fmla="*/ 394456 w 587316"/>
              <a:gd name="connsiteY64" fmla="*/ 587704 h 606722"/>
              <a:gd name="connsiteX65" fmla="*/ 466815 w 587316"/>
              <a:gd name="connsiteY65" fmla="*/ 587704 h 606722"/>
              <a:gd name="connsiteX66" fmla="*/ 466815 w 587316"/>
              <a:gd name="connsiteY66" fmla="*/ 19018 h 606722"/>
              <a:gd name="connsiteX67" fmla="*/ 384933 w 587316"/>
              <a:gd name="connsiteY67" fmla="*/ 0 h 606722"/>
              <a:gd name="connsiteX68" fmla="*/ 476338 w 587316"/>
              <a:gd name="connsiteY68" fmla="*/ 0 h 606722"/>
              <a:gd name="connsiteX69" fmla="*/ 485772 w 587316"/>
              <a:gd name="connsiteY69" fmla="*/ 9509 h 606722"/>
              <a:gd name="connsiteX70" fmla="*/ 485772 w 587316"/>
              <a:gd name="connsiteY70" fmla="*/ 597213 h 606722"/>
              <a:gd name="connsiteX71" fmla="*/ 476338 w 587316"/>
              <a:gd name="connsiteY71" fmla="*/ 606722 h 606722"/>
              <a:gd name="connsiteX72" fmla="*/ 384933 w 587316"/>
              <a:gd name="connsiteY72" fmla="*/ 606722 h 606722"/>
              <a:gd name="connsiteX73" fmla="*/ 375499 w 587316"/>
              <a:gd name="connsiteY73" fmla="*/ 597213 h 606722"/>
              <a:gd name="connsiteX74" fmla="*/ 375499 w 587316"/>
              <a:gd name="connsiteY74" fmla="*/ 547623 h 606722"/>
              <a:gd name="connsiteX75" fmla="*/ 130655 w 587316"/>
              <a:gd name="connsiteY75" fmla="*/ 382056 h 606722"/>
              <a:gd name="connsiteX76" fmla="*/ 130655 w 587316"/>
              <a:gd name="connsiteY76" fmla="*/ 415472 h 606722"/>
              <a:gd name="connsiteX77" fmla="*/ 151570 w 587316"/>
              <a:gd name="connsiteY77" fmla="*/ 415472 h 606722"/>
              <a:gd name="connsiteX78" fmla="*/ 161093 w 587316"/>
              <a:gd name="connsiteY78" fmla="*/ 424981 h 606722"/>
              <a:gd name="connsiteX79" fmla="*/ 161093 w 587316"/>
              <a:gd name="connsiteY79" fmla="*/ 475637 h 606722"/>
              <a:gd name="connsiteX80" fmla="*/ 151570 w 587316"/>
              <a:gd name="connsiteY80" fmla="*/ 485147 h 606722"/>
              <a:gd name="connsiteX81" fmla="*/ 130655 w 587316"/>
              <a:gd name="connsiteY81" fmla="*/ 485147 h 606722"/>
              <a:gd name="connsiteX82" fmla="*/ 130655 w 587316"/>
              <a:gd name="connsiteY82" fmla="*/ 556688 h 606722"/>
              <a:gd name="connsiteX83" fmla="*/ 121131 w 587316"/>
              <a:gd name="connsiteY83" fmla="*/ 566197 h 606722"/>
              <a:gd name="connsiteX84" fmla="*/ 39962 w 587316"/>
              <a:gd name="connsiteY84" fmla="*/ 566197 h 606722"/>
              <a:gd name="connsiteX85" fmla="*/ 30528 w 587316"/>
              <a:gd name="connsiteY85" fmla="*/ 558110 h 606722"/>
              <a:gd name="connsiteX86" fmla="*/ 89 w 587316"/>
              <a:gd name="connsiteY86" fmla="*/ 365615 h 606722"/>
              <a:gd name="connsiteX87" fmla="*/ 89 w 587316"/>
              <a:gd name="connsiteY87" fmla="*/ 365437 h 606722"/>
              <a:gd name="connsiteX88" fmla="*/ 0 w 587316"/>
              <a:gd name="connsiteY88" fmla="*/ 364904 h 606722"/>
              <a:gd name="connsiteX89" fmla="*/ 0 w 587316"/>
              <a:gd name="connsiteY89" fmla="*/ 364371 h 606722"/>
              <a:gd name="connsiteX90" fmla="*/ 0 w 587316"/>
              <a:gd name="connsiteY90" fmla="*/ 364104 h 606722"/>
              <a:gd name="connsiteX91" fmla="*/ 0 w 587316"/>
              <a:gd name="connsiteY91" fmla="*/ 242529 h 606722"/>
              <a:gd name="connsiteX92" fmla="*/ 9523 w 587316"/>
              <a:gd name="connsiteY92" fmla="*/ 233020 h 606722"/>
              <a:gd name="connsiteX93" fmla="*/ 118372 w 587316"/>
              <a:gd name="connsiteY93" fmla="*/ 233020 h 606722"/>
              <a:gd name="connsiteX94" fmla="*/ 375499 w 587316"/>
              <a:gd name="connsiteY94" fmla="*/ 67364 h 606722"/>
              <a:gd name="connsiteX95" fmla="*/ 375499 w 587316"/>
              <a:gd name="connsiteY95" fmla="*/ 9509 h 606722"/>
              <a:gd name="connsiteX96" fmla="*/ 384933 w 587316"/>
              <a:gd name="connsiteY96"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587316" h="606722">
                <a:moveTo>
                  <a:pt x="130655" y="434401"/>
                </a:moveTo>
                <a:lnTo>
                  <a:pt x="130655" y="466128"/>
                </a:lnTo>
                <a:lnTo>
                  <a:pt x="142047" y="466128"/>
                </a:lnTo>
                <a:lnTo>
                  <a:pt x="142047" y="434401"/>
                </a:lnTo>
                <a:close/>
                <a:moveTo>
                  <a:pt x="20648" y="373614"/>
                </a:moveTo>
                <a:lnTo>
                  <a:pt x="48061" y="547178"/>
                </a:lnTo>
                <a:lnTo>
                  <a:pt x="111608" y="547178"/>
                </a:lnTo>
                <a:lnTo>
                  <a:pt x="111608" y="475637"/>
                </a:lnTo>
                <a:lnTo>
                  <a:pt x="111608" y="424981"/>
                </a:lnTo>
                <a:lnTo>
                  <a:pt x="111608" y="373614"/>
                </a:lnTo>
                <a:close/>
                <a:moveTo>
                  <a:pt x="518778" y="371157"/>
                </a:moveTo>
                <a:lnTo>
                  <a:pt x="553937" y="391400"/>
                </a:lnTo>
                <a:cubicBezTo>
                  <a:pt x="558565" y="393974"/>
                  <a:pt x="560078" y="399834"/>
                  <a:pt x="557497" y="404362"/>
                </a:cubicBezTo>
                <a:cubicBezTo>
                  <a:pt x="555717" y="407381"/>
                  <a:pt x="552512" y="409068"/>
                  <a:pt x="549219" y="409068"/>
                </a:cubicBezTo>
                <a:cubicBezTo>
                  <a:pt x="547617" y="409068"/>
                  <a:pt x="545926" y="408713"/>
                  <a:pt x="544502" y="407825"/>
                </a:cubicBezTo>
                <a:lnTo>
                  <a:pt x="509344" y="387582"/>
                </a:lnTo>
                <a:cubicBezTo>
                  <a:pt x="504715" y="384918"/>
                  <a:pt x="503202" y="379147"/>
                  <a:pt x="505783" y="374619"/>
                </a:cubicBezTo>
                <a:cubicBezTo>
                  <a:pt x="508454" y="370091"/>
                  <a:pt x="514239" y="368493"/>
                  <a:pt x="518778" y="371157"/>
                </a:cubicBezTo>
                <a:close/>
                <a:moveTo>
                  <a:pt x="537211" y="283673"/>
                </a:moveTo>
                <a:lnTo>
                  <a:pt x="577793" y="283673"/>
                </a:lnTo>
                <a:cubicBezTo>
                  <a:pt x="583044" y="283673"/>
                  <a:pt x="587316" y="287947"/>
                  <a:pt x="587316" y="293200"/>
                </a:cubicBezTo>
                <a:cubicBezTo>
                  <a:pt x="587316" y="298452"/>
                  <a:pt x="583044" y="302726"/>
                  <a:pt x="577793" y="302726"/>
                </a:cubicBezTo>
                <a:lnTo>
                  <a:pt x="537211" y="302726"/>
                </a:lnTo>
                <a:cubicBezTo>
                  <a:pt x="531960" y="302726"/>
                  <a:pt x="527688" y="298452"/>
                  <a:pt x="527688" y="293200"/>
                </a:cubicBezTo>
                <a:cubicBezTo>
                  <a:pt x="527688" y="287947"/>
                  <a:pt x="531960" y="283673"/>
                  <a:pt x="537211" y="283673"/>
                </a:cubicBezTo>
                <a:close/>
                <a:moveTo>
                  <a:pt x="50098" y="273582"/>
                </a:moveTo>
                <a:lnTo>
                  <a:pt x="90680" y="273582"/>
                </a:lnTo>
                <a:cubicBezTo>
                  <a:pt x="95931" y="273582"/>
                  <a:pt x="100203" y="277840"/>
                  <a:pt x="100203" y="283073"/>
                </a:cubicBezTo>
                <a:cubicBezTo>
                  <a:pt x="100203" y="288306"/>
                  <a:pt x="95931" y="292564"/>
                  <a:pt x="90680" y="292564"/>
                </a:cubicBezTo>
                <a:lnTo>
                  <a:pt x="50098" y="292564"/>
                </a:lnTo>
                <a:cubicBezTo>
                  <a:pt x="44847" y="292564"/>
                  <a:pt x="40575" y="288306"/>
                  <a:pt x="40575" y="283073"/>
                </a:cubicBezTo>
                <a:cubicBezTo>
                  <a:pt x="40575" y="277840"/>
                  <a:pt x="44847" y="273582"/>
                  <a:pt x="50098" y="273582"/>
                </a:cubicBezTo>
                <a:close/>
                <a:moveTo>
                  <a:pt x="19046" y="252038"/>
                </a:moveTo>
                <a:lnTo>
                  <a:pt x="19046" y="354684"/>
                </a:lnTo>
                <a:lnTo>
                  <a:pt x="111608" y="354684"/>
                </a:lnTo>
                <a:lnTo>
                  <a:pt x="111608" y="252038"/>
                </a:lnTo>
                <a:close/>
                <a:moveTo>
                  <a:pt x="445913" y="202664"/>
                </a:moveTo>
                <a:cubicBezTo>
                  <a:pt x="451171" y="202664"/>
                  <a:pt x="455359" y="206928"/>
                  <a:pt x="455359" y="212170"/>
                </a:cubicBezTo>
                <a:lnTo>
                  <a:pt x="455359" y="262806"/>
                </a:lnTo>
                <a:cubicBezTo>
                  <a:pt x="455359" y="268048"/>
                  <a:pt x="451171" y="272312"/>
                  <a:pt x="445913" y="272312"/>
                </a:cubicBezTo>
                <a:cubicBezTo>
                  <a:pt x="440655" y="272312"/>
                  <a:pt x="436377" y="268048"/>
                  <a:pt x="436377" y="262806"/>
                </a:cubicBezTo>
                <a:lnTo>
                  <a:pt x="436377" y="212170"/>
                </a:lnTo>
                <a:cubicBezTo>
                  <a:pt x="436377" y="206928"/>
                  <a:pt x="440655" y="202664"/>
                  <a:pt x="445913" y="202664"/>
                </a:cubicBezTo>
                <a:close/>
                <a:moveTo>
                  <a:pt x="544502" y="178654"/>
                </a:moveTo>
                <a:cubicBezTo>
                  <a:pt x="549041" y="175990"/>
                  <a:pt x="554827" y="177588"/>
                  <a:pt x="557497" y="182116"/>
                </a:cubicBezTo>
                <a:cubicBezTo>
                  <a:pt x="560078" y="186644"/>
                  <a:pt x="558565" y="192415"/>
                  <a:pt x="553937" y="195079"/>
                </a:cubicBezTo>
                <a:lnTo>
                  <a:pt x="518778" y="215322"/>
                </a:lnTo>
                <a:cubicBezTo>
                  <a:pt x="517354" y="216121"/>
                  <a:pt x="515663" y="216565"/>
                  <a:pt x="514061" y="216565"/>
                </a:cubicBezTo>
                <a:cubicBezTo>
                  <a:pt x="510768" y="216565"/>
                  <a:pt x="507564" y="214878"/>
                  <a:pt x="505783" y="211859"/>
                </a:cubicBezTo>
                <a:cubicBezTo>
                  <a:pt x="503202" y="207331"/>
                  <a:pt x="504715" y="201471"/>
                  <a:pt x="509344" y="198897"/>
                </a:cubicBezTo>
                <a:close/>
                <a:moveTo>
                  <a:pt x="375499" y="90026"/>
                </a:moveTo>
                <a:lnTo>
                  <a:pt x="130655" y="247683"/>
                </a:lnTo>
                <a:lnTo>
                  <a:pt x="130655" y="359128"/>
                </a:lnTo>
                <a:lnTo>
                  <a:pt x="375499" y="524694"/>
                </a:lnTo>
                <a:close/>
                <a:moveTo>
                  <a:pt x="445913" y="40505"/>
                </a:moveTo>
                <a:cubicBezTo>
                  <a:pt x="451171" y="40505"/>
                  <a:pt x="455359" y="44772"/>
                  <a:pt x="455359" y="50017"/>
                </a:cubicBezTo>
                <a:lnTo>
                  <a:pt x="455359" y="171630"/>
                </a:lnTo>
                <a:cubicBezTo>
                  <a:pt x="455359" y="176875"/>
                  <a:pt x="451171" y="181142"/>
                  <a:pt x="445913" y="181142"/>
                </a:cubicBezTo>
                <a:cubicBezTo>
                  <a:pt x="440655" y="181142"/>
                  <a:pt x="436377" y="176875"/>
                  <a:pt x="436377" y="171630"/>
                </a:cubicBezTo>
                <a:lnTo>
                  <a:pt x="436377" y="50017"/>
                </a:lnTo>
                <a:cubicBezTo>
                  <a:pt x="436377" y="44772"/>
                  <a:pt x="440655" y="40505"/>
                  <a:pt x="445913" y="40505"/>
                </a:cubicBezTo>
                <a:close/>
                <a:moveTo>
                  <a:pt x="394456" y="19018"/>
                </a:moveTo>
                <a:lnTo>
                  <a:pt x="394456" y="72608"/>
                </a:lnTo>
                <a:lnTo>
                  <a:pt x="394456" y="542646"/>
                </a:lnTo>
                <a:lnTo>
                  <a:pt x="394456" y="587704"/>
                </a:lnTo>
                <a:lnTo>
                  <a:pt x="466815" y="587704"/>
                </a:lnTo>
                <a:lnTo>
                  <a:pt x="466815" y="19018"/>
                </a:lnTo>
                <a:close/>
                <a:moveTo>
                  <a:pt x="384933" y="0"/>
                </a:moveTo>
                <a:lnTo>
                  <a:pt x="476338" y="0"/>
                </a:lnTo>
                <a:cubicBezTo>
                  <a:pt x="481589" y="0"/>
                  <a:pt x="485772" y="4266"/>
                  <a:pt x="485772" y="9509"/>
                </a:cubicBezTo>
                <a:lnTo>
                  <a:pt x="485772" y="597213"/>
                </a:lnTo>
                <a:cubicBezTo>
                  <a:pt x="485772" y="602456"/>
                  <a:pt x="481589" y="606722"/>
                  <a:pt x="476338" y="606722"/>
                </a:cubicBezTo>
                <a:lnTo>
                  <a:pt x="384933" y="606722"/>
                </a:lnTo>
                <a:cubicBezTo>
                  <a:pt x="379682" y="606722"/>
                  <a:pt x="375499" y="602456"/>
                  <a:pt x="375499" y="597213"/>
                </a:cubicBezTo>
                <a:lnTo>
                  <a:pt x="375499" y="547623"/>
                </a:lnTo>
                <a:lnTo>
                  <a:pt x="130655" y="382056"/>
                </a:lnTo>
                <a:lnTo>
                  <a:pt x="130655" y="415472"/>
                </a:lnTo>
                <a:lnTo>
                  <a:pt x="151570" y="415472"/>
                </a:lnTo>
                <a:cubicBezTo>
                  <a:pt x="156821" y="415472"/>
                  <a:pt x="161093" y="419738"/>
                  <a:pt x="161093" y="424981"/>
                </a:cubicBezTo>
                <a:lnTo>
                  <a:pt x="161093" y="475637"/>
                </a:lnTo>
                <a:cubicBezTo>
                  <a:pt x="161093" y="480881"/>
                  <a:pt x="156821" y="485147"/>
                  <a:pt x="151570" y="485147"/>
                </a:cubicBezTo>
                <a:lnTo>
                  <a:pt x="130655" y="485147"/>
                </a:lnTo>
                <a:lnTo>
                  <a:pt x="130655" y="556688"/>
                </a:lnTo>
                <a:cubicBezTo>
                  <a:pt x="130655" y="561931"/>
                  <a:pt x="126382" y="566197"/>
                  <a:pt x="121131" y="566197"/>
                </a:cubicBezTo>
                <a:lnTo>
                  <a:pt x="39962" y="566197"/>
                </a:lnTo>
                <a:cubicBezTo>
                  <a:pt x="35245" y="566197"/>
                  <a:pt x="31329" y="562731"/>
                  <a:pt x="30528" y="558110"/>
                </a:cubicBezTo>
                <a:lnTo>
                  <a:pt x="89" y="365615"/>
                </a:lnTo>
                <a:cubicBezTo>
                  <a:pt x="89" y="365526"/>
                  <a:pt x="89" y="365437"/>
                  <a:pt x="89" y="365437"/>
                </a:cubicBezTo>
                <a:cubicBezTo>
                  <a:pt x="89" y="365260"/>
                  <a:pt x="89" y="365082"/>
                  <a:pt x="0" y="364904"/>
                </a:cubicBezTo>
                <a:cubicBezTo>
                  <a:pt x="0" y="364726"/>
                  <a:pt x="0" y="364549"/>
                  <a:pt x="0" y="364371"/>
                </a:cubicBezTo>
                <a:cubicBezTo>
                  <a:pt x="0" y="364282"/>
                  <a:pt x="0" y="364193"/>
                  <a:pt x="0" y="364104"/>
                </a:cubicBezTo>
                <a:lnTo>
                  <a:pt x="0" y="242529"/>
                </a:lnTo>
                <a:cubicBezTo>
                  <a:pt x="0" y="237285"/>
                  <a:pt x="4272" y="233020"/>
                  <a:pt x="9523" y="233020"/>
                </a:cubicBezTo>
                <a:lnTo>
                  <a:pt x="118372" y="233020"/>
                </a:lnTo>
                <a:lnTo>
                  <a:pt x="375499" y="67364"/>
                </a:lnTo>
                <a:lnTo>
                  <a:pt x="375499" y="9509"/>
                </a:lnTo>
                <a:cubicBezTo>
                  <a:pt x="375499" y="4266"/>
                  <a:pt x="379682" y="0"/>
                  <a:pt x="384933" y="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p>
        </p:txBody>
      </p:sp>
      <p:cxnSp>
        <p:nvCxnSpPr>
          <p:cNvPr id="5" name="直接连接符 4"/>
          <p:cNvCxnSpPr/>
          <p:nvPr/>
        </p:nvCxnSpPr>
        <p:spPr>
          <a:xfrm>
            <a:off x="5405310" y="2735052"/>
            <a:ext cx="5282141" cy="0"/>
          </a:xfrm>
          <a:prstGeom prst="line">
            <a:avLst/>
          </a:prstGeom>
          <a:ln>
            <a:solidFill>
              <a:schemeClr val="tx1">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6" name="圆角矩形 12"/>
          <p:cNvSpPr/>
          <p:nvPr/>
        </p:nvSpPr>
        <p:spPr>
          <a:xfrm>
            <a:off x="735064" y="1866880"/>
            <a:ext cx="3852428" cy="3915815"/>
          </a:xfrm>
          <a:prstGeom prst="roundRect">
            <a:avLst>
              <a:gd name="adj" fmla="val 5000"/>
            </a:avLst>
          </a:prstGeom>
          <a:blipFill dpi="0" rotWithShape="1">
            <a:blip r:embed="rId4"/>
            <a:srcRect/>
            <a:stretch>
              <a:fillRect l="-26234" r="-26234"/>
            </a:stretch>
          </a:blip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5" name="圆角矩形 3"/>
          <p:cNvSpPr/>
          <p:nvPr/>
        </p:nvSpPr>
        <p:spPr>
          <a:xfrm>
            <a:off x="2779777" y="466241"/>
            <a:ext cx="6592824" cy="659500"/>
          </a:xfrm>
          <a:prstGeom prst="roundRect">
            <a:avLst>
              <a:gd name="adj" fmla="val 42270"/>
            </a:avLst>
          </a:prstGeom>
          <a:gradFill>
            <a:gsLst>
              <a:gs pos="99000">
                <a:schemeClr val="bg1"/>
              </a:gs>
              <a:gs pos="0">
                <a:schemeClr val="bg1">
                  <a:lumMod val="95000"/>
                </a:schemeClr>
              </a:gs>
            </a:gsLst>
            <a:lin ang="0" scaled="0"/>
          </a:gradFill>
          <a:ln>
            <a:noFill/>
          </a:ln>
          <a:effectLst>
            <a:innerShdw blurRad="63500" dist="127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solidFill>
                <a:latin typeface="微软雅黑" panose="020B0503020204020204" pitchFamily="34" charset="-122"/>
                <a:ea typeface="微软雅黑" panose="020B0503020204020204" pitchFamily="34" charset="-122"/>
              </a:rPr>
              <a:t>运算符重载函数作为类成员函数和友元函数</a:t>
            </a:r>
          </a:p>
        </p:txBody>
      </p:sp>
      <p:grpSp>
        <p:nvGrpSpPr>
          <p:cNvPr id="9" name="组合 8">
            <a:extLst>
              <a:ext uri="{FF2B5EF4-FFF2-40B4-BE49-F238E27FC236}">
                <a16:creationId xmlns:a16="http://schemas.microsoft.com/office/drawing/2014/main" id="{23F9E53E-5BE2-4CA1-9B10-ED26C6442DCB}"/>
              </a:ext>
            </a:extLst>
          </p:cNvPr>
          <p:cNvGrpSpPr>
            <a:grpSpLocks/>
          </p:cNvGrpSpPr>
          <p:nvPr/>
        </p:nvGrpSpPr>
        <p:grpSpPr bwMode="auto">
          <a:xfrm>
            <a:off x="5118037" y="5191062"/>
            <a:ext cx="3024187" cy="1560512"/>
            <a:chOff x="6012160" y="2924944"/>
            <a:chExt cx="3024336" cy="1560264"/>
          </a:xfrm>
        </p:grpSpPr>
        <p:sp>
          <p:nvSpPr>
            <p:cNvPr id="12" name="下箭头 14">
              <a:extLst>
                <a:ext uri="{FF2B5EF4-FFF2-40B4-BE49-F238E27FC236}">
                  <a16:creationId xmlns:a16="http://schemas.microsoft.com/office/drawing/2014/main" id="{E116DB2B-70DD-4FA4-BE17-AC43D7586A51}"/>
                </a:ext>
              </a:extLst>
            </p:cNvPr>
            <p:cNvSpPr/>
            <p:nvPr/>
          </p:nvSpPr>
          <p:spPr>
            <a:xfrm>
              <a:off x="7020272" y="2924944"/>
              <a:ext cx="936671" cy="1007902"/>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3" name="文本框 12">
              <a:extLst>
                <a:ext uri="{FF2B5EF4-FFF2-40B4-BE49-F238E27FC236}">
                  <a16:creationId xmlns:a16="http://schemas.microsoft.com/office/drawing/2014/main" id="{F056AD32-3A17-41DF-8D3F-87208EED1E5C}"/>
                </a:ext>
              </a:extLst>
            </p:cNvPr>
            <p:cNvSpPr txBox="1"/>
            <p:nvPr/>
          </p:nvSpPr>
          <p:spPr>
            <a:xfrm>
              <a:off x="6012160" y="4023319"/>
              <a:ext cx="3024336" cy="461889"/>
            </a:xfrm>
            <a:prstGeom prst="rect">
              <a:avLst/>
            </a:prstGeom>
            <a:noFill/>
          </p:spPr>
          <p:txBody>
            <a:bodyPr>
              <a:spAutoFit/>
            </a:bodyPr>
            <a:lstStyle/>
            <a:p>
              <a:pPr algn="ctr">
                <a:defRPr/>
              </a:pPr>
              <a:r>
                <a:rPr lang="zh-CN" altLang="en-US" sz="2400" b="1" dirty="0">
                  <a:solidFill>
                    <a:srgbClr val="FF0000"/>
                  </a:solidFill>
                  <a:latin typeface="+mn-ea"/>
                  <a:ea typeface="+mn-ea"/>
                </a:rPr>
                <a:t>友元运算符重载函数</a:t>
              </a:r>
            </a:p>
          </p:txBody>
        </p:sp>
      </p:grpSp>
      <p:grpSp>
        <p:nvGrpSpPr>
          <p:cNvPr id="14" name="组合 13">
            <a:extLst>
              <a:ext uri="{FF2B5EF4-FFF2-40B4-BE49-F238E27FC236}">
                <a16:creationId xmlns:a16="http://schemas.microsoft.com/office/drawing/2014/main" id="{63669E88-1CB0-426F-87C8-B7F9DE2BD756}"/>
              </a:ext>
            </a:extLst>
          </p:cNvPr>
          <p:cNvGrpSpPr>
            <a:grpSpLocks/>
          </p:cNvGrpSpPr>
          <p:nvPr/>
        </p:nvGrpSpPr>
        <p:grpSpPr bwMode="auto">
          <a:xfrm>
            <a:off x="8727631" y="4109974"/>
            <a:ext cx="3024187" cy="1560513"/>
            <a:chOff x="6012160" y="2924944"/>
            <a:chExt cx="3024336" cy="1560264"/>
          </a:xfrm>
        </p:grpSpPr>
        <p:sp>
          <p:nvSpPr>
            <p:cNvPr id="16" name="下箭头 6">
              <a:extLst>
                <a:ext uri="{FF2B5EF4-FFF2-40B4-BE49-F238E27FC236}">
                  <a16:creationId xmlns:a16="http://schemas.microsoft.com/office/drawing/2014/main" id="{A10C4A17-39C1-46CC-BB44-58BE34D6B0B9}"/>
                </a:ext>
              </a:extLst>
            </p:cNvPr>
            <p:cNvSpPr/>
            <p:nvPr/>
          </p:nvSpPr>
          <p:spPr>
            <a:xfrm>
              <a:off x="7020272" y="2924944"/>
              <a:ext cx="936671" cy="1007902"/>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8" name="文本框 17">
              <a:extLst>
                <a:ext uri="{FF2B5EF4-FFF2-40B4-BE49-F238E27FC236}">
                  <a16:creationId xmlns:a16="http://schemas.microsoft.com/office/drawing/2014/main" id="{0C6DBA29-7D03-4669-8804-5AA57D13C661}"/>
                </a:ext>
              </a:extLst>
            </p:cNvPr>
            <p:cNvSpPr txBox="1"/>
            <p:nvPr/>
          </p:nvSpPr>
          <p:spPr>
            <a:xfrm>
              <a:off x="6012160" y="4023319"/>
              <a:ext cx="3024336" cy="461889"/>
            </a:xfrm>
            <a:prstGeom prst="rect">
              <a:avLst/>
            </a:prstGeom>
            <a:noFill/>
          </p:spPr>
          <p:txBody>
            <a:bodyPr>
              <a:spAutoFit/>
            </a:bodyPr>
            <a:lstStyle/>
            <a:p>
              <a:pPr algn="ctr">
                <a:defRPr/>
              </a:pPr>
              <a:r>
                <a:rPr lang="zh-CN" altLang="en-US" sz="2400" b="1" dirty="0">
                  <a:solidFill>
                    <a:srgbClr val="FF0000"/>
                  </a:solidFill>
                  <a:latin typeface="+mn-ea"/>
                  <a:ea typeface="+mn-ea"/>
                </a:rPr>
                <a:t>成员运算符重载函数</a:t>
              </a:r>
            </a:p>
          </p:txBody>
        </p:sp>
      </p:grpSp>
    </p:spTree>
    <p:extLst>
      <p:ext uri="{BB962C8B-B14F-4D97-AF65-F5344CB8AC3E}">
        <p14:creationId xmlns:p14="http://schemas.microsoft.com/office/powerpoint/2010/main" val="1250163849"/>
      </p:ext>
    </p:extLst>
  </p:cSld>
  <p:clrMapOvr>
    <a:masterClrMapping/>
  </p:clrMapOvr>
  <mc:AlternateContent xmlns:mc="http://schemas.openxmlformats.org/markup-compatibility/2006" xmlns:p14="http://schemas.microsoft.com/office/powerpoint/2010/main">
    <mc:Choice Requires="p14">
      <p:transition spd="slow" p14:dur="1600" advClick="0" advTm="5000">
        <p14:prism isInverted="1"/>
      </p:transition>
    </mc:Choice>
    <mc:Fallback xmlns="">
      <p:transition spd="slow"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par>
                                <p:cTn id="9" presetID="21" presetClass="entr" presetSubtype="1"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heel(1)">
                                      <p:cBhvr>
                                        <p:cTn id="11" dur="1100"/>
                                        <p:tgtEl>
                                          <p:spTgt spid="8"/>
                                        </p:tgtEl>
                                      </p:cBhvr>
                                    </p:animEffect>
                                  </p:childTnLst>
                                </p:cTn>
                              </p:par>
                            </p:childTnLst>
                          </p:cTn>
                        </p:par>
                        <p:par>
                          <p:cTn id="12" fill="hold">
                            <p:stCondLst>
                              <p:cond delay="500"/>
                            </p:stCondLst>
                            <p:childTnLst>
                              <p:par>
                                <p:cTn id="13" presetID="53" presetClass="entr" presetSubtype="16" fill="hold" grpId="0" nodeType="afterEffect">
                                  <p:stCondLst>
                                    <p:cond delay="0"/>
                                  </p:stCondLst>
                                  <p:childTnLst>
                                    <p:set>
                                      <p:cBhvr>
                                        <p:cTn id="14" dur="1" fill="hold">
                                          <p:stCondLst>
                                            <p:cond delay="0"/>
                                          </p:stCondLst>
                                        </p:cTn>
                                        <p:tgtEl>
                                          <p:spTgt spid="17"/>
                                        </p:tgtEl>
                                        <p:attrNameLst>
                                          <p:attrName>style.visibility</p:attrName>
                                        </p:attrNameLst>
                                      </p:cBhvr>
                                      <p:to>
                                        <p:strVal val="visible"/>
                                      </p:to>
                                    </p:set>
                                    <p:anim calcmode="lin" valueType="num">
                                      <p:cBhvr>
                                        <p:cTn id="15" dur="500" fill="hold"/>
                                        <p:tgtEl>
                                          <p:spTgt spid="17"/>
                                        </p:tgtEl>
                                        <p:attrNameLst>
                                          <p:attrName>ppt_w</p:attrName>
                                        </p:attrNameLst>
                                      </p:cBhvr>
                                      <p:tavLst>
                                        <p:tav tm="0">
                                          <p:val>
                                            <p:fltVal val="0"/>
                                          </p:val>
                                        </p:tav>
                                        <p:tav tm="100000">
                                          <p:val>
                                            <p:strVal val="#ppt_w"/>
                                          </p:val>
                                        </p:tav>
                                      </p:tavLst>
                                    </p:anim>
                                    <p:anim calcmode="lin" valueType="num">
                                      <p:cBhvr>
                                        <p:cTn id="16" dur="500" fill="hold"/>
                                        <p:tgtEl>
                                          <p:spTgt spid="17"/>
                                        </p:tgtEl>
                                        <p:attrNameLst>
                                          <p:attrName>ppt_h</p:attrName>
                                        </p:attrNameLst>
                                      </p:cBhvr>
                                      <p:tavLst>
                                        <p:tav tm="0">
                                          <p:val>
                                            <p:fltVal val="0"/>
                                          </p:val>
                                        </p:tav>
                                        <p:tav tm="100000">
                                          <p:val>
                                            <p:strVal val="#ppt_h"/>
                                          </p:val>
                                        </p:tav>
                                      </p:tavLst>
                                    </p:anim>
                                    <p:animEffect transition="in" filter="fade">
                                      <p:cBhvr>
                                        <p:cTn id="17" dur="500"/>
                                        <p:tgtEl>
                                          <p:spTgt spid="17"/>
                                        </p:tgtEl>
                                      </p:cBhvr>
                                    </p:animEffect>
                                  </p:childTnLst>
                                </p:cTn>
                              </p:par>
                            </p:childTnLst>
                          </p:cTn>
                        </p:par>
                        <p:par>
                          <p:cTn id="18" fill="hold">
                            <p:stCondLst>
                              <p:cond delay="1000"/>
                            </p:stCondLst>
                            <p:childTnLst>
                              <p:par>
                                <p:cTn id="19" presetID="53" presetClass="entr" presetSubtype="16" fill="hold" grpId="0" nodeType="afterEffect">
                                  <p:stCondLst>
                                    <p:cond delay="0"/>
                                  </p:stCondLst>
                                  <p:childTnLst>
                                    <p:set>
                                      <p:cBhvr>
                                        <p:cTn id="20" dur="1" fill="hold">
                                          <p:stCondLst>
                                            <p:cond delay="0"/>
                                          </p:stCondLst>
                                        </p:cTn>
                                        <p:tgtEl>
                                          <p:spTgt spid="10"/>
                                        </p:tgtEl>
                                        <p:attrNameLst>
                                          <p:attrName>style.visibility</p:attrName>
                                        </p:attrNameLst>
                                      </p:cBhvr>
                                      <p:to>
                                        <p:strVal val="visible"/>
                                      </p:to>
                                    </p:set>
                                    <p:anim calcmode="lin" valueType="num">
                                      <p:cBhvr>
                                        <p:cTn id="21" dur="500" fill="hold"/>
                                        <p:tgtEl>
                                          <p:spTgt spid="10"/>
                                        </p:tgtEl>
                                        <p:attrNameLst>
                                          <p:attrName>ppt_w</p:attrName>
                                        </p:attrNameLst>
                                      </p:cBhvr>
                                      <p:tavLst>
                                        <p:tav tm="0">
                                          <p:val>
                                            <p:fltVal val="0"/>
                                          </p:val>
                                        </p:tav>
                                        <p:tav tm="100000">
                                          <p:val>
                                            <p:strVal val="#ppt_w"/>
                                          </p:val>
                                        </p:tav>
                                      </p:tavLst>
                                    </p:anim>
                                    <p:anim calcmode="lin" valueType="num">
                                      <p:cBhvr>
                                        <p:cTn id="22" dur="500" fill="hold"/>
                                        <p:tgtEl>
                                          <p:spTgt spid="10"/>
                                        </p:tgtEl>
                                        <p:attrNameLst>
                                          <p:attrName>ppt_h</p:attrName>
                                        </p:attrNameLst>
                                      </p:cBhvr>
                                      <p:tavLst>
                                        <p:tav tm="0">
                                          <p:val>
                                            <p:fltVal val="0"/>
                                          </p:val>
                                        </p:tav>
                                        <p:tav tm="100000">
                                          <p:val>
                                            <p:strVal val="#ppt_h"/>
                                          </p:val>
                                        </p:tav>
                                      </p:tavLst>
                                    </p:anim>
                                    <p:animEffect transition="in" filter="fade">
                                      <p:cBhvr>
                                        <p:cTn id="23" dur="500"/>
                                        <p:tgtEl>
                                          <p:spTgt spid="10"/>
                                        </p:tgtEl>
                                      </p:cBhvr>
                                    </p:animEffect>
                                  </p:childTnLst>
                                </p:cTn>
                              </p:par>
                            </p:childTnLst>
                          </p:cTn>
                        </p:par>
                        <p:par>
                          <p:cTn id="24" fill="hold">
                            <p:stCondLst>
                              <p:cond delay="1500"/>
                            </p:stCondLst>
                            <p:childTnLst>
                              <p:par>
                                <p:cTn id="25" presetID="37" presetClass="entr" presetSubtype="0" fill="hold" nodeType="after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1000"/>
                                        <p:tgtEl>
                                          <p:spTgt spid="5"/>
                                        </p:tgtEl>
                                      </p:cBhvr>
                                    </p:animEffect>
                                    <p:anim calcmode="lin" valueType="num">
                                      <p:cBhvr>
                                        <p:cTn id="28" dur="1000" fill="hold"/>
                                        <p:tgtEl>
                                          <p:spTgt spid="5"/>
                                        </p:tgtEl>
                                        <p:attrNameLst>
                                          <p:attrName>ppt_x</p:attrName>
                                        </p:attrNameLst>
                                      </p:cBhvr>
                                      <p:tavLst>
                                        <p:tav tm="0">
                                          <p:val>
                                            <p:strVal val="#ppt_x"/>
                                          </p:val>
                                        </p:tav>
                                        <p:tav tm="100000">
                                          <p:val>
                                            <p:strVal val="#ppt_x"/>
                                          </p:val>
                                        </p:tav>
                                      </p:tavLst>
                                    </p:anim>
                                    <p:anim calcmode="lin" valueType="num">
                                      <p:cBhvr>
                                        <p:cTn id="29" dur="900" decel="100000" fill="hold"/>
                                        <p:tgtEl>
                                          <p:spTgt spid="5"/>
                                        </p:tgtEl>
                                        <p:attrNameLst>
                                          <p:attrName>ppt_y</p:attrName>
                                        </p:attrNameLst>
                                      </p:cBhvr>
                                      <p:tavLst>
                                        <p:tav tm="0">
                                          <p:val>
                                            <p:strVal val="#ppt_y+1"/>
                                          </p:val>
                                        </p:tav>
                                        <p:tav tm="100000">
                                          <p:val>
                                            <p:strVal val="#ppt_y-.03"/>
                                          </p:val>
                                        </p:tav>
                                      </p:tavLst>
                                    </p:anim>
                                    <p:anim calcmode="lin" valueType="num">
                                      <p:cBhvr>
                                        <p:cTn id="30" dur="100" accel="100000" fill="hold">
                                          <p:stCondLst>
                                            <p:cond delay="900"/>
                                          </p:stCondLst>
                                        </p:cTn>
                                        <p:tgtEl>
                                          <p:spTgt spid="5"/>
                                        </p:tgtEl>
                                        <p:attrNameLst>
                                          <p:attrName>ppt_y</p:attrName>
                                        </p:attrNameLst>
                                      </p:cBhvr>
                                      <p:tavLst>
                                        <p:tav tm="0">
                                          <p:val>
                                            <p:strVal val="#ppt_y-.03"/>
                                          </p:val>
                                        </p:tav>
                                        <p:tav tm="100000">
                                          <p:val>
                                            <p:strVal val="#ppt_y"/>
                                          </p:val>
                                        </p:tav>
                                      </p:tavLst>
                                    </p:anim>
                                  </p:childTnLst>
                                </p:cTn>
                              </p:par>
                              <p:par>
                                <p:cTn id="31" presetID="37" presetClass="entr" presetSubtype="0" fill="hold" grpId="0" nodeType="withEffect">
                                  <p:stCondLst>
                                    <p:cond delay="600"/>
                                  </p:stCondLst>
                                  <p:childTnLst>
                                    <p:set>
                                      <p:cBhvr>
                                        <p:cTn id="32" dur="1" fill="hold">
                                          <p:stCondLst>
                                            <p:cond delay="0"/>
                                          </p:stCondLst>
                                        </p:cTn>
                                        <p:tgtEl>
                                          <p:spTgt spid="11"/>
                                        </p:tgtEl>
                                        <p:attrNameLst>
                                          <p:attrName>style.visibility</p:attrName>
                                        </p:attrNameLst>
                                      </p:cBhvr>
                                      <p:to>
                                        <p:strVal val="visible"/>
                                      </p:to>
                                    </p:set>
                                    <p:animEffect transition="in" filter="fade">
                                      <p:cBhvr>
                                        <p:cTn id="33" dur="1000"/>
                                        <p:tgtEl>
                                          <p:spTgt spid="11"/>
                                        </p:tgtEl>
                                      </p:cBhvr>
                                    </p:animEffect>
                                    <p:anim calcmode="lin" valueType="num">
                                      <p:cBhvr>
                                        <p:cTn id="34" dur="1000" fill="hold"/>
                                        <p:tgtEl>
                                          <p:spTgt spid="11"/>
                                        </p:tgtEl>
                                        <p:attrNameLst>
                                          <p:attrName>ppt_x</p:attrName>
                                        </p:attrNameLst>
                                      </p:cBhvr>
                                      <p:tavLst>
                                        <p:tav tm="0">
                                          <p:val>
                                            <p:strVal val="#ppt_x"/>
                                          </p:val>
                                        </p:tav>
                                        <p:tav tm="100000">
                                          <p:val>
                                            <p:strVal val="#ppt_x"/>
                                          </p:val>
                                        </p:tav>
                                      </p:tavLst>
                                    </p:anim>
                                    <p:anim calcmode="lin" valueType="num">
                                      <p:cBhvr>
                                        <p:cTn id="35" dur="900" decel="100000" fill="hold"/>
                                        <p:tgtEl>
                                          <p:spTgt spid="11"/>
                                        </p:tgtEl>
                                        <p:attrNameLst>
                                          <p:attrName>ppt_y</p:attrName>
                                        </p:attrNameLst>
                                      </p:cBhvr>
                                      <p:tavLst>
                                        <p:tav tm="0">
                                          <p:val>
                                            <p:strVal val="#ppt_y+1"/>
                                          </p:val>
                                        </p:tav>
                                        <p:tav tm="100000">
                                          <p:val>
                                            <p:strVal val="#ppt_y-.03"/>
                                          </p:val>
                                        </p:tav>
                                      </p:tavLst>
                                    </p:anim>
                                    <p:anim calcmode="lin" valueType="num">
                                      <p:cBhvr>
                                        <p:cTn id="36" dur="100" accel="100000" fill="hold">
                                          <p:stCondLst>
                                            <p:cond delay="900"/>
                                          </p:stCondLst>
                                        </p:cTn>
                                        <p:tgtEl>
                                          <p:spTgt spid="11"/>
                                        </p:tgtEl>
                                        <p:attrNameLst>
                                          <p:attrName>ppt_y</p:attrName>
                                        </p:attrNameLst>
                                      </p:cBhvr>
                                      <p:tavLst>
                                        <p:tav tm="0">
                                          <p:val>
                                            <p:strVal val="#ppt_y-.03"/>
                                          </p:val>
                                        </p:tav>
                                        <p:tav tm="100000">
                                          <p:val>
                                            <p:strVal val="#ppt_y"/>
                                          </p:val>
                                        </p:tav>
                                      </p:tavLst>
                                    </p:anim>
                                  </p:childTnLst>
                                </p:cTn>
                              </p:par>
                            </p:childTnLst>
                          </p:cTn>
                        </p:par>
                        <p:par>
                          <p:cTn id="37" fill="hold">
                            <p:stCondLst>
                              <p:cond delay="3100"/>
                            </p:stCondLst>
                            <p:childTnLst>
                              <p:par>
                                <p:cTn id="38" presetID="10" presetClass="entr" presetSubtype="0" fill="hold" grpId="0" nodeType="after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fade">
                                      <p:cBhvr>
                                        <p:cTn id="40" dur="500"/>
                                        <p:tgtEl>
                                          <p:spTgt spid="15"/>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1" fill="hold" nodeType="clickEffect">
                                  <p:stCondLst>
                                    <p:cond delay="0"/>
                                  </p:stCondLst>
                                  <p:childTnLst>
                                    <p:set>
                                      <p:cBhvr>
                                        <p:cTn id="44" dur="1" fill="hold">
                                          <p:stCondLst>
                                            <p:cond delay="0"/>
                                          </p:stCondLst>
                                        </p:cTn>
                                        <p:tgtEl>
                                          <p:spTgt spid="9"/>
                                        </p:tgtEl>
                                        <p:attrNameLst>
                                          <p:attrName>style.visibility</p:attrName>
                                        </p:attrNameLst>
                                      </p:cBhvr>
                                      <p:to>
                                        <p:strVal val="visible"/>
                                      </p:to>
                                    </p:set>
                                    <p:animEffect transition="in" filter="wipe(up)">
                                      <p:cBhvr>
                                        <p:cTn id="45" dur="500"/>
                                        <p:tgtEl>
                                          <p:spTgt spid="9"/>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1" fill="hold" nodeType="clickEffect">
                                  <p:stCondLst>
                                    <p:cond delay="0"/>
                                  </p:stCondLst>
                                  <p:childTnLst>
                                    <p:set>
                                      <p:cBhvr>
                                        <p:cTn id="49" dur="1" fill="hold">
                                          <p:stCondLst>
                                            <p:cond delay="0"/>
                                          </p:stCondLst>
                                        </p:cTn>
                                        <p:tgtEl>
                                          <p:spTgt spid="14"/>
                                        </p:tgtEl>
                                        <p:attrNameLst>
                                          <p:attrName>style.visibility</p:attrName>
                                        </p:attrNameLst>
                                      </p:cBhvr>
                                      <p:to>
                                        <p:strVal val="visible"/>
                                      </p:to>
                                    </p:set>
                                    <p:animEffect transition="in" filter="wipe(up)">
                                      <p:cBhvr>
                                        <p:cTn id="5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8" grpId="0" animBg="1"/>
      <p:bldP spid="17" grpId="0" animBg="1"/>
      <p:bldP spid="6" grpId="0" animBg="1"/>
      <p:bldP spid="1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3">
            <a:extLst>
              <a:ext uri="{FF2B5EF4-FFF2-40B4-BE49-F238E27FC236}">
                <a16:creationId xmlns:a16="http://schemas.microsoft.com/office/drawing/2014/main" id="{93EE4076-95D4-4113-A042-7FBAB1A3CBDE}"/>
              </a:ext>
            </a:extLst>
          </p:cNvPr>
          <p:cNvSpPr/>
          <p:nvPr/>
        </p:nvSpPr>
        <p:spPr>
          <a:xfrm>
            <a:off x="3479450" y="453417"/>
            <a:ext cx="4778249" cy="659500"/>
          </a:xfrm>
          <a:prstGeom prst="roundRect">
            <a:avLst>
              <a:gd name="adj" fmla="val 42270"/>
            </a:avLst>
          </a:prstGeom>
          <a:gradFill>
            <a:gsLst>
              <a:gs pos="99000">
                <a:schemeClr val="bg1"/>
              </a:gs>
              <a:gs pos="0">
                <a:schemeClr val="bg1">
                  <a:lumMod val="95000"/>
                </a:schemeClr>
              </a:gs>
            </a:gsLst>
            <a:lin ang="0" scaled="0"/>
          </a:gradFill>
          <a:ln>
            <a:noFill/>
          </a:ln>
          <a:effectLst>
            <a:innerShdw blurRad="63500" dist="127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solidFill>
                <a:latin typeface="微软雅黑" panose="020B0503020204020204" pitchFamily="34" charset="-122"/>
                <a:ea typeface="微软雅黑" panose="020B0503020204020204" pitchFamily="34" charset="-122"/>
              </a:rPr>
              <a:t>给大家伙请个假</a:t>
            </a:r>
          </a:p>
        </p:txBody>
      </p:sp>
      <p:sp>
        <p:nvSpPr>
          <p:cNvPr id="3" name="文本框 2">
            <a:extLst>
              <a:ext uri="{FF2B5EF4-FFF2-40B4-BE49-F238E27FC236}">
                <a16:creationId xmlns:a16="http://schemas.microsoft.com/office/drawing/2014/main" id="{04E8B124-2408-4D21-808A-A395207C1112}"/>
              </a:ext>
            </a:extLst>
          </p:cNvPr>
          <p:cNvSpPr txBox="1"/>
          <p:nvPr/>
        </p:nvSpPr>
        <p:spPr>
          <a:xfrm>
            <a:off x="1322773" y="1534204"/>
            <a:ext cx="10110460" cy="4717317"/>
          </a:xfrm>
          <a:prstGeom prst="rect">
            <a:avLst/>
          </a:prstGeom>
          <a:noFill/>
        </p:spPr>
        <p:txBody>
          <a:bodyPr wrap="none" rtlCol="0" anchor="ctr">
            <a:spAutoFit/>
          </a:bodyPr>
          <a:lstStyle/>
          <a:p>
            <a:pPr>
              <a:lnSpc>
                <a:spcPct val="120000"/>
              </a:lnSpc>
            </a:pPr>
            <a:r>
              <a:rPr lang="zh-CN" altLang="en-US" dirty="0">
                <a:solidFill>
                  <a:schemeClr val="tx1">
                    <a:lumMod val="75000"/>
                    <a:lumOff val="25000"/>
                  </a:schemeClr>
                </a:solidFill>
              </a:rPr>
              <a:t>主题：第十届中国创新创业大赛主动健康与数字医疗产业创新专业赛</a:t>
            </a:r>
            <a:r>
              <a:rPr lang="en-US" altLang="zh-CN" dirty="0">
                <a:solidFill>
                  <a:schemeClr val="tx1">
                    <a:lumMod val="75000"/>
                    <a:lumOff val="25000"/>
                  </a:schemeClr>
                </a:solidFill>
              </a:rPr>
              <a:t>---</a:t>
            </a:r>
            <a:r>
              <a:rPr lang="zh-CN" altLang="en-US" dirty="0">
                <a:solidFill>
                  <a:schemeClr val="tx1">
                    <a:lumMod val="75000"/>
                    <a:lumOff val="25000"/>
                  </a:schemeClr>
                </a:solidFill>
              </a:rPr>
              <a:t>复赛、决赛通知</a:t>
            </a:r>
            <a:endParaRPr lang="en-US" altLang="zh-CN" dirty="0">
              <a:solidFill>
                <a:schemeClr val="tx1">
                  <a:lumMod val="75000"/>
                  <a:lumOff val="25000"/>
                </a:schemeClr>
              </a:solidFill>
            </a:endParaRPr>
          </a:p>
          <a:p>
            <a:pPr>
              <a:lnSpc>
                <a:spcPct val="120000"/>
              </a:lnSpc>
            </a:pPr>
            <a:r>
              <a:rPr lang="zh-CN" altLang="en-US" dirty="0">
                <a:solidFill>
                  <a:schemeClr val="tx1">
                    <a:lumMod val="75000"/>
                    <a:lumOff val="25000"/>
                  </a:schemeClr>
                </a:solidFill>
              </a:rPr>
              <a:t>尊敬的参赛者，您好：      </a:t>
            </a:r>
            <a:endParaRPr lang="en-US" altLang="zh-CN" dirty="0">
              <a:solidFill>
                <a:schemeClr val="tx1">
                  <a:lumMod val="75000"/>
                  <a:lumOff val="25000"/>
                </a:schemeClr>
              </a:solidFill>
            </a:endParaRPr>
          </a:p>
          <a:p>
            <a:pPr>
              <a:lnSpc>
                <a:spcPct val="120000"/>
              </a:lnSpc>
            </a:pPr>
            <a:r>
              <a:rPr lang="zh-CN" altLang="en-US" dirty="0">
                <a:solidFill>
                  <a:schemeClr val="tx1">
                    <a:lumMod val="75000"/>
                    <a:lumOff val="25000"/>
                  </a:schemeClr>
                </a:solidFill>
              </a:rPr>
              <a:t>恭喜您已成功晋级第十届中国创新创业大赛主动健康与数字医疗产业创新专业赛复赛     </a:t>
            </a:r>
            <a:endParaRPr lang="en-US" altLang="zh-CN" dirty="0">
              <a:solidFill>
                <a:schemeClr val="tx1">
                  <a:lumMod val="75000"/>
                  <a:lumOff val="25000"/>
                </a:schemeClr>
              </a:solidFill>
            </a:endParaRPr>
          </a:p>
          <a:p>
            <a:pPr>
              <a:lnSpc>
                <a:spcPct val="120000"/>
              </a:lnSpc>
            </a:pPr>
            <a:r>
              <a:rPr lang="zh-CN" altLang="en-US" dirty="0">
                <a:solidFill>
                  <a:schemeClr val="tx1">
                    <a:lumMod val="75000"/>
                    <a:lumOff val="25000"/>
                  </a:schemeClr>
                </a:solidFill>
              </a:rPr>
              <a:t> 复赛及决赛时间为</a:t>
            </a:r>
            <a:r>
              <a:rPr lang="en-US" altLang="zh-CN" dirty="0">
                <a:solidFill>
                  <a:schemeClr val="tx1">
                    <a:lumMod val="75000"/>
                    <a:lumOff val="25000"/>
                  </a:schemeClr>
                </a:solidFill>
              </a:rPr>
              <a:t>2021</a:t>
            </a:r>
            <a:r>
              <a:rPr lang="zh-CN" altLang="en-US" dirty="0">
                <a:solidFill>
                  <a:schemeClr val="tx1">
                    <a:lumMod val="75000"/>
                    <a:lumOff val="25000"/>
                  </a:schemeClr>
                </a:solidFill>
              </a:rPr>
              <a:t>年</a:t>
            </a:r>
            <a:r>
              <a:rPr lang="en-US" altLang="zh-CN" dirty="0">
                <a:solidFill>
                  <a:schemeClr val="tx1">
                    <a:lumMod val="75000"/>
                    <a:lumOff val="25000"/>
                  </a:schemeClr>
                </a:solidFill>
              </a:rPr>
              <a:t>11</a:t>
            </a:r>
            <a:r>
              <a:rPr lang="zh-CN" altLang="en-US" dirty="0">
                <a:solidFill>
                  <a:schemeClr val="tx1">
                    <a:lumMod val="75000"/>
                    <a:lumOff val="25000"/>
                  </a:schemeClr>
                </a:solidFill>
              </a:rPr>
              <a:t>月</a:t>
            </a:r>
            <a:r>
              <a:rPr lang="en-US" altLang="zh-CN" dirty="0">
                <a:solidFill>
                  <a:schemeClr val="tx1">
                    <a:lumMod val="75000"/>
                    <a:lumOff val="25000"/>
                  </a:schemeClr>
                </a:solidFill>
              </a:rPr>
              <a:t>15-17</a:t>
            </a:r>
            <a:r>
              <a:rPr lang="zh-CN" altLang="en-US" dirty="0">
                <a:solidFill>
                  <a:schemeClr val="tx1">
                    <a:lumMod val="75000"/>
                    <a:lumOff val="25000"/>
                  </a:schemeClr>
                </a:solidFill>
              </a:rPr>
              <a:t>日，比赛地点为上海市闵行区大零号湾科创大厦     </a:t>
            </a:r>
            <a:endParaRPr lang="en-US" altLang="zh-CN" dirty="0">
              <a:solidFill>
                <a:schemeClr val="tx1">
                  <a:lumMod val="75000"/>
                  <a:lumOff val="25000"/>
                </a:schemeClr>
              </a:solidFill>
            </a:endParaRPr>
          </a:p>
          <a:p>
            <a:pPr>
              <a:lnSpc>
                <a:spcPct val="120000"/>
              </a:lnSpc>
            </a:pPr>
            <a:r>
              <a:rPr lang="zh-CN" altLang="en-US" dirty="0">
                <a:solidFill>
                  <a:schemeClr val="tx1">
                    <a:lumMod val="75000"/>
                    <a:lumOff val="25000"/>
                  </a:schemeClr>
                </a:solidFill>
              </a:rPr>
              <a:t> 请您于</a:t>
            </a:r>
            <a:r>
              <a:rPr lang="en-US" altLang="zh-CN" dirty="0">
                <a:solidFill>
                  <a:schemeClr val="tx1">
                    <a:lumMod val="75000"/>
                    <a:lumOff val="25000"/>
                  </a:schemeClr>
                </a:solidFill>
              </a:rPr>
              <a:t>11</a:t>
            </a:r>
            <a:r>
              <a:rPr lang="zh-CN" altLang="en-US" dirty="0">
                <a:solidFill>
                  <a:schemeClr val="tx1">
                    <a:lumMod val="75000"/>
                    <a:lumOff val="25000"/>
                  </a:schemeClr>
                </a:solidFill>
              </a:rPr>
              <a:t>月</a:t>
            </a:r>
            <a:r>
              <a:rPr lang="en-US" altLang="zh-CN" dirty="0">
                <a:solidFill>
                  <a:schemeClr val="tx1">
                    <a:lumMod val="75000"/>
                    <a:lumOff val="25000"/>
                  </a:schemeClr>
                </a:solidFill>
              </a:rPr>
              <a:t>15</a:t>
            </a:r>
            <a:r>
              <a:rPr lang="zh-CN" altLang="en-US" dirty="0">
                <a:solidFill>
                  <a:schemeClr val="tx1">
                    <a:lumMod val="75000"/>
                    <a:lumOff val="25000"/>
                  </a:schemeClr>
                </a:solidFill>
              </a:rPr>
              <a:t>日下午</a:t>
            </a:r>
            <a:r>
              <a:rPr lang="en-US" altLang="zh-CN" dirty="0">
                <a:solidFill>
                  <a:schemeClr val="tx1">
                    <a:lumMod val="75000"/>
                    <a:lumOff val="25000"/>
                  </a:schemeClr>
                </a:solidFill>
              </a:rPr>
              <a:t>14:00</a:t>
            </a:r>
            <a:r>
              <a:rPr lang="zh-CN" altLang="en-US" dirty="0">
                <a:solidFill>
                  <a:schemeClr val="tx1">
                    <a:lumMod val="75000"/>
                    <a:lumOff val="25000"/>
                  </a:schemeClr>
                </a:solidFill>
              </a:rPr>
              <a:t>前抵达比赛地点报到。      </a:t>
            </a:r>
            <a:endParaRPr lang="en-US" altLang="zh-CN" dirty="0">
              <a:solidFill>
                <a:schemeClr val="tx1">
                  <a:lumMod val="75000"/>
                  <a:lumOff val="25000"/>
                </a:schemeClr>
              </a:solidFill>
            </a:endParaRPr>
          </a:p>
          <a:p>
            <a:pPr>
              <a:lnSpc>
                <a:spcPct val="120000"/>
              </a:lnSpc>
            </a:pPr>
            <a:r>
              <a:rPr lang="zh-CN" altLang="en-US" dirty="0">
                <a:solidFill>
                  <a:schemeClr val="tx1">
                    <a:lumMod val="75000"/>
                    <a:lumOff val="25000"/>
                  </a:schemeClr>
                </a:solidFill>
              </a:rPr>
              <a:t>详细的议程及时间安排请于十一假期后登录中国创新创业大赛官网美年大健康专场赛</a:t>
            </a:r>
            <a:endParaRPr lang="en-US" altLang="zh-CN" dirty="0">
              <a:solidFill>
                <a:schemeClr val="tx1">
                  <a:lumMod val="75000"/>
                  <a:lumOff val="25000"/>
                </a:schemeClr>
              </a:solidFill>
            </a:endParaRPr>
          </a:p>
          <a:p>
            <a:pPr>
              <a:lnSpc>
                <a:spcPct val="120000"/>
              </a:lnSpc>
            </a:pPr>
            <a:r>
              <a:rPr lang="zh-CN" altLang="en-US" dirty="0">
                <a:solidFill>
                  <a:schemeClr val="tx1">
                    <a:lumMod val="75000"/>
                    <a:lumOff val="25000"/>
                  </a:schemeClr>
                </a:solidFill>
              </a:rPr>
              <a:t>专题页面中的赛程安排进行查看      报名回执系统将于</a:t>
            </a:r>
            <a:r>
              <a:rPr lang="en-US" altLang="zh-CN" dirty="0">
                <a:solidFill>
                  <a:schemeClr val="tx1">
                    <a:lumMod val="75000"/>
                    <a:lumOff val="25000"/>
                  </a:schemeClr>
                </a:solidFill>
              </a:rPr>
              <a:t>9</a:t>
            </a:r>
            <a:r>
              <a:rPr lang="zh-CN" altLang="en-US" dirty="0">
                <a:solidFill>
                  <a:schemeClr val="tx1">
                    <a:lumMod val="75000"/>
                    <a:lumOff val="25000"/>
                  </a:schemeClr>
                </a:solidFill>
              </a:rPr>
              <a:t>月</a:t>
            </a:r>
            <a:r>
              <a:rPr lang="en-US" altLang="zh-CN" dirty="0">
                <a:solidFill>
                  <a:schemeClr val="tx1">
                    <a:lumMod val="75000"/>
                    <a:lumOff val="25000"/>
                  </a:schemeClr>
                </a:solidFill>
              </a:rPr>
              <a:t>29</a:t>
            </a:r>
            <a:r>
              <a:rPr lang="zh-CN" altLang="en-US" dirty="0">
                <a:solidFill>
                  <a:schemeClr val="tx1">
                    <a:lumMod val="75000"/>
                    <a:lumOff val="25000"/>
                  </a:schemeClr>
                </a:solidFill>
              </a:rPr>
              <a:t>日</a:t>
            </a:r>
            <a:r>
              <a:rPr lang="en-US" altLang="zh-CN" dirty="0">
                <a:solidFill>
                  <a:schemeClr val="tx1">
                    <a:lumMod val="75000"/>
                    <a:lumOff val="25000"/>
                  </a:schemeClr>
                </a:solidFill>
              </a:rPr>
              <a:t>-10</a:t>
            </a:r>
            <a:r>
              <a:rPr lang="zh-CN" altLang="en-US" dirty="0">
                <a:solidFill>
                  <a:schemeClr val="tx1">
                    <a:lumMod val="75000"/>
                    <a:lumOff val="25000"/>
                  </a:schemeClr>
                </a:solidFill>
              </a:rPr>
              <a:t>月</a:t>
            </a:r>
            <a:r>
              <a:rPr lang="en-US" altLang="zh-CN" dirty="0">
                <a:solidFill>
                  <a:schemeClr val="tx1">
                    <a:lumMod val="75000"/>
                    <a:lumOff val="25000"/>
                  </a:schemeClr>
                </a:solidFill>
              </a:rPr>
              <a:t>15</a:t>
            </a:r>
            <a:r>
              <a:rPr lang="zh-CN" altLang="en-US" dirty="0">
                <a:solidFill>
                  <a:schemeClr val="tx1">
                    <a:lumMod val="75000"/>
                    <a:lumOff val="25000"/>
                  </a:schemeClr>
                </a:solidFill>
              </a:rPr>
              <a:t>日期间开放，</a:t>
            </a:r>
            <a:endParaRPr lang="en-US" altLang="zh-CN" dirty="0">
              <a:solidFill>
                <a:schemeClr val="tx1">
                  <a:lumMod val="75000"/>
                  <a:lumOff val="25000"/>
                </a:schemeClr>
              </a:solidFill>
            </a:endParaRPr>
          </a:p>
          <a:p>
            <a:pPr>
              <a:lnSpc>
                <a:spcPct val="120000"/>
              </a:lnSpc>
            </a:pPr>
            <a:r>
              <a:rPr lang="zh-CN" altLang="en-US" dirty="0">
                <a:solidFill>
                  <a:schemeClr val="tx1">
                    <a:lumMod val="75000"/>
                    <a:lumOff val="25000"/>
                  </a:schemeClr>
                </a:solidFill>
              </a:rPr>
              <a:t>请您务必在截至日期之前，前往大赛官网，登录系统填写参赛回执逾期未提交回执，视为默认退赛</a:t>
            </a:r>
            <a:endParaRPr lang="en-US" altLang="zh-CN" dirty="0">
              <a:solidFill>
                <a:schemeClr val="tx1">
                  <a:lumMod val="75000"/>
                  <a:lumOff val="25000"/>
                </a:schemeClr>
              </a:solidFill>
            </a:endParaRPr>
          </a:p>
          <a:p>
            <a:pPr>
              <a:lnSpc>
                <a:spcPct val="120000"/>
              </a:lnSpc>
            </a:pPr>
            <a:r>
              <a:rPr lang="zh-CN" altLang="en-US" dirty="0">
                <a:solidFill>
                  <a:schemeClr val="tx1">
                    <a:lumMod val="75000"/>
                    <a:lumOff val="25000"/>
                  </a:schemeClr>
                </a:solidFill>
              </a:rPr>
              <a:t>      填写回执的同时，请将相应资料（</a:t>
            </a:r>
            <a:endParaRPr lang="en-US" altLang="zh-CN" dirty="0">
              <a:solidFill>
                <a:schemeClr val="tx1">
                  <a:lumMod val="75000"/>
                  <a:lumOff val="25000"/>
                </a:schemeClr>
              </a:solidFill>
            </a:endParaRPr>
          </a:p>
          <a:p>
            <a:pPr>
              <a:lnSpc>
                <a:spcPct val="120000"/>
              </a:lnSpc>
            </a:pPr>
            <a:r>
              <a:rPr lang="zh-CN" altLang="en-US" dirty="0">
                <a:solidFill>
                  <a:schemeClr val="tx1">
                    <a:lumMod val="75000"/>
                    <a:lumOff val="25000"/>
                  </a:schemeClr>
                </a:solidFill>
              </a:rPr>
              <a:t>企业</a:t>
            </a:r>
            <a:r>
              <a:rPr lang="en-US" altLang="zh-CN" dirty="0">
                <a:solidFill>
                  <a:schemeClr val="tx1">
                    <a:lumMod val="75000"/>
                    <a:lumOff val="25000"/>
                  </a:schemeClr>
                </a:solidFill>
              </a:rPr>
              <a:t>/</a:t>
            </a:r>
            <a:r>
              <a:rPr lang="zh-CN" altLang="en-US" dirty="0">
                <a:solidFill>
                  <a:schemeClr val="tx1">
                    <a:lumMod val="75000"/>
                    <a:lumOff val="25000"/>
                  </a:schemeClr>
                </a:solidFill>
              </a:rPr>
              <a:t>团队形象、团队、产品或项目等图片</a:t>
            </a:r>
            <a:r>
              <a:rPr lang="en-US" altLang="zh-CN" dirty="0">
                <a:solidFill>
                  <a:schemeClr val="tx1">
                    <a:lumMod val="75000"/>
                    <a:lumOff val="25000"/>
                  </a:schemeClr>
                </a:solidFill>
              </a:rPr>
              <a:t>4</a:t>
            </a:r>
            <a:r>
              <a:rPr lang="zh-CN" altLang="en-US" dirty="0">
                <a:solidFill>
                  <a:schemeClr val="tx1">
                    <a:lumMod val="75000"/>
                    <a:lumOff val="25000"/>
                  </a:schemeClr>
                </a:solidFill>
              </a:rPr>
              <a:t>张</a:t>
            </a:r>
            <a:r>
              <a:rPr lang="en-US" altLang="zh-CN" dirty="0">
                <a:solidFill>
                  <a:schemeClr val="tx1">
                    <a:lumMod val="75000"/>
                    <a:lumOff val="25000"/>
                  </a:schemeClr>
                </a:solidFill>
              </a:rPr>
              <a:t>,</a:t>
            </a:r>
            <a:r>
              <a:rPr lang="zh-CN" altLang="en-US" dirty="0">
                <a:solidFill>
                  <a:schemeClr val="tx1">
                    <a:lumMod val="75000"/>
                    <a:lumOff val="25000"/>
                  </a:schemeClr>
                </a:solidFill>
              </a:rPr>
              <a:t>图片要求清晰的</a:t>
            </a:r>
            <a:r>
              <a:rPr lang="en-US" altLang="zh-CN" dirty="0">
                <a:solidFill>
                  <a:schemeClr val="tx1">
                    <a:lumMod val="75000"/>
                    <a:lumOff val="25000"/>
                  </a:schemeClr>
                </a:solidFill>
              </a:rPr>
              <a:t>jpg</a:t>
            </a:r>
            <a:r>
              <a:rPr lang="zh-CN" altLang="en-US" dirty="0">
                <a:solidFill>
                  <a:schemeClr val="tx1">
                    <a:lumMod val="75000"/>
                    <a:lumOff val="25000"/>
                  </a:schemeClr>
                </a:solidFill>
              </a:rPr>
              <a:t>格式及企业</a:t>
            </a:r>
            <a:r>
              <a:rPr lang="en-US" altLang="zh-CN" dirty="0">
                <a:solidFill>
                  <a:schemeClr val="tx1">
                    <a:lumMod val="75000"/>
                    <a:lumOff val="25000"/>
                  </a:schemeClr>
                </a:solidFill>
              </a:rPr>
              <a:t>/</a:t>
            </a:r>
            <a:r>
              <a:rPr lang="zh-CN" altLang="en-US" dirty="0">
                <a:solidFill>
                  <a:schemeClr val="tx1">
                    <a:lumMod val="75000"/>
                    <a:lumOff val="25000"/>
                  </a:schemeClr>
                </a:solidFill>
              </a:rPr>
              <a:t>团队、项目简介，</a:t>
            </a:r>
            <a:endParaRPr lang="en-US" altLang="zh-CN" dirty="0">
              <a:solidFill>
                <a:schemeClr val="tx1">
                  <a:lumMod val="75000"/>
                  <a:lumOff val="25000"/>
                </a:schemeClr>
              </a:solidFill>
            </a:endParaRPr>
          </a:p>
          <a:p>
            <a:pPr>
              <a:lnSpc>
                <a:spcPct val="120000"/>
              </a:lnSpc>
            </a:pPr>
            <a:r>
              <a:rPr lang="zh-CN" altLang="en-US" dirty="0">
                <a:solidFill>
                  <a:schemeClr val="tx1">
                    <a:lumMod val="75000"/>
                    <a:lumOff val="25000"/>
                  </a:schemeClr>
                </a:solidFill>
              </a:rPr>
              <a:t>字数不超过</a:t>
            </a:r>
            <a:r>
              <a:rPr lang="en-US" altLang="zh-CN" dirty="0">
                <a:solidFill>
                  <a:schemeClr val="tx1">
                    <a:lumMod val="75000"/>
                    <a:lumOff val="25000"/>
                  </a:schemeClr>
                </a:solidFill>
              </a:rPr>
              <a:t>400</a:t>
            </a:r>
            <a:r>
              <a:rPr lang="zh-CN" altLang="en-US" dirty="0">
                <a:solidFill>
                  <a:schemeClr val="tx1">
                    <a:lumMod val="75000"/>
                    <a:lumOff val="25000"/>
                  </a:schemeClr>
                </a:solidFill>
              </a:rPr>
              <a:t>字）发到指  定的邮箱里，我们将在比赛现场为您免费制作企业展板。      </a:t>
            </a:r>
            <a:endParaRPr lang="en-US" altLang="zh-CN" dirty="0">
              <a:solidFill>
                <a:schemeClr val="tx1">
                  <a:lumMod val="75000"/>
                  <a:lumOff val="25000"/>
                </a:schemeClr>
              </a:solidFill>
            </a:endParaRPr>
          </a:p>
          <a:p>
            <a:pPr>
              <a:lnSpc>
                <a:spcPct val="120000"/>
              </a:lnSpc>
            </a:pPr>
            <a:r>
              <a:rPr lang="zh-CN" altLang="en-US" dirty="0">
                <a:solidFill>
                  <a:schemeClr val="tx1">
                    <a:lumMod val="75000"/>
                    <a:lumOff val="25000"/>
                  </a:schemeClr>
                </a:solidFill>
              </a:rPr>
              <a:t>同时，复赛、决赛的正式通知将在近期发出，请前往大赛官方网站（</a:t>
            </a:r>
            <a:r>
              <a:rPr lang="en-US" altLang="zh-CN" dirty="0">
                <a:solidFill>
                  <a:schemeClr val="tx1">
                    <a:lumMod val="75000"/>
                    <a:lumOff val="25000"/>
                  </a:schemeClr>
                </a:solidFill>
                <a:hlinkClick r:id="rId2"/>
              </a:rPr>
              <a:t>http://mndjk.cxcyds.com/</a:t>
            </a:r>
            <a:r>
              <a:rPr lang="zh-CN" altLang="en-US" dirty="0">
                <a:solidFill>
                  <a:schemeClr val="tx1">
                    <a:lumMod val="75000"/>
                    <a:lumOff val="25000"/>
                  </a:schemeClr>
                </a:solidFill>
              </a:rPr>
              <a:t>）</a:t>
            </a:r>
            <a:endParaRPr lang="en-US" altLang="zh-CN" dirty="0">
              <a:solidFill>
                <a:schemeClr val="tx1">
                  <a:lumMod val="75000"/>
                  <a:lumOff val="25000"/>
                </a:schemeClr>
              </a:solidFill>
            </a:endParaRPr>
          </a:p>
          <a:p>
            <a:pPr>
              <a:lnSpc>
                <a:spcPct val="120000"/>
              </a:lnSpc>
            </a:pPr>
            <a:r>
              <a:rPr lang="zh-CN" altLang="en-US" dirty="0">
                <a:solidFill>
                  <a:schemeClr val="tx1">
                    <a:lumMod val="75000"/>
                    <a:lumOff val="25000"/>
                  </a:schemeClr>
                </a:solidFill>
              </a:rPr>
              <a:t>查阅，复赛名单也将同期进行公示。如您确认参赛，请扫描下方二维码进入选手群，</a:t>
            </a:r>
            <a:endParaRPr lang="en-US" altLang="zh-CN" dirty="0">
              <a:solidFill>
                <a:schemeClr val="tx1">
                  <a:lumMod val="75000"/>
                  <a:lumOff val="25000"/>
                </a:schemeClr>
              </a:solidFill>
            </a:endParaRPr>
          </a:p>
          <a:p>
            <a:pPr>
              <a:lnSpc>
                <a:spcPct val="120000"/>
              </a:lnSpc>
            </a:pPr>
            <a:r>
              <a:rPr lang="zh-CN" altLang="en-US" dirty="0">
                <a:solidFill>
                  <a:schemeClr val="tx1">
                    <a:lumMod val="75000"/>
                    <a:lumOff val="25000"/>
                  </a:schemeClr>
                </a:solidFill>
              </a:rPr>
              <a:t>谢谢如有疑问，请拨打：</a:t>
            </a:r>
            <a:r>
              <a:rPr lang="en-US" altLang="zh-CN" dirty="0">
                <a:solidFill>
                  <a:schemeClr val="tx1">
                    <a:lumMod val="75000"/>
                    <a:lumOff val="25000"/>
                  </a:schemeClr>
                </a:solidFill>
              </a:rPr>
              <a:t>010-88656381/6382</a:t>
            </a:r>
            <a:r>
              <a:rPr lang="zh-CN" altLang="en-US" dirty="0">
                <a:solidFill>
                  <a:schemeClr val="tx1">
                    <a:lumMod val="75000"/>
                    <a:lumOff val="25000"/>
                  </a:schemeClr>
                </a:solidFill>
              </a:rPr>
              <a:t>进行咨询</a:t>
            </a:r>
          </a:p>
        </p:txBody>
      </p:sp>
    </p:spTree>
    <p:extLst>
      <p:ext uri="{BB962C8B-B14F-4D97-AF65-F5344CB8AC3E}">
        <p14:creationId xmlns:p14="http://schemas.microsoft.com/office/powerpoint/2010/main" val="1407726783"/>
      </p:ext>
    </p:extLst>
  </p:cSld>
  <p:clrMapOvr>
    <a:masterClrMapping/>
  </p:clrMapOvr>
  <mc:AlternateContent xmlns:mc="http://schemas.openxmlformats.org/markup-compatibility/2006" xmlns:p14="http://schemas.microsoft.com/office/powerpoint/2010/main">
    <mc:Choice Requires="p14">
      <p:transition spd="slow" p14:dur="1400" advClick="0" advTm="5000">
        <p14:doors dir="vert"/>
      </p:transition>
    </mc:Choice>
    <mc:Fallback xmlns="">
      <p:transition spd="slow"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千图PPT彼岸天：ID 8661124库_组合 1"/>
          <p:cNvGrpSpPr/>
          <p:nvPr>
            <p:custDataLst>
              <p:tags r:id="rId1"/>
            </p:custDataLst>
          </p:nvPr>
        </p:nvGrpSpPr>
        <p:grpSpPr>
          <a:xfrm>
            <a:off x="2409382" y="1642570"/>
            <a:ext cx="3241256" cy="1915542"/>
            <a:chOff x="1295401" y="1411750"/>
            <a:chExt cx="2819400" cy="1915542"/>
          </a:xfrm>
        </p:grpSpPr>
        <p:sp>
          <p:nvSpPr>
            <p:cNvPr id="4" name="Rectangle: Rounded Corners 5"/>
            <p:cNvSpPr/>
            <p:nvPr/>
          </p:nvSpPr>
          <p:spPr>
            <a:xfrm>
              <a:off x="1295401" y="1822737"/>
              <a:ext cx="2819400" cy="1504555"/>
            </a:xfrm>
            <a:prstGeom prst="roundRect">
              <a:avLst>
                <a:gd name="adj" fmla="val 5694"/>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grpSp>
          <p:nvGrpSpPr>
            <p:cNvPr id="5" name="Group 6"/>
            <p:cNvGrpSpPr/>
            <p:nvPr/>
          </p:nvGrpSpPr>
          <p:grpSpPr>
            <a:xfrm>
              <a:off x="2303165" y="1411750"/>
              <a:ext cx="803870" cy="803870"/>
              <a:chOff x="2247900" y="1225947"/>
              <a:chExt cx="914400" cy="914400"/>
            </a:xfrm>
          </p:grpSpPr>
          <p:sp>
            <p:nvSpPr>
              <p:cNvPr id="44" name="Rectangle: Rounded Corners 9"/>
              <p:cNvSpPr/>
              <p:nvPr/>
            </p:nvSpPr>
            <p:spPr>
              <a:xfrm>
                <a:off x="2247900" y="1225947"/>
                <a:ext cx="914400" cy="9144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45" name="Freeform: Shape 10"/>
              <p:cNvSpPr/>
              <p:nvPr/>
            </p:nvSpPr>
            <p:spPr bwMode="auto">
              <a:xfrm>
                <a:off x="2458417" y="1467073"/>
                <a:ext cx="493366" cy="432146"/>
              </a:xfrm>
              <a:custGeom>
                <a:avLst/>
                <a:gdLst>
                  <a:gd name="T0" fmla="*/ 212060 w 602"/>
                  <a:gd name="T1" fmla="*/ 103681 h 531"/>
                  <a:gd name="T2" fmla="*/ 112352 w 602"/>
                  <a:gd name="T3" fmla="*/ 144579 h 531"/>
                  <a:gd name="T4" fmla="*/ 112352 w 602"/>
                  <a:gd name="T5" fmla="*/ 144579 h 531"/>
                  <a:gd name="T6" fmla="*/ 109823 w 602"/>
                  <a:gd name="T7" fmla="*/ 147090 h 531"/>
                  <a:gd name="T8" fmla="*/ 104766 w 602"/>
                  <a:gd name="T9" fmla="*/ 144579 h 531"/>
                  <a:gd name="T10" fmla="*/ 104766 w 602"/>
                  <a:gd name="T11" fmla="*/ 144579 h 531"/>
                  <a:gd name="T12" fmla="*/ 5419 w 602"/>
                  <a:gd name="T13" fmla="*/ 103681 h 531"/>
                  <a:gd name="T14" fmla="*/ 10477 w 602"/>
                  <a:gd name="T15" fmla="*/ 86102 h 531"/>
                  <a:gd name="T16" fmla="*/ 15534 w 602"/>
                  <a:gd name="T17" fmla="*/ 86102 h 531"/>
                  <a:gd name="T18" fmla="*/ 15534 w 602"/>
                  <a:gd name="T19" fmla="*/ 86102 h 531"/>
                  <a:gd name="T20" fmla="*/ 204474 w 602"/>
                  <a:gd name="T21" fmla="*/ 86102 h 531"/>
                  <a:gd name="T22" fmla="*/ 204474 w 602"/>
                  <a:gd name="T23" fmla="*/ 86102 h 531"/>
                  <a:gd name="T24" fmla="*/ 207002 w 602"/>
                  <a:gd name="T25" fmla="*/ 86102 h 531"/>
                  <a:gd name="T26" fmla="*/ 212060 w 602"/>
                  <a:gd name="T27" fmla="*/ 103681 h 531"/>
                  <a:gd name="T28" fmla="*/ 212060 w 602"/>
                  <a:gd name="T29" fmla="*/ 60630 h 531"/>
                  <a:gd name="T30" fmla="*/ 112352 w 602"/>
                  <a:gd name="T31" fmla="*/ 101169 h 531"/>
                  <a:gd name="T32" fmla="*/ 112352 w 602"/>
                  <a:gd name="T33" fmla="*/ 101169 h 531"/>
                  <a:gd name="T34" fmla="*/ 109823 w 602"/>
                  <a:gd name="T35" fmla="*/ 101169 h 531"/>
                  <a:gd name="T36" fmla="*/ 104766 w 602"/>
                  <a:gd name="T37" fmla="*/ 101169 h 531"/>
                  <a:gd name="T38" fmla="*/ 104766 w 602"/>
                  <a:gd name="T39" fmla="*/ 101169 h 531"/>
                  <a:gd name="T40" fmla="*/ 5419 w 602"/>
                  <a:gd name="T41" fmla="*/ 60630 h 531"/>
                  <a:gd name="T42" fmla="*/ 5419 w 602"/>
                  <a:gd name="T43" fmla="*/ 43051 h 531"/>
                  <a:gd name="T44" fmla="*/ 104766 w 602"/>
                  <a:gd name="T45" fmla="*/ 2511 h 531"/>
                  <a:gd name="T46" fmla="*/ 104766 w 602"/>
                  <a:gd name="T47" fmla="*/ 2511 h 531"/>
                  <a:gd name="T48" fmla="*/ 109823 w 602"/>
                  <a:gd name="T49" fmla="*/ 0 h 531"/>
                  <a:gd name="T50" fmla="*/ 112352 w 602"/>
                  <a:gd name="T51" fmla="*/ 2511 h 531"/>
                  <a:gd name="T52" fmla="*/ 112352 w 602"/>
                  <a:gd name="T53" fmla="*/ 2511 h 531"/>
                  <a:gd name="T54" fmla="*/ 212060 w 602"/>
                  <a:gd name="T55" fmla="*/ 43051 h 531"/>
                  <a:gd name="T56" fmla="*/ 212060 w 602"/>
                  <a:gd name="T57" fmla="*/ 60630 h 531"/>
                  <a:gd name="T58" fmla="*/ 10477 w 602"/>
                  <a:gd name="T59" fmla="*/ 129153 h 531"/>
                  <a:gd name="T60" fmla="*/ 15534 w 602"/>
                  <a:gd name="T61" fmla="*/ 129153 h 531"/>
                  <a:gd name="T62" fmla="*/ 15534 w 602"/>
                  <a:gd name="T63" fmla="*/ 129153 h 531"/>
                  <a:gd name="T64" fmla="*/ 204474 w 602"/>
                  <a:gd name="T65" fmla="*/ 129153 h 531"/>
                  <a:gd name="T66" fmla="*/ 204474 w 602"/>
                  <a:gd name="T67" fmla="*/ 129153 h 531"/>
                  <a:gd name="T68" fmla="*/ 207002 w 602"/>
                  <a:gd name="T69" fmla="*/ 129153 h 531"/>
                  <a:gd name="T70" fmla="*/ 212060 w 602"/>
                  <a:gd name="T71" fmla="*/ 149602 h 531"/>
                  <a:gd name="T72" fmla="*/ 112352 w 602"/>
                  <a:gd name="T73" fmla="*/ 190141 h 531"/>
                  <a:gd name="T74" fmla="*/ 112352 w 602"/>
                  <a:gd name="T75" fmla="*/ 190141 h 531"/>
                  <a:gd name="T76" fmla="*/ 109823 w 602"/>
                  <a:gd name="T77" fmla="*/ 190141 h 531"/>
                  <a:gd name="T78" fmla="*/ 104766 w 602"/>
                  <a:gd name="T79" fmla="*/ 190141 h 531"/>
                  <a:gd name="T80" fmla="*/ 104766 w 602"/>
                  <a:gd name="T81" fmla="*/ 190141 h 531"/>
                  <a:gd name="T82" fmla="*/ 5419 w 602"/>
                  <a:gd name="T83" fmla="*/ 149602 h 531"/>
                  <a:gd name="T84" fmla="*/ 10477 w 602"/>
                  <a:gd name="T85" fmla="*/ 129153 h 531"/>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602" h="531">
                    <a:moveTo>
                      <a:pt x="587" y="289"/>
                    </a:moveTo>
                    <a:lnTo>
                      <a:pt x="587" y="289"/>
                    </a:lnTo>
                    <a:cubicBezTo>
                      <a:pt x="311" y="403"/>
                      <a:pt x="311" y="403"/>
                      <a:pt x="311" y="403"/>
                    </a:cubicBezTo>
                    <a:cubicBezTo>
                      <a:pt x="311" y="410"/>
                      <a:pt x="304" y="410"/>
                      <a:pt x="304" y="410"/>
                    </a:cubicBezTo>
                    <a:cubicBezTo>
                      <a:pt x="297" y="410"/>
                      <a:pt x="297" y="410"/>
                      <a:pt x="290" y="403"/>
                    </a:cubicBezTo>
                    <a:cubicBezTo>
                      <a:pt x="15" y="289"/>
                      <a:pt x="15" y="289"/>
                      <a:pt x="15" y="289"/>
                    </a:cubicBezTo>
                    <a:cubicBezTo>
                      <a:pt x="7" y="289"/>
                      <a:pt x="0" y="275"/>
                      <a:pt x="0" y="268"/>
                    </a:cubicBezTo>
                    <a:cubicBezTo>
                      <a:pt x="0" y="247"/>
                      <a:pt x="15" y="240"/>
                      <a:pt x="29" y="240"/>
                    </a:cubicBezTo>
                    <a:cubicBezTo>
                      <a:pt x="36" y="240"/>
                      <a:pt x="36" y="240"/>
                      <a:pt x="43" y="240"/>
                    </a:cubicBezTo>
                    <a:cubicBezTo>
                      <a:pt x="304" y="346"/>
                      <a:pt x="304" y="346"/>
                      <a:pt x="304" y="346"/>
                    </a:cubicBezTo>
                    <a:cubicBezTo>
                      <a:pt x="566" y="240"/>
                      <a:pt x="566" y="240"/>
                      <a:pt x="566" y="240"/>
                    </a:cubicBezTo>
                    <a:lnTo>
                      <a:pt x="573" y="240"/>
                    </a:lnTo>
                    <a:cubicBezTo>
                      <a:pt x="594" y="240"/>
                      <a:pt x="601" y="247"/>
                      <a:pt x="601" y="268"/>
                    </a:cubicBezTo>
                    <a:cubicBezTo>
                      <a:pt x="601" y="275"/>
                      <a:pt x="594" y="289"/>
                      <a:pt x="587" y="289"/>
                    </a:cubicBezTo>
                    <a:close/>
                    <a:moveTo>
                      <a:pt x="587" y="169"/>
                    </a:moveTo>
                    <a:lnTo>
                      <a:pt x="587" y="169"/>
                    </a:lnTo>
                    <a:cubicBezTo>
                      <a:pt x="311" y="282"/>
                      <a:pt x="311" y="282"/>
                      <a:pt x="311" y="282"/>
                    </a:cubicBezTo>
                    <a:lnTo>
                      <a:pt x="304" y="282"/>
                    </a:lnTo>
                    <a:cubicBezTo>
                      <a:pt x="297" y="282"/>
                      <a:pt x="297" y="282"/>
                      <a:pt x="290" y="282"/>
                    </a:cubicBezTo>
                    <a:cubicBezTo>
                      <a:pt x="15" y="169"/>
                      <a:pt x="15" y="169"/>
                      <a:pt x="15" y="169"/>
                    </a:cubicBezTo>
                    <a:cubicBezTo>
                      <a:pt x="7" y="162"/>
                      <a:pt x="0" y="155"/>
                      <a:pt x="0" y="141"/>
                    </a:cubicBezTo>
                    <a:cubicBezTo>
                      <a:pt x="0" y="134"/>
                      <a:pt x="7" y="120"/>
                      <a:pt x="15" y="120"/>
                    </a:cubicBezTo>
                    <a:cubicBezTo>
                      <a:pt x="290" y="7"/>
                      <a:pt x="290" y="7"/>
                      <a:pt x="290" y="7"/>
                    </a:cubicBezTo>
                    <a:cubicBezTo>
                      <a:pt x="297" y="0"/>
                      <a:pt x="297" y="0"/>
                      <a:pt x="304" y="0"/>
                    </a:cubicBezTo>
                    <a:cubicBezTo>
                      <a:pt x="304" y="0"/>
                      <a:pt x="311" y="0"/>
                      <a:pt x="311" y="7"/>
                    </a:cubicBezTo>
                    <a:cubicBezTo>
                      <a:pt x="587" y="120"/>
                      <a:pt x="587" y="120"/>
                      <a:pt x="587" y="120"/>
                    </a:cubicBezTo>
                    <a:cubicBezTo>
                      <a:pt x="594" y="120"/>
                      <a:pt x="601" y="134"/>
                      <a:pt x="601" y="141"/>
                    </a:cubicBezTo>
                    <a:cubicBezTo>
                      <a:pt x="601" y="155"/>
                      <a:pt x="594" y="162"/>
                      <a:pt x="587" y="169"/>
                    </a:cubicBezTo>
                    <a:close/>
                    <a:moveTo>
                      <a:pt x="29" y="360"/>
                    </a:moveTo>
                    <a:lnTo>
                      <a:pt x="29" y="360"/>
                    </a:lnTo>
                    <a:cubicBezTo>
                      <a:pt x="36" y="360"/>
                      <a:pt x="36" y="360"/>
                      <a:pt x="43" y="360"/>
                    </a:cubicBezTo>
                    <a:cubicBezTo>
                      <a:pt x="304" y="473"/>
                      <a:pt x="304" y="473"/>
                      <a:pt x="304" y="473"/>
                    </a:cubicBezTo>
                    <a:cubicBezTo>
                      <a:pt x="566" y="360"/>
                      <a:pt x="566" y="360"/>
                      <a:pt x="566" y="360"/>
                    </a:cubicBezTo>
                    <a:lnTo>
                      <a:pt x="573" y="360"/>
                    </a:lnTo>
                    <a:cubicBezTo>
                      <a:pt x="594" y="360"/>
                      <a:pt x="601" y="374"/>
                      <a:pt x="601" y="388"/>
                    </a:cubicBezTo>
                    <a:cubicBezTo>
                      <a:pt x="601" y="403"/>
                      <a:pt x="594" y="410"/>
                      <a:pt x="587" y="417"/>
                    </a:cubicBezTo>
                    <a:cubicBezTo>
                      <a:pt x="311" y="530"/>
                      <a:pt x="311" y="530"/>
                      <a:pt x="311" y="530"/>
                    </a:cubicBezTo>
                    <a:lnTo>
                      <a:pt x="304" y="530"/>
                    </a:lnTo>
                    <a:cubicBezTo>
                      <a:pt x="297" y="530"/>
                      <a:pt x="297" y="530"/>
                      <a:pt x="290" y="530"/>
                    </a:cubicBezTo>
                    <a:cubicBezTo>
                      <a:pt x="15" y="417"/>
                      <a:pt x="15" y="417"/>
                      <a:pt x="15" y="417"/>
                    </a:cubicBezTo>
                    <a:cubicBezTo>
                      <a:pt x="7" y="410"/>
                      <a:pt x="0" y="403"/>
                      <a:pt x="0" y="388"/>
                    </a:cubicBezTo>
                    <a:cubicBezTo>
                      <a:pt x="0" y="374"/>
                      <a:pt x="15" y="360"/>
                      <a:pt x="29" y="360"/>
                    </a:cubicBezTo>
                    <a:close/>
                  </a:path>
                </a:pathLst>
              </a:custGeom>
              <a:solidFill>
                <a:schemeClr val="bg1"/>
              </a:solidFill>
              <a:ln>
                <a:noFill/>
              </a:ln>
              <a:effectLst/>
            </p:spPr>
            <p:txBody>
              <a:bodyPr anchor="ctr"/>
              <a:lstStyle/>
              <a:p>
                <a:pPr algn="ctr"/>
                <a:endParaRPr/>
              </a:p>
            </p:txBody>
          </p:sp>
        </p:grpSp>
        <p:sp>
          <p:nvSpPr>
            <p:cNvPr id="42" name="TextBox 7"/>
            <p:cNvSpPr txBox="1"/>
            <p:nvPr/>
          </p:nvSpPr>
          <p:spPr>
            <a:xfrm>
              <a:off x="1423338" y="2512479"/>
              <a:ext cx="2563521" cy="678127"/>
            </a:xfrm>
            <a:prstGeom prst="rect">
              <a:avLst/>
            </a:prstGeom>
            <a:noFill/>
          </p:spPr>
          <p:txBody>
            <a:bodyPr wrap="none" lIns="0" tIns="0" rIns="0" bIns="0">
              <a:normAutofit/>
            </a:bodyPr>
            <a:lstStyle/>
            <a:p>
              <a:pPr algn="ctr"/>
              <a:r>
                <a:rPr lang="zh-CN" altLang="en-US" sz="1600" b="1" dirty="0">
                  <a:solidFill>
                    <a:schemeClr val="accent1"/>
                  </a:solidFill>
                </a:rPr>
                <a:t>有时候需要在类的外部访问</a:t>
              </a:r>
              <a:endParaRPr lang="en-US" altLang="zh-CN" sz="1600" b="1" dirty="0">
                <a:solidFill>
                  <a:schemeClr val="accent1"/>
                </a:solidFill>
              </a:endParaRPr>
            </a:p>
            <a:p>
              <a:pPr algn="ctr"/>
              <a:r>
                <a:rPr lang="zh-CN" altLang="en-US" sz="1600" b="1" dirty="0">
                  <a:solidFill>
                    <a:schemeClr val="accent1"/>
                  </a:solidFill>
                </a:rPr>
                <a:t>类的私有成员</a:t>
              </a:r>
              <a:r>
                <a:rPr lang="en-US" altLang="zh-CN" sz="1600" b="1" dirty="0">
                  <a:solidFill>
                    <a:schemeClr val="accent1"/>
                  </a:solidFill>
                </a:rPr>
                <a:t>or</a:t>
              </a:r>
              <a:r>
                <a:rPr lang="zh-CN" altLang="en-US" sz="1600" b="1" dirty="0">
                  <a:solidFill>
                    <a:schemeClr val="accent1"/>
                  </a:solidFill>
                </a:rPr>
                <a:t>保护成员</a:t>
              </a:r>
            </a:p>
          </p:txBody>
        </p:sp>
      </p:grpSp>
      <p:grpSp>
        <p:nvGrpSpPr>
          <p:cNvPr id="46" name="千图PPT彼岸天：ID 8661124库_组合 45"/>
          <p:cNvGrpSpPr/>
          <p:nvPr>
            <p:custDataLst>
              <p:tags r:id="rId2"/>
            </p:custDataLst>
          </p:nvPr>
        </p:nvGrpSpPr>
        <p:grpSpPr>
          <a:xfrm>
            <a:off x="6222136" y="1642568"/>
            <a:ext cx="3560479" cy="1915544"/>
            <a:chOff x="4686300" y="1411748"/>
            <a:chExt cx="2819400" cy="1915544"/>
          </a:xfrm>
        </p:grpSpPr>
        <p:sp>
          <p:nvSpPr>
            <p:cNvPr id="7" name="Rectangle: Rounded Corners 12"/>
            <p:cNvSpPr/>
            <p:nvPr/>
          </p:nvSpPr>
          <p:spPr>
            <a:xfrm>
              <a:off x="4686300" y="1822737"/>
              <a:ext cx="2819400" cy="1504555"/>
            </a:xfrm>
            <a:prstGeom prst="roundRect">
              <a:avLst>
                <a:gd name="adj" fmla="val 5694"/>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grpSp>
          <p:nvGrpSpPr>
            <p:cNvPr id="8" name="Group 13"/>
            <p:cNvGrpSpPr/>
            <p:nvPr/>
          </p:nvGrpSpPr>
          <p:grpSpPr>
            <a:xfrm>
              <a:off x="5694065" y="1411748"/>
              <a:ext cx="803870" cy="803870"/>
              <a:chOff x="5638800" y="1225947"/>
              <a:chExt cx="914400" cy="914400"/>
            </a:xfrm>
          </p:grpSpPr>
          <p:sp>
            <p:nvSpPr>
              <p:cNvPr id="40" name="Rectangle: Rounded Corners 16"/>
              <p:cNvSpPr/>
              <p:nvPr/>
            </p:nvSpPr>
            <p:spPr>
              <a:xfrm>
                <a:off x="5638800" y="1225947"/>
                <a:ext cx="914400" cy="9144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41" name="Freeform: Shape 17"/>
              <p:cNvSpPr/>
              <p:nvPr/>
            </p:nvSpPr>
            <p:spPr bwMode="auto">
              <a:xfrm>
                <a:off x="5852919" y="1449011"/>
                <a:ext cx="486162" cy="475360"/>
              </a:xfrm>
              <a:custGeom>
                <a:avLst/>
                <a:gdLst>
                  <a:gd name="T0" fmla="*/ 203841 w 594"/>
                  <a:gd name="T1" fmla="*/ 122628 h 581"/>
                  <a:gd name="T2" fmla="*/ 201316 w 594"/>
                  <a:gd name="T3" fmla="*/ 122628 h 581"/>
                  <a:gd name="T4" fmla="*/ 196265 w 594"/>
                  <a:gd name="T5" fmla="*/ 140301 h 581"/>
                  <a:gd name="T6" fmla="*/ 196265 w 594"/>
                  <a:gd name="T7" fmla="*/ 142826 h 581"/>
                  <a:gd name="T8" fmla="*/ 196265 w 594"/>
                  <a:gd name="T9" fmla="*/ 145351 h 581"/>
                  <a:gd name="T10" fmla="*/ 196265 w 594"/>
                  <a:gd name="T11" fmla="*/ 145351 h 581"/>
                  <a:gd name="T12" fmla="*/ 193739 w 594"/>
                  <a:gd name="T13" fmla="*/ 147875 h 581"/>
                  <a:gd name="T14" fmla="*/ 185802 w 594"/>
                  <a:gd name="T15" fmla="*/ 150400 h 581"/>
                  <a:gd name="T16" fmla="*/ 185802 w 594"/>
                  <a:gd name="T17" fmla="*/ 150400 h 581"/>
                  <a:gd name="T18" fmla="*/ 155497 w 594"/>
                  <a:gd name="T19" fmla="*/ 122628 h 581"/>
                  <a:gd name="T20" fmla="*/ 155497 w 594"/>
                  <a:gd name="T21" fmla="*/ 122628 h 581"/>
                  <a:gd name="T22" fmla="*/ 50870 w 594"/>
                  <a:gd name="T23" fmla="*/ 112169 h 581"/>
                  <a:gd name="T24" fmla="*/ 60972 w 594"/>
                  <a:gd name="T25" fmla="*/ 0 h 581"/>
                  <a:gd name="T26" fmla="*/ 213943 w 594"/>
                  <a:gd name="T27" fmla="*/ 10459 h 581"/>
                  <a:gd name="T28" fmla="*/ 203841 w 594"/>
                  <a:gd name="T29" fmla="*/ 122628 h 581"/>
                  <a:gd name="T30" fmla="*/ 150446 w 594"/>
                  <a:gd name="T31" fmla="*/ 132727 h 581"/>
                  <a:gd name="T32" fmla="*/ 173175 w 594"/>
                  <a:gd name="T33" fmla="*/ 155810 h 581"/>
                  <a:gd name="T34" fmla="*/ 185802 w 594"/>
                  <a:gd name="T35" fmla="*/ 168433 h 581"/>
                  <a:gd name="T36" fmla="*/ 175700 w 594"/>
                  <a:gd name="T37" fmla="*/ 178532 h 581"/>
                  <a:gd name="T38" fmla="*/ 104266 w 594"/>
                  <a:gd name="T39" fmla="*/ 178532 h 581"/>
                  <a:gd name="T40" fmla="*/ 81537 w 594"/>
                  <a:gd name="T41" fmla="*/ 178532 h 581"/>
                  <a:gd name="T42" fmla="*/ 71074 w 594"/>
                  <a:gd name="T43" fmla="*/ 178532 h 581"/>
                  <a:gd name="T44" fmla="*/ 40768 w 594"/>
                  <a:gd name="T45" fmla="*/ 204140 h 581"/>
                  <a:gd name="T46" fmla="*/ 32831 w 594"/>
                  <a:gd name="T47" fmla="*/ 209189 h 581"/>
                  <a:gd name="T48" fmla="*/ 32831 w 594"/>
                  <a:gd name="T49" fmla="*/ 209189 h 581"/>
                  <a:gd name="T50" fmla="*/ 25255 w 594"/>
                  <a:gd name="T51" fmla="*/ 204140 h 581"/>
                  <a:gd name="T52" fmla="*/ 25255 w 594"/>
                  <a:gd name="T53" fmla="*/ 204140 h 581"/>
                  <a:gd name="T54" fmla="*/ 25255 w 594"/>
                  <a:gd name="T55" fmla="*/ 201615 h 581"/>
                  <a:gd name="T56" fmla="*/ 22729 w 594"/>
                  <a:gd name="T57" fmla="*/ 199091 h 581"/>
                  <a:gd name="T58" fmla="*/ 22729 w 594"/>
                  <a:gd name="T59" fmla="*/ 178532 h 581"/>
                  <a:gd name="T60" fmla="*/ 22729 w 594"/>
                  <a:gd name="T61" fmla="*/ 178532 h 581"/>
                  <a:gd name="T62" fmla="*/ 0 w 594"/>
                  <a:gd name="T63" fmla="*/ 168433 h 581"/>
                  <a:gd name="T64" fmla="*/ 0 w 594"/>
                  <a:gd name="T65" fmla="*/ 51215 h 581"/>
                  <a:gd name="T66" fmla="*/ 40768 w 594"/>
                  <a:gd name="T67" fmla="*/ 40756 h 581"/>
                  <a:gd name="T68" fmla="*/ 60972 w 594"/>
                  <a:gd name="T69" fmla="*/ 132727 h 581"/>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594" h="581">
                    <a:moveTo>
                      <a:pt x="565" y="340"/>
                    </a:moveTo>
                    <a:lnTo>
                      <a:pt x="565" y="340"/>
                    </a:lnTo>
                    <a:cubicBezTo>
                      <a:pt x="558" y="340"/>
                      <a:pt x="558" y="340"/>
                      <a:pt x="558" y="340"/>
                    </a:cubicBezTo>
                    <a:cubicBezTo>
                      <a:pt x="544" y="340"/>
                      <a:pt x="544" y="340"/>
                      <a:pt x="544" y="340"/>
                    </a:cubicBezTo>
                    <a:cubicBezTo>
                      <a:pt x="544" y="389"/>
                      <a:pt x="544" y="389"/>
                      <a:pt x="544" y="389"/>
                    </a:cubicBezTo>
                    <a:lnTo>
                      <a:pt x="544" y="396"/>
                    </a:lnTo>
                    <a:cubicBezTo>
                      <a:pt x="544" y="396"/>
                      <a:pt x="544" y="396"/>
                      <a:pt x="544" y="403"/>
                    </a:cubicBezTo>
                    <a:lnTo>
                      <a:pt x="537" y="410"/>
                    </a:lnTo>
                    <a:cubicBezTo>
                      <a:pt x="530" y="417"/>
                      <a:pt x="523" y="417"/>
                      <a:pt x="515" y="417"/>
                    </a:cubicBezTo>
                    <a:cubicBezTo>
                      <a:pt x="508" y="417"/>
                      <a:pt x="501" y="417"/>
                      <a:pt x="501" y="410"/>
                    </a:cubicBezTo>
                    <a:cubicBezTo>
                      <a:pt x="431" y="340"/>
                      <a:pt x="431" y="340"/>
                      <a:pt x="431" y="340"/>
                    </a:cubicBezTo>
                    <a:cubicBezTo>
                      <a:pt x="169" y="340"/>
                      <a:pt x="169" y="340"/>
                      <a:pt x="169" y="340"/>
                    </a:cubicBezTo>
                    <a:cubicBezTo>
                      <a:pt x="155" y="340"/>
                      <a:pt x="141" y="332"/>
                      <a:pt x="141" y="311"/>
                    </a:cubicBezTo>
                    <a:cubicBezTo>
                      <a:pt x="141" y="29"/>
                      <a:pt x="141" y="29"/>
                      <a:pt x="141" y="29"/>
                    </a:cubicBezTo>
                    <a:cubicBezTo>
                      <a:pt x="141" y="14"/>
                      <a:pt x="155" y="0"/>
                      <a:pt x="169" y="0"/>
                    </a:cubicBezTo>
                    <a:cubicBezTo>
                      <a:pt x="565" y="0"/>
                      <a:pt x="565" y="0"/>
                      <a:pt x="565" y="0"/>
                    </a:cubicBezTo>
                    <a:cubicBezTo>
                      <a:pt x="579" y="0"/>
                      <a:pt x="593" y="14"/>
                      <a:pt x="593" y="29"/>
                    </a:cubicBezTo>
                    <a:cubicBezTo>
                      <a:pt x="593" y="311"/>
                      <a:pt x="593" y="311"/>
                      <a:pt x="593" y="311"/>
                    </a:cubicBezTo>
                    <a:cubicBezTo>
                      <a:pt x="593" y="332"/>
                      <a:pt x="579" y="340"/>
                      <a:pt x="565" y="340"/>
                    </a:cubicBezTo>
                    <a:close/>
                    <a:moveTo>
                      <a:pt x="417" y="368"/>
                    </a:moveTo>
                    <a:lnTo>
                      <a:pt x="417" y="368"/>
                    </a:lnTo>
                    <a:cubicBezTo>
                      <a:pt x="480" y="432"/>
                      <a:pt x="480" y="432"/>
                      <a:pt x="480" y="432"/>
                    </a:cubicBezTo>
                    <a:cubicBezTo>
                      <a:pt x="487" y="439"/>
                      <a:pt x="501" y="446"/>
                      <a:pt x="515" y="446"/>
                    </a:cubicBezTo>
                    <a:cubicBezTo>
                      <a:pt x="515" y="467"/>
                      <a:pt x="515" y="467"/>
                      <a:pt x="515" y="467"/>
                    </a:cubicBezTo>
                    <a:cubicBezTo>
                      <a:pt x="515" y="481"/>
                      <a:pt x="508" y="495"/>
                      <a:pt x="487" y="495"/>
                    </a:cubicBezTo>
                    <a:cubicBezTo>
                      <a:pt x="289" y="495"/>
                      <a:pt x="289" y="495"/>
                      <a:pt x="289" y="495"/>
                    </a:cubicBezTo>
                    <a:cubicBezTo>
                      <a:pt x="226" y="495"/>
                      <a:pt x="226" y="495"/>
                      <a:pt x="226" y="495"/>
                    </a:cubicBezTo>
                    <a:cubicBezTo>
                      <a:pt x="197" y="495"/>
                      <a:pt x="197" y="495"/>
                      <a:pt x="197" y="495"/>
                    </a:cubicBezTo>
                    <a:cubicBezTo>
                      <a:pt x="190" y="495"/>
                      <a:pt x="190" y="495"/>
                      <a:pt x="190" y="495"/>
                    </a:cubicBezTo>
                    <a:cubicBezTo>
                      <a:pt x="113" y="566"/>
                      <a:pt x="113" y="566"/>
                      <a:pt x="113" y="566"/>
                    </a:cubicBezTo>
                    <a:cubicBezTo>
                      <a:pt x="106" y="573"/>
                      <a:pt x="99" y="580"/>
                      <a:pt x="91" y="580"/>
                    </a:cubicBezTo>
                    <a:cubicBezTo>
                      <a:pt x="84" y="580"/>
                      <a:pt x="77" y="573"/>
                      <a:pt x="77" y="566"/>
                    </a:cubicBezTo>
                    <a:cubicBezTo>
                      <a:pt x="70" y="566"/>
                      <a:pt x="70" y="566"/>
                      <a:pt x="70" y="566"/>
                    </a:cubicBezTo>
                    <a:lnTo>
                      <a:pt x="70" y="559"/>
                    </a:lnTo>
                    <a:cubicBezTo>
                      <a:pt x="70" y="559"/>
                      <a:pt x="63" y="559"/>
                      <a:pt x="63" y="552"/>
                    </a:cubicBezTo>
                    <a:cubicBezTo>
                      <a:pt x="63" y="495"/>
                      <a:pt x="63" y="495"/>
                      <a:pt x="63" y="495"/>
                    </a:cubicBezTo>
                    <a:cubicBezTo>
                      <a:pt x="28" y="495"/>
                      <a:pt x="28" y="495"/>
                      <a:pt x="28" y="495"/>
                    </a:cubicBezTo>
                    <a:cubicBezTo>
                      <a:pt x="14" y="495"/>
                      <a:pt x="0" y="481"/>
                      <a:pt x="0" y="467"/>
                    </a:cubicBezTo>
                    <a:cubicBezTo>
                      <a:pt x="0" y="142"/>
                      <a:pt x="0" y="142"/>
                      <a:pt x="0" y="142"/>
                    </a:cubicBezTo>
                    <a:cubicBezTo>
                      <a:pt x="0" y="128"/>
                      <a:pt x="14" y="113"/>
                      <a:pt x="28" y="113"/>
                    </a:cubicBezTo>
                    <a:cubicBezTo>
                      <a:pt x="113" y="113"/>
                      <a:pt x="113" y="113"/>
                      <a:pt x="113" y="113"/>
                    </a:cubicBezTo>
                    <a:cubicBezTo>
                      <a:pt x="113" y="311"/>
                      <a:pt x="113" y="311"/>
                      <a:pt x="113" y="311"/>
                    </a:cubicBezTo>
                    <a:cubicBezTo>
                      <a:pt x="113" y="347"/>
                      <a:pt x="141" y="368"/>
                      <a:pt x="169" y="368"/>
                    </a:cubicBezTo>
                    <a:lnTo>
                      <a:pt x="417" y="368"/>
                    </a:lnTo>
                    <a:close/>
                  </a:path>
                </a:pathLst>
              </a:custGeom>
              <a:solidFill>
                <a:schemeClr val="bg1"/>
              </a:solidFill>
              <a:ln>
                <a:noFill/>
              </a:ln>
              <a:effectLst/>
            </p:spPr>
            <p:txBody>
              <a:bodyPr anchor="ctr"/>
              <a:lstStyle/>
              <a:p>
                <a:pPr algn="ctr"/>
                <a:endParaRPr/>
              </a:p>
            </p:txBody>
          </p:sp>
        </p:grpSp>
        <p:sp>
          <p:nvSpPr>
            <p:cNvPr id="30" name="TextBox 47"/>
            <p:cNvSpPr txBox="1"/>
            <p:nvPr/>
          </p:nvSpPr>
          <p:spPr>
            <a:xfrm>
              <a:off x="4814239" y="2386736"/>
              <a:ext cx="2563521" cy="803870"/>
            </a:xfrm>
            <a:prstGeom prst="rect">
              <a:avLst/>
            </a:prstGeom>
            <a:noFill/>
          </p:spPr>
          <p:txBody>
            <a:bodyPr wrap="none" lIns="0" tIns="0" rIns="0" bIns="0">
              <a:normAutofit/>
            </a:bodyPr>
            <a:lstStyle/>
            <a:p>
              <a:pPr algn="ctr"/>
              <a:r>
                <a:rPr lang="zh-CN" altLang="en-US" sz="1600" b="1" dirty="0">
                  <a:solidFill>
                    <a:schemeClr val="accent2">
                      <a:lumMod val="100000"/>
                    </a:schemeClr>
                  </a:solidFill>
                </a:rPr>
                <a:t>需要一种途径，在不放弃成员安全性的</a:t>
              </a:r>
              <a:endParaRPr lang="en-US" altLang="zh-CN" sz="1600" b="1" dirty="0">
                <a:solidFill>
                  <a:schemeClr val="accent2">
                    <a:lumMod val="100000"/>
                  </a:schemeClr>
                </a:solidFill>
              </a:endParaRPr>
            </a:p>
            <a:p>
              <a:pPr algn="ctr"/>
              <a:r>
                <a:rPr lang="zh-CN" altLang="en-US" sz="1600" b="1" dirty="0">
                  <a:solidFill>
                    <a:schemeClr val="accent2">
                      <a:lumMod val="100000"/>
                    </a:schemeClr>
                  </a:solidFill>
                </a:rPr>
                <a:t>基础上，使一个普通函数或者类的成员</a:t>
              </a:r>
              <a:endParaRPr lang="en-US" altLang="zh-CN" sz="1600" b="1" dirty="0">
                <a:solidFill>
                  <a:schemeClr val="accent2">
                    <a:lumMod val="100000"/>
                  </a:schemeClr>
                </a:solidFill>
              </a:endParaRPr>
            </a:p>
            <a:p>
              <a:pPr algn="ctr"/>
              <a:r>
                <a:rPr lang="zh-CN" altLang="en-US" sz="1600" b="1" dirty="0">
                  <a:solidFill>
                    <a:schemeClr val="accent2">
                      <a:lumMod val="100000"/>
                    </a:schemeClr>
                  </a:solidFill>
                </a:rPr>
                <a:t>函数可以访问到封装于某一类中的信息</a:t>
              </a:r>
            </a:p>
          </p:txBody>
        </p:sp>
      </p:grpSp>
      <p:grpSp>
        <p:nvGrpSpPr>
          <p:cNvPr id="50" name="千图PPT彼岸天：ID 8661124库_组合 49"/>
          <p:cNvGrpSpPr/>
          <p:nvPr>
            <p:custDataLst>
              <p:tags r:id="rId3"/>
            </p:custDataLst>
          </p:nvPr>
        </p:nvGrpSpPr>
        <p:grpSpPr>
          <a:xfrm>
            <a:off x="2409383" y="4421080"/>
            <a:ext cx="3241256" cy="2058593"/>
            <a:chOff x="1295401" y="3940538"/>
            <a:chExt cx="2819400" cy="1923696"/>
          </a:xfrm>
        </p:grpSpPr>
        <p:sp>
          <p:nvSpPr>
            <p:cNvPr id="11" name="Rectangle: Rounded Corners 26"/>
            <p:cNvSpPr/>
            <p:nvPr/>
          </p:nvSpPr>
          <p:spPr>
            <a:xfrm>
              <a:off x="1295401" y="4359679"/>
              <a:ext cx="2819400" cy="1504555"/>
            </a:xfrm>
            <a:prstGeom prst="roundRect">
              <a:avLst>
                <a:gd name="adj" fmla="val 5694"/>
              </a:avLst>
            </a:prstGeom>
            <a:noFill/>
            <a:ln w="127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grpSp>
          <p:nvGrpSpPr>
            <p:cNvPr id="12" name="Group 27"/>
            <p:cNvGrpSpPr/>
            <p:nvPr/>
          </p:nvGrpSpPr>
          <p:grpSpPr>
            <a:xfrm>
              <a:off x="2303165" y="3940538"/>
              <a:ext cx="803870" cy="803870"/>
              <a:chOff x="2247900" y="1225947"/>
              <a:chExt cx="914400" cy="914400"/>
            </a:xfrm>
          </p:grpSpPr>
          <p:sp>
            <p:nvSpPr>
              <p:cNvPr id="36" name="Rectangle: Rounded Corners 30"/>
              <p:cNvSpPr/>
              <p:nvPr/>
            </p:nvSpPr>
            <p:spPr>
              <a:xfrm>
                <a:off x="2247900" y="1225947"/>
                <a:ext cx="914400" cy="914400"/>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37" name="Freeform: Shape 31"/>
              <p:cNvSpPr/>
              <p:nvPr/>
            </p:nvSpPr>
            <p:spPr bwMode="auto">
              <a:xfrm>
                <a:off x="2458417" y="1467073"/>
                <a:ext cx="493366" cy="432146"/>
              </a:xfrm>
              <a:custGeom>
                <a:avLst/>
                <a:gdLst>
                  <a:gd name="T0" fmla="*/ 212060 w 602"/>
                  <a:gd name="T1" fmla="*/ 103681 h 531"/>
                  <a:gd name="T2" fmla="*/ 112352 w 602"/>
                  <a:gd name="T3" fmla="*/ 144579 h 531"/>
                  <a:gd name="T4" fmla="*/ 112352 w 602"/>
                  <a:gd name="T5" fmla="*/ 144579 h 531"/>
                  <a:gd name="T6" fmla="*/ 109823 w 602"/>
                  <a:gd name="T7" fmla="*/ 147090 h 531"/>
                  <a:gd name="T8" fmla="*/ 104766 w 602"/>
                  <a:gd name="T9" fmla="*/ 144579 h 531"/>
                  <a:gd name="T10" fmla="*/ 104766 w 602"/>
                  <a:gd name="T11" fmla="*/ 144579 h 531"/>
                  <a:gd name="T12" fmla="*/ 5419 w 602"/>
                  <a:gd name="T13" fmla="*/ 103681 h 531"/>
                  <a:gd name="T14" fmla="*/ 10477 w 602"/>
                  <a:gd name="T15" fmla="*/ 86102 h 531"/>
                  <a:gd name="T16" fmla="*/ 15534 w 602"/>
                  <a:gd name="T17" fmla="*/ 86102 h 531"/>
                  <a:gd name="T18" fmla="*/ 15534 w 602"/>
                  <a:gd name="T19" fmla="*/ 86102 h 531"/>
                  <a:gd name="T20" fmla="*/ 204474 w 602"/>
                  <a:gd name="T21" fmla="*/ 86102 h 531"/>
                  <a:gd name="T22" fmla="*/ 204474 w 602"/>
                  <a:gd name="T23" fmla="*/ 86102 h 531"/>
                  <a:gd name="T24" fmla="*/ 207002 w 602"/>
                  <a:gd name="T25" fmla="*/ 86102 h 531"/>
                  <a:gd name="T26" fmla="*/ 212060 w 602"/>
                  <a:gd name="T27" fmla="*/ 103681 h 531"/>
                  <a:gd name="T28" fmla="*/ 212060 w 602"/>
                  <a:gd name="T29" fmla="*/ 60630 h 531"/>
                  <a:gd name="T30" fmla="*/ 112352 w 602"/>
                  <a:gd name="T31" fmla="*/ 101169 h 531"/>
                  <a:gd name="T32" fmla="*/ 112352 w 602"/>
                  <a:gd name="T33" fmla="*/ 101169 h 531"/>
                  <a:gd name="T34" fmla="*/ 109823 w 602"/>
                  <a:gd name="T35" fmla="*/ 101169 h 531"/>
                  <a:gd name="T36" fmla="*/ 104766 w 602"/>
                  <a:gd name="T37" fmla="*/ 101169 h 531"/>
                  <a:gd name="T38" fmla="*/ 104766 w 602"/>
                  <a:gd name="T39" fmla="*/ 101169 h 531"/>
                  <a:gd name="T40" fmla="*/ 5419 w 602"/>
                  <a:gd name="T41" fmla="*/ 60630 h 531"/>
                  <a:gd name="T42" fmla="*/ 5419 w 602"/>
                  <a:gd name="T43" fmla="*/ 43051 h 531"/>
                  <a:gd name="T44" fmla="*/ 104766 w 602"/>
                  <a:gd name="T45" fmla="*/ 2511 h 531"/>
                  <a:gd name="T46" fmla="*/ 104766 w 602"/>
                  <a:gd name="T47" fmla="*/ 2511 h 531"/>
                  <a:gd name="T48" fmla="*/ 109823 w 602"/>
                  <a:gd name="T49" fmla="*/ 0 h 531"/>
                  <a:gd name="T50" fmla="*/ 112352 w 602"/>
                  <a:gd name="T51" fmla="*/ 2511 h 531"/>
                  <a:gd name="T52" fmla="*/ 112352 w 602"/>
                  <a:gd name="T53" fmla="*/ 2511 h 531"/>
                  <a:gd name="T54" fmla="*/ 212060 w 602"/>
                  <a:gd name="T55" fmla="*/ 43051 h 531"/>
                  <a:gd name="T56" fmla="*/ 212060 w 602"/>
                  <a:gd name="T57" fmla="*/ 60630 h 531"/>
                  <a:gd name="T58" fmla="*/ 10477 w 602"/>
                  <a:gd name="T59" fmla="*/ 129153 h 531"/>
                  <a:gd name="T60" fmla="*/ 15534 w 602"/>
                  <a:gd name="T61" fmla="*/ 129153 h 531"/>
                  <a:gd name="T62" fmla="*/ 15534 w 602"/>
                  <a:gd name="T63" fmla="*/ 129153 h 531"/>
                  <a:gd name="T64" fmla="*/ 204474 w 602"/>
                  <a:gd name="T65" fmla="*/ 129153 h 531"/>
                  <a:gd name="T66" fmla="*/ 204474 w 602"/>
                  <a:gd name="T67" fmla="*/ 129153 h 531"/>
                  <a:gd name="T68" fmla="*/ 207002 w 602"/>
                  <a:gd name="T69" fmla="*/ 129153 h 531"/>
                  <a:gd name="T70" fmla="*/ 212060 w 602"/>
                  <a:gd name="T71" fmla="*/ 149602 h 531"/>
                  <a:gd name="T72" fmla="*/ 112352 w 602"/>
                  <a:gd name="T73" fmla="*/ 190141 h 531"/>
                  <a:gd name="T74" fmla="*/ 112352 w 602"/>
                  <a:gd name="T75" fmla="*/ 190141 h 531"/>
                  <a:gd name="T76" fmla="*/ 109823 w 602"/>
                  <a:gd name="T77" fmla="*/ 190141 h 531"/>
                  <a:gd name="T78" fmla="*/ 104766 w 602"/>
                  <a:gd name="T79" fmla="*/ 190141 h 531"/>
                  <a:gd name="T80" fmla="*/ 104766 w 602"/>
                  <a:gd name="T81" fmla="*/ 190141 h 531"/>
                  <a:gd name="T82" fmla="*/ 5419 w 602"/>
                  <a:gd name="T83" fmla="*/ 149602 h 531"/>
                  <a:gd name="T84" fmla="*/ 10477 w 602"/>
                  <a:gd name="T85" fmla="*/ 129153 h 531"/>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602" h="531">
                    <a:moveTo>
                      <a:pt x="587" y="289"/>
                    </a:moveTo>
                    <a:lnTo>
                      <a:pt x="587" y="289"/>
                    </a:lnTo>
                    <a:cubicBezTo>
                      <a:pt x="311" y="403"/>
                      <a:pt x="311" y="403"/>
                      <a:pt x="311" y="403"/>
                    </a:cubicBezTo>
                    <a:cubicBezTo>
                      <a:pt x="311" y="410"/>
                      <a:pt x="304" y="410"/>
                      <a:pt x="304" y="410"/>
                    </a:cubicBezTo>
                    <a:cubicBezTo>
                      <a:pt x="297" y="410"/>
                      <a:pt x="297" y="410"/>
                      <a:pt x="290" y="403"/>
                    </a:cubicBezTo>
                    <a:cubicBezTo>
                      <a:pt x="15" y="289"/>
                      <a:pt x="15" y="289"/>
                      <a:pt x="15" y="289"/>
                    </a:cubicBezTo>
                    <a:cubicBezTo>
                      <a:pt x="7" y="289"/>
                      <a:pt x="0" y="275"/>
                      <a:pt x="0" y="268"/>
                    </a:cubicBezTo>
                    <a:cubicBezTo>
                      <a:pt x="0" y="247"/>
                      <a:pt x="15" y="240"/>
                      <a:pt x="29" y="240"/>
                    </a:cubicBezTo>
                    <a:cubicBezTo>
                      <a:pt x="36" y="240"/>
                      <a:pt x="36" y="240"/>
                      <a:pt x="43" y="240"/>
                    </a:cubicBezTo>
                    <a:cubicBezTo>
                      <a:pt x="304" y="346"/>
                      <a:pt x="304" y="346"/>
                      <a:pt x="304" y="346"/>
                    </a:cubicBezTo>
                    <a:cubicBezTo>
                      <a:pt x="566" y="240"/>
                      <a:pt x="566" y="240"/>
                      <a:pt x="566" y="240"/>
                    </a:cubicBezTo>
                    <a:lnTo>
                      <a:pt x="573" y="240"/>
                    </a:lnTo>
                    <a:cubicBezTo>
                      <a:pt x="594" y="240"/>
                      <a:pt x="601" y="247"/>
                      <a:pt x="601" y="268"/>
                    </a:cubicBezTo>
                    <a:cubicBezTo>
                      <a:pt x="601" y="275"/>
                      <a:pt x="594" y="289"/>
                      <a:pt x="587" y="289"/>
                    </a:cubicBezTo>
                    <a:close/>
                    <a:moveTo>
                      <a:pt x="587" y="169"/>
                    </a:moveTo>
                    <a:lnTo>
                      <a:pt x="587" y="169"/>
                    </a:lnTo>
                    <a:cubicBezTo>
                      <a:pt x="311" y="282"/>
                      <a:pt x="311" y="282"/>
                      <a:pt x="311" y="282"/>
                    </a:cubicBezTo>
                    <a:lnTo>
                      <a:pt x="304" y="282"/>
                    </a:lnTo>
                    <a:cubicBezTo>
                      <a:pt x="297" y="282"/>
                      <a:pt x="297" y="282"/>
                      <a:pt x="290" y="282"/>
                    </a:cubicBezTo>
                    <a:cubicBezTo>
                      <a:pt x="15" y="169"/>
                      <a:pt x="15" y="169"/>
                      <a:pt x="15" y="169"/>
                    </a:cubicBezTo>
                    <a:cubicBezTo>
                      <a:pt x="7" y="162"/>
                      <a:pt x="0" y="155"/>
                      <a:pt x="0" y="141"/>
                    </a:cubicBezTo>
                    <a:cubicBezTo>
                      <a:pt x="0" y="134"/>
                      <a:pt x="7" y="120"/>
                      <a:pt x="15" y="120"/>
                    </a:cubicBezTo>
                    <a:cubicBezTo>
                      <a:pt x="290" y="7"/>
                      <a:pt x="290" y="7"/>
                      <a:pt x="290" y="7"/>
                    </a:cubicBezTo>
                    <a:cubicBezTo>
                      <a:pt x="297" y="0"/>
                      <a:pt x="297" y="0"/>
                      <a:pt x="304" y="0"/>
                    </a:cubicBezTo>
                    <a:cubicBezTo>
                      <a:pt x="304" y="0"/>
                      <a:pt x="311" y="0"/>
                      <a:pt x="311" y="7"/>
                    </a:cubicBezTo>
                    <a:cubicBezTo>
                      <a:pt x="587" y="120"/>
                      <a:pt x="587" y="120"/>
                      <a:pt x="587" y="120"/>
                    </a:cubicBezTo>
                    <a:cubicBezTo>
                      <a:pt x="594" y="120"/>
                      <a:pt x="601" y="134"/>
                      <a:pt x="601" y="141"/>
                    </a:cubicBezTo>
                    <a:cubicBezTo>
                      <a:pt x="601" y="155"/>
                      <a:pt x="594" y="162"/>
                      <a:pt x="587" y="169"/>
                    </a:cubicBezTo>
                    <a:close/>
                    <a:moveTo>
                      <a:pt x="29" y="360"/>
                    </a:moveTo>
                    <a:lnTo>
                      <a:pt x="29" y="360"/>
                    </a:lnTo>
                    <a:cubicBezTo>
                      <a:pt x="36" y="360"/>
                      <a:pt x="36" y="360"/>
                      <a:pt x="43" y="360"/>
                    </a:cubicBezTo>
                    <a:cubicBezTo>
                      <a:pt x="304" y="473"/>
                      <a:pt x="304" y="473"/>
                      <a:pt x="304" y="473"/>
                    </a:cubicBezTo>
                    <a:cubicBezTo>
                      <a:pt x="566" y="360"/>
                      <a:pt x="566" y="360"/>
                      <a:pt x="566" y="360"/>
                    </a:cubicBezTo>
                    <a:lnTo>
                      <a:pt x="573" y="360"/>
                    </a:lnTo>
                    <a:cubicBezTo>
                      <a:pt x="594" y="360"/>
                      <a:pt x="601" y="374"/>
                      <a:pt x="601" y="388"/>
                    </a:cubicBezTo>
                    <a:cubicBezTo>
                      <a:pt x="601" y="403"/>
                      <a:pt x="594" y="410"/>
                      <a:pt x="587" y="417"/>
                    </a:cubicBezTo>
                    <a:cubicBezTo>
                      <a:pt x="311" y="530"/>
                      <a:pt x="311" y="530"/>
                      <a:pt x="311" y="530"/>
                    </a:cubicBezTo>
                    <a:lnTo>
                      <a:pt x="304" y="530"/>
                    </a:lnTo>
                    <a:cubicBezTo>
                      <a:pt x="297" y="530"/>
                      <a:pt x="297" y="530"/>
                      <a:pt x="290" y="530"/>
                    </a:cubicBezTo>
                    <a:cubicBezTo>
                      <a:pt x="15" y="417"/>
                      <a:pt x="15" y="417"/>
                      <a:pt x="15" y="417"/>
                    </a:cubicBezTo>
                    <a:cubicBezTo>
                      <a:pt x="7" y="410"/>
                      <a:pt x="0" y="403"/>
                      <a:pt x="0" y="388"/>
                    </a:cubicBezTo>
                    <a:cubicBezTo>
                      <a:pt x="0" y="374"/>
                      <a:pt x="15" y="360"/>
                      <a:pt x="29" y="360"/>
                    </a:cubicBezTo>
                    <a:close/>
                  </a:path>
                </a:pathLst>
              </a:custGeom>
              <a:solidFill>
                <a:schemeClr val="bg1"/>
              </a:solidFill>
              <a:ln>
                <a:noFill/>
              </a:ln>
              <a:effectLst/>
            </p:spPr>
            <p:txBody>
              <a:bodyPr anchor="ctr"/>
              <a:lstStyle/>
              <a:p>
                <a:pPr algn="ctr"/>
                <a:endParaRPr/>
              </a:p>
            </p:txBody>
          </p:sp>
        </p:grpSp>
        <p:sp>
          <p:nvSpPr>
            <p:cNvPr id="26" name="TextBox 53"/>
            <p:cNvSpPr txBox="1"/>
            <p:nvPr/>
          </p:nvSpPr>
          <p:spPr>
            <a:xfrm>
              <a:off x="1423343" y="4896332"/>
              <a:ext cx="2691458" cy="869285"/>
            </a:xfrm>
            <a:prstGeom prst="rect">
              <a:avLst/>
            </a:prstGeom>
            <a:noFill/>
          </p:spPr>
          <p:txBody>
            <a:bodyPr wrap="none" lIns="0" tIns="0" rIns="0" bIns="0">
              <a:normAutofit/>
            </a:bodyPr>
            <a:lstStyle/>
            <a:p>
              <a:pPr algn="ctr"/>
              <a:r>
                <a:rPr lang="zh-CN" altLang="en-US" sz="1600" b="1" dirty="0">
                  <a:solidFill>
                    <a:schemeClr val="accent4">
                      <a:lumMod val="100000"/>
                    </a:schemeClr>
                  </a:solidFill>
                </a:rPr>
                <a:t>在</a:t>
              </a:r>
              <a:r>
                <a:rPr lang="en-US" altLang="zh-CN" sz="1600" b="1" dirty="0">
                  <a:solidFill>
                    <a:schemeClr val="accent4">
                      <a:lumMod val="100000"/>
                    </a:schemeClr>
                  </a:solidFill>
                </a:rPr>
                <a:t>C++</a:t>
              </a:r>
              <a:r>
                <a:rPr lang="zh-CN" altLang="en-US" sz="1600" b="1" dirty="0">
                  <a:solidFill>
                    <a:schemeClr val="accent4">
                      <a:lumMod val="100000"/>
                    </a:schemeClr>
                  </a:solidFill>
                </a:rPr>
                <a:t>中友元（</a:t>
              </a:r>
              <a:r>
                <a:rPr lang="en-US" altLang="zh-CN" sz="1600" b="1" dirty="0">
                  <a:solidFill>
                    <a:schemeClr val="accent4">
                      <a:lumMod val="100000"/>
                    </a:schemeClr>
                  </a:solidFill>
                </a:rPr>
                <a:t>friend</a:t>
              </a:r>
              <a:r>
                <a:rPr lang="zh-CN" altLang="en-US" sz="1600" b="1" dirty="0">
                  <a:solidFill>
                    <a:schemeClr val="accent4">
                      <a:lumMod val="100000"/>
                    </a:schemeClr>
                  </a:solidFill>
                </a:rPr>
                <a:t>）提供了</a:t>
              </a:r>
              <a:endParaRPr lang="en-US" altLang="zh-CN" sz="1600" b="1" dirty="0">
                <a:solidFill>
                  <a:schemeClr val="accent4">
                    <a:lumMod val="100000"/>
                  </a:schemeClr>
                </a:solidFill>
              </a:endParaRPr>
            </a:p>
            <a:p>
              <a:pPr algn="ctr"/>
              <a:r>
                <a:rPr lang="zh-CN" altLang="en-US" sz="1600" b="1" dirty="0">
                  <a:solidFill>
                    <a:schemeClr val="accent4">
                      <a:lumMod val="100000"/>
                    </a:schemeClr>
                  </a:solidFill>
                </a:rPr>
                <a:t>在类外访问类中任何成员的方法。</a:t>
              </a:r>
              <a:endParaRPr lang="en-US" altLang="zh-CN" sz="1600" b="1" dirty="0">
                <a:solidFill>
                  <a:schemeClr val="accent4">
                    <a:lumMod val="100000"/>
                  </a:schemeClr>
                </a:solidFill>
              </a:endParaRPr>
            </a:p>
            <a:p>
              <a:pPr algn="ctr"/>
              <a:r>
                <a:rPr lang="en-US" altLang="zh-CN" sz="1600" b="1" dirty="0">
                  <a:solidFill>
                    <a:schemeClr val="accent4">
                      <a:lumMod val="100000"/>
                    </a:schemeClr>
                  </a:solidFill>
                </a:rPr>
                <a:t>——</a:t>
              </a:r>
              <a:r>
                <a:rPr lang="zh-CN" altLang="en-US" sz="1600" b="1" dirty="0">
                  <a:solidFill>
                    <a:schemeClr val="accent4">
                      <a:lumMod val="100000"/>
                    </a:schemeClr>
                  </a:solidFill>
                </a:rPr>
                <a:t>特权</a:t>
              </a:r>
            </a:p>
          </p:txBody>
        </p:sp>
      </p:grpSp>
      <p:grpSp>
        <p:nvGrpSpPr>
          <p:cNvPr id="49" name="千图PPT彼岸天：ID 8661124库_组合 48"/>
          <p:cNvGrpSpPr/>
          <p:nvPr>
            <p:custDataLst>
              <p:tags r:id="rId4"/>
            </p:custDataLst>
          </p:nvPr>
        </p:nvGrpSpPr>
        <p:grpSpPr>
          <a:xfrm>
            <a:off x="6222137" y="4418631"/>
            <a:ext cx="3560478" cy="2061042"/>
            <a:chOff x="4686300" y="3940536"/>
            <a:chExt cx="2819400" cy="1923698"/>
          </a:xfrm>
        </p:grpSpPr>
        <p:sp>
          <p:nvSpPr>
            <p:cNvPr id="13" name="Rectangle: Rounded Corners 33"/>
            <p:cNvSpPr/>
            <p:nvPr/>
          </p:nvSpPr>
          <p:spPr>
            <a:xfrm>
              <a:off x="4686300" y="4359679"/>
              <a:ext cx="2819400" cy="1504555"/>
            </a:xfrm>
            <a:prstGeom prst="roundRect">
              <a:avLst>
                <a:gd name="adj" fmla="val 5694"/>
              </a:avLst>
            </a:prstGeom>
            <a:noFill/>
            <a:ln w="127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grpSp>
          <p:nvGrpSpPr>
            <p:cNvPr id="14" name="Group 34"/>
            <p:cNvGrpSpPr/>
            <p:nvPr/>
          </p:nvGrpSpPr>
          <p:grpSpPr>
            <a:xfrm>
              <a:off x="5694065" y="3940536"/>
              <a:ext cx="803870" cy="803870"/>
              <a:chOff x="5638800" y="1225947"/>
              <a:chExt cx="914400" cy="914400"/>
            </a:xfrm>
          </p:grpSpPr>
          <p:sp>
            <p:nvSpPr>
              <p:cNvPr id="34" name="Rectangle: Rounded Corners 37"/>
              <p:cNvSpPr/>
              <p:nvPr/>
            </p:nvSpPr>
            <p:spPr>
              <a:xfrm>
                <a:off x="5638800" y="1225947"/>
                <a:ext cx="914400" cy="914400"/>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35" name="Freeform: Shape 38"/>
              <p:cNvSpPr/>
              <p:nvPr/>
            </p:nvSpPr>
            <p:spPr bwMode="auto">
              <a:xfrm>
                <a:off x="5852919" y="1449011"/>
                <a:ext cx="486162" cy="475360"/>
              </a:xfrm>
              <a:custGeom>
                <a:avLst/>
                <a:gdLst>
                  <a:gd name="T0" fmla="*/ 203841 w 594"/>
                  <a:gd name="T1" fmla="*/ 122628 h 581"/>
                  <a:gd name="T2" fmla="*/ 201316 w 594"/>
                  <a:gd name="T3" fmla="*/ 122628 h 581"/>
                  <a:gd name="T4" fmla="*/ 196265 w 594"/>
                  <a:gd name="T5" fmla="*/ 140301 h 581"/>
                  <a:gd name="T6" fmla="*/ 196265 w 594"/>
                  <a:gd name="T7" fmla="*/ 142826 h 581"/>
                  <a:gd name="T8" fmla="*/ 196265 w 594"/>
                  <a:gd name="T9" fmla="*/ 145351 h 581"/>
                  <a:gd name="T10" fmla="*/ 196265 w 594"/>
                  <a:gd name="T11" fmla="*/ 145351 h 581"/>
                  <a:gd name="T12" fmla="*/ 193739 w 594"/>
                  <a:gd name="T13" fmla="*/ 147875 h 581"/>
                  <a:gd name="T14" fmla="*/ 185802 w 594"/>
                  <a:gd name="T15" fmla="*/ 150400 h 581"/>
                  <a:gd name="T16" fmla="*/ 185802 w 594"/>
                  <a:gd name="T17" fmla="*/ 150400 h 581"/>
                  <a:gd name="T18" fmla="*/ 155497 w 594"/>
                  <a:gd name="T19" fmla="*/ 122628 h 581"/>
                  <a:gd name="T20" fmla="*/ 155497 w 594"/>
                  <a:gd name="T21" fmla="*/ 122628 h 581"/>
                  <a:gd name="T22" fmla="*/ 50870 w 594"/>
                  <a:gd name="T23" fmla="*/ 112169 h 581"/>
                  <a:gd name="T24" fmla="*/ 60972 w 594"/>
                  <a:gd name="T25" fmla="*/ 0 h 581"/>
                  <a:gd name="T26" fmla="*/ 213943 w 594"/>
                  <a:gd name="T27" fmla="*/ 10459 h 581"/>
                  <a:gd name="T28" fmla="*/ 203841 w 594"/>
                  <a:gd name="T29" fmla="*/ 122628 h 581"/>
                  <a:gd name="T30" fmla="*/ 150446 w 594"/>
                  <a:gd name="T31" fmla="*/ 132727 h 581"/>
                  <a:gd name="T32" fmla="*/ 173175 w 594"/>
                  <a:gd name="T33" fmla="*/ 155810 h 581"/>
                  <a:gd name="T34" fmla="*/ 185802 w 594"/>
                  <a:gd name="T35" fmla="*/ 168433 h 581"/>
                  <a:gd name="T36" fmla="*/ 175700 w 594"/>
                  <a:gd name="T37" fmla="*/ 178532 h 581"/>
                  <a:gd name="T38" fmla="*/ 104266 w 594"/>
                  <a:gd name="T39" fmla="*/ 178532 h 581"/>
                  <a:gd name="T40" fmla="*/ 81537 w 594"/>
                  <a:gd name="T41" fmla="*/ 178532 h 581"/>
                  <a:gd name="T42" fmla="*/ 71074 w 594"/>
                  <a:gd name="T43" fmla="*/ 178532 h 581"/>
                  <a:gd name="T44" fmla="*/ 40768 w 594"/>
                  <a:gd name="T45" fmla="*/ 204140 h 581"/>
                  <a:gd name="T46" fmla="*/ 32831 w 594"/>
                  <a:gd name="T47" fmla="*/ 209189 h 581"/>
                  <a:gd name="T48" fmla="*/ 32831 w 594"/>
                  <a:gd name="T49" fmla="*/ 209189 h 581"/>
                  <a:gd name="T50" fmla="*/ 25255 w 594"/>
                  <a:gd name="T51" fmla="*/ 204140 h 581"/>
                  <a:gd name="T52" fmla="*/ 25255 w 594"/>
                  <a:gd name="T53" fmla="*/ 204140 h 581"/>
                  <a:gd name="T54" fmla="*/ 25255 w 594"/>
                  <a:gd name="T55" fmla="*/ 201615 h 581"/>
                  <a:gd name="T56" fmla="*/ 22729 w 594"/>
                  <a:gd name="T57" fmla="*/ 199091 h 581"/>
                  <a:gd name="T58" fmla="*/ 22729 w 594"/>
                  <a:gd name="T59" fmla="*/ 178532 h 581"/>
                  <a:gd name="T60" fmla="*/ 22729 w 594"/>
                  <a:gd name="T61" fmla="*/ 178532 h 581"/>
                  <a:gd name="T62" fmla="*/ 0 w 594"/>
                  <a:gd name="T63" fmla="*/ 168433 h 581"/>
                  <a:gd name="T64" fmla="*/ 0 w 594"/>
                  <a:gd name="T65" fmla="*/ 51215 h 581"/>
                  <a:gd name="T66" fmla="*/ 40768 w 594"/>
                  <a:gd name="T67" fmla="*/ 40756 h 581"/>
                  <a:gd name="T68" fmla="*/ 60972 w 594"/>
                  <a:gd name="T69" fmla="*/ 132727 h 581"/>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594" h="581">
                    <a:moveTo>
                      <a:pt x="565" y="340"/>
                    </a:moveTo>
                    <a:lnTo>
                      <a:pt x="565" y="340"/>
                    </a:lnTo>
                    <a:cubicBezTo>
                      <a:pt x="558" y="340"/>
                      <a:pt x="558" y="340"/>
                      <a:pt x="558" y="340"/>
                    </a:cubicBezTo>
                    <a:cubicBezTo>
                      <a:pt x="544" y="340"/>
                      <a:pt x="544" y="340"/>
                      <a:pt x="544" y="340"/>
                    </a:cubicBezTo>
                    <a:cubicBezTo>
                      <a:pt x="544" y="389"/>
                      <a:pt x="544" y="389"/>
                      <a:pt x="544" y="389"/>
                    </a:cubicBezTo>
                    <a:lnTo>
                      <a:pt x="544" y="396"/>
                    </a:lnTo>
                    <a:cubicBezTo>
                      <a:pt x="544" y="396"/>
                      <a:pt x="544" y="396"/>
                      <a:pt x="544" y="403"/>
                    </a:cubicBezTo>
                    <a:lnTo>
                      <a:pt x="537" y="410"/>
                    </a:lnTo>
                    <a:cubicBezTo>
                      <a:pt x="530" y="417"/>
                      <a:pt x="523" y="417"/>
                      <a:pt x="515" y="417"/>
                    </a:cubicBezTo>
                    <a:cubicBezTo>
                      <a:pt x="508" y="417"/>
                      <a:pt x="501" y="417"/>
                      <a:pt x="501" y="410"/>
                    </a:cubicBezTo>
                    <a:cubicBezTo>
                      <a:pt x="431" y="340"/>
                      <a:pt x="431" y="340"/>
                      <a:pt x="431" y="340"/>
                    </a:cubicBezTo>
                    <a:cubicBezTo>
                      <a:pt x="169" y="340"/>
                      <a:pt x="169" y="340"/>
                      <a:pt x="169" y="340"/>
                    </a:cubicBezTo>
                    <a:cubicBezTo>
                      <a:pt x="155" y="340"/>
                      <a:pt x="141" y="332"/>
                      <a:pt x="141" y="311"/>
                    </a:cubicBezTo>
                    <a:cubicBezTo>
                      <a:pt x="141" y="29"/>
                      <a:pt x="141" y="29"/>
                      <a:pt x="141" y="29"/>
                    </a:cubicBezTo>
                    <a:cubicBezTo>
                      <a:pt x="141" y="14"/>
                      <a:pt x="155" y="0"/>
                      <a:pt x="169" y="0"/>
                    </a:cubicBezTo>
                    <a:cubicBezTo>
                      <a:pt x="565" y="0"/>
                      <a:pt x="565" y="0"/>
                      <a:pt x="565" y="0"/>
                    </a:cubicBezTo>
                    <a:cubicBezTo>
                      <a:pt x="579" y="0"/>
                      <a:pt x="593" y="14"/>
                      <a:pt x="593" y="29"/>
                    </a:cubicBezTo>
                    <a:cubicBezTo>
                      <a:pt x="593" y="311"/>
                      <a:pt x="593" y="311"/>
                      <a:pt x="593" y="311"/>
                    </a:cubicBezTo>
                    <a:cubicBezTo>
                      <a:pt x="593" y="332"/>
                      <a:pt x="579" y="340"/>
                      <a:pt x="565" y="340"/>
                    </a:cubicBezTo>
                    <a:close/>
                    <a:moveTo>
                      <a:pt x="417" y="368"/>
                    </a:moveTo>
                    <a:lnTo>
                      <a:pt x="417" y="368"/>
                    </a:lnTo>
                    <a:cubicBezTo>
                      <a:pt x="480" y="432"/>
                      <a:pt x="480" y="432"/>
                      <a:pt x="480" y="432"/>
                    </a:cubicBezTo>
                    <a:cubicBezTo>
                      <a:pt x="487" y="439"/>
                      <a:pt x="501" y="446"/>
                      <a:pt x="515" y="446"/>
                    </a:cubicBezTo>
                    <a:cubicBezTo>
                      <a:pt x="515" y="467"/>
                      <a:pt x="515" y="467"/>
                      <a:pt x="515" y="467"/>
                    </a:cubicBezTo>
                    <a:cubicBezTo>
                      <a:pt x="515" y="481"/>
                      <a:pt x="508" y="495"/>
                      <a:pt x="487" y="495"/>
                    </a:cubicBezTo>
                    <a:cubicBezTo>
                      <a:pt x="289" y="495"/>
                      <a:pt x="289" y="495"/>
                      <a:pt x="289" y="495"/>
                    </a:cubicBezTo>
                    <a:cubicBezTo>
                      <a:pt x="226" y="495"/>
                      <a:pt x="226" y="495"/>
                      <a:pt x="226" y="495"/>
                    </a:cubicBezTo>
                    <a:cubicBezTo>
                      <a:pt x="197" y="495"/>
                      <a:pt x="197" y="495"/>
                      <a:pt x="197" y="495"/>
                    </a:cubicBezTo>
                    <a:cubicBezTo>
                      <a:pt x="190" y="495"/>
                      <a:pt x="190" y="495"/>
                      <a:pt x="190" y="495"/>
                    </a:cubicBezTo>
                    <a:cubicBezTo>
                      <a:pt x="113" y="566"/>
                      <a:pt x="113" y="566"/>
                      <a:pt x="113" y="566"/>
                    </a:cubicBezTo>
                    <a:cubicBezTo>
                      <a:pt x="106" y="573"/>
                      <a:pt x="99" y="580"/>
                      <a:pt x="91" y="580"/>
                    </a:cubicBezTo>
                    <a:cubicBezTo>
                      <a:pt x="84" y="580"/>
                      <a:pt x="77" y="573"/>
                      <a:pt x="77" y="566"/>
                    </a:cubicBezTo>
                    <a:cubicBezTo>
                      <a:pt x="70" y="566"/>
                      <a:pt x="70" y="566"/>
                      <a:pt x="70" y="566"/>
                    </a:cubicBezTo>
                    <a:lnTo>
                      <a:pt x="70" y="559"/>
                    </a:lnTo>
                    <a:cubicBezTo>
                      <a:pt x="70" y="559"/>
                      <a:pt x="63" y="559"/>
                      <a:pt x="63" y="552"/>
                    </a:cubicBezTo>
                    <a:cubicBezTo>
                      <a:pt x="63" y="495"/>
                      <a:pt x="63" y="495"/>
                      <a:pt x="63" y="495"/>
                    </a:cubicBezTo>
                    <a:cubicBezTo>
                      <a:pt x="28" y="495"/>
                      <a:pt x="28" y="495"/>
                      <a:pt x="28" y="495"/>
                    </a:cubicBezTo>
                    <a:cubicBezTo>
                      <a:pt x="14" y="495"/>
                      <a:pt x="0" y="481"/>
                      <a:pt x="0" y="467"/>
                    </a:cubicBezTo>
                    <a:cubicBezTo>
                      <a:pt x="0" y="142"/>
                      <a:pt x="0" y="142"/>
                      <a:pt x="0" y="142"/>
                    </a:cubicBezTo>
                    <a:cubicBezTo>
                      <a:pt x="0" y="128"/>
                      <a:pt x="14" y="113"/>
                      <a:pt x="28" y="113"/>
                    </a:cubicBezTo>
                    <a:cubicBezTo>
                      <a:pt x="113" y="113"/>
                      <a:pt x="113" y="113"/>
                      <a:pt x="113" y="113"/>
                    </a:cubicBezTo>
                    <a:cubicBezTo>
                      <a:pt x="113" y="311"/>
                      <a:pt x="113" y="311"/>
                      <a:pt x="113" y="311"/>
                    </a:cubicBezTo>
                    <a:cubicBezTo>
                      <a:pt x="113" y="347"/>
                      <a:pt x="141" y="368"/>
                      <a:pt x="169" y="368"/>
                    </a:cubicBezTo>
                    <a:lnTo>
                      <a:pt x="417" y="368"/>
                    </a:lnTo>
                    <a:close/>
                  </a:path>
                </a:pathLst>
              </a:custGeom>
              <a:solidFill>
                <a:schemeClr val="bg1"/>
              </a:solidFill>
              <a:ln>
                <a:noFill/>
              </a:ln>
              <a:effectLst/>
            </p:spPr>
            <p:txBody>
              <a:bodyPr anchor="ctr"/>
              <a:lstStyle/>
              <a:p>
                <a:pPr algn="ctr"/>
                <a:endParaRPr/>
              </a:p>
            </p:txBody>
          </p:sp>
        </p:grpSp>
        <p:sp>
          <p:nvSpPr>
            <p:cNvPr id="24" name="TextBox 56"/>
            <p:cNvSpPr txBox="1"/>
            <p:nvPr/>
          </p:nvSpPr>
          <p:spPr>
            <a:xfrm>
              <a:off x="4814237" y="5058098"/>
              <a:ext cx="2563521" cy="737258"/>
            </a:xfrm>
            <a:prstGeom prst="rect">
              <a:avLst/>
            </a:prstGeom>
            <a:noFill/>
          </p:spPr>
          <p:txBody>
            <a:bodyPr wrap="none" lIns="0" tIns="0" rIns="0" bIns="0">
              <a:normAutofit/>
            </a:bodyPr>
            <a:lstStyle/>
            <a:p>
              <a:pPr algn="ctr"/>
              <a:r>
                <a:rPr lang="zh-CN" altLang="en-US" sz="1600" b="1" dirty="0">
                  <a:solidFill>
                    <a:schemeClr val="accent5">
                      <a:lumMod val="100000"/>
                    </a:schemeClr>
                  </a:solidFill>
                </a:rPr>
                <a:t>友元包括友元函数和友元类（选读）</a:t>
              </a:r>
              <a:endParaRPr lang="en-US" altLang="zh-CN" sz="1600" b="1" dirty="0">
                <a:solidFill>
                  <a:schemeClr val="accent5">
                    <a:lumMod val="100000"/>
                  </a:schemeClr>
                </a:solidFill>
              </a:endParaRPr>
            </a:p>
          </p:txBody>
        </p:sp>
      </p:grpSp>
      <p:sp>
        <p:nvSpPr>
          <p:cNvPr id="51" name="圆角矩形 3"/>
          <p:cNvSpPr/>
          <p:nvPr/>
        </p:nvSpPr>
        <p:spPr>
          <a:xfrm>
            <a:off x="3706874" y="452122"/>
            <a:ext cx="4778249" cy="659500"/>
          </a:xfrm>
          <a:prstGeom prst="roundRect">
            <a:avLst>
              <a:gd name="adj" fmla="val 42270"/>
            </a:avLst>
          </a:prstGeom>
          <a:gradFill>
            <a:gsLst>
              <a:gs pos="99000">
                <a:schemeClr val="bg1"/>
              </a:gs>
              <a:gs pos="0">
                <a:schemeClr val="bg1">
                  <a:lumMod val="95000"/>
                </a:schemeClr>
              </a:gs>
            </a:gsLst>
            <a:lin ang="0" scaled="0"/>
          </a:gradFill>
          <a:ln>
            <a:noFill/>
          </a:ln>
          <a:effectLst>
            <a:innerShdw blurRad="63500" dist="127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solidFill>
                <a:latin typeface="微软雅黑" panose="020B0503020204020204" pitchFamily="34" charset="-122"/>
                <a:ea typeface="微软雅黑" panose="020B0503020204020204" pitchFamily="34" charset="-122"/>
              </a:rPr>
              <a:t>友元的产生</a:t>
            </a:r>
            <a:r>
              <a:rPr lang="en-US" altLang="zh-CN" sz="2400" b="1" dirty="0">
                <a:solidFill>
                  <a:schemeClr val="accent1"/>
                </a:solidFill>
                <a:latin typeface="微软雅黑" panose="020B0503020204020204" pitchFamily="34" charset="-122"/>
                <a:ea typeface="微软雅黑" panose="020B0503020204020204" pitchFamily="34" charset="-122"/>
              </a:rPr>
              <a:t>(</a:t>
            </a:r>
            <a:r>
              <a:rPr lang="zh-CN" altLang="en-US" sz="2400" b="1" dirty="0">
                <a:solidFill>
                  <a:schemeClr val="accent1"/>
                </a:solidFill>
                <a:latin typeface="微软雅黑" panose="020B0503020204020204" pitchFamily="34" charset="-122"/>
                <a:ea typeface="微软雅黑" panose="020B0503020204020204" pitchFamily="34" charset="-122"/>
              </a:rPr>
              <a:t>回顾</a:t>
            </a:r>
            <a:r>
              <a:rPr lang="en-US" altLang="zh-CN" sz="2400" b="1" dirty="0">
                <a:solidFill>
                  <a:schemeClr val="accent1"/>
                </a:solidFill>
                <a:latin typeface="微软雅黑" panose="020B0503020204020204" pitchFamily="34" charset="-122"/>
                <a:ea typeface="微软雅黑" panose="020B0503020204020204" pitchFamily="34" charset="-122"/>
              </a:rPr>
              <a:t>)</a:t>
            </a:r>
            <a:endParaRPr lang="zh-CN" altLang="en-US" sz="2400" b="1" dirty="0">
              <a:solidFill>
                <a:schemeClr val="accent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255524755"/>
      </p:ext>
    </p:extLst>
  </p:cSld>
  <p:clrMapOvr>
    <a:masterClrMapping/>
  </p:clrMapOvr>
  <mc:AlternateContent xmlns:mc="http://schemas.openxmlformats.org/markup-compatibility/2006" xmlns:p14="http://schemas.microsoft.com/office/powerpoint/2010/main">
    <mc:Choice Requires="p14">
      <p:transition spd="slow" p14:dur="1600" advClick="0" advTm="5000">
        <p14:gallery dir="l"/>
      </p:transition>
    </mc:Choice>
    <mc:Fallback xmlns="">
      <p:transition spd="slow"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ID="23" presetClass="entr" presetSubtype="16" fill="hold" nodeType="afterEffect">
                                  <p:stCondLst>
                                    <p:cond delay="0"/>
                                  </p:stCondLst>
                                  <p:childTnLst>
                                    <p:set>
                                      <p:cBhvr>
                                        <p:cTn id="11" dur="1" fill="hold">
                                          <p:stCondLst>
                                            <p:cond delay="0"/>
                                          </p:stCondLst>
                                        </p:cTn>
                                        <p:tgtEl>
                                          <p:spTgt spid="46"/>
                                        </p:tgtEl>
                                        <p:attrNameLst>
                                          <p:attrName>style.visibility</p:attrName>
                                        </p:attrNameLst>
                                      </p:cBhvr>
                                      <p:to>
                                        <p:strVal val="visible"/>
                                      </p:to>
                                    </p:set>
                                    <p:anim calcmode="lin" valueType="num">
                                      <p:cBhvr>
                                        <p:cTn id="12" dur="500" fill="hold"/>
                                        <p:tgtEl>
                                          <p:spTgt spid="46"/>
                                        </p:tgtEl>
                                        <p:attrNameLst>
                                          <p:attrName>ppt_w</p:attrName>
                                        </p:attrNameLst>
                                      </p:cBhvr>
                                      <p:tavLst>
                                        <p:tav tm="0">
                                          <p:val>
                                            <p:fltVal val="0"/>
                                          </p:val>
                                        </p:tav>
                                        <p:tav tm="100000">
                                          <p:val>
                                            <p:strVal val="#ppt_w"/>
                                          </p:val>
                                        </p:tav>
                                      </p:tavLst>
                                    </p:anim>
                                    <p:anim calcmode="lin" valueType="num">
                                      <p:cBhvr>
                                        <p:cTn id="13" dur="500" fill="hold"/>
                                        <p:tgtEl>
                                          <p:spTgt spid="46"/>
                                        </p:tgtEl>
                                        <p:attrNameLst>
                                          <p:attrName>ppt_h</p:attrName>
                                        </p:attrNameLst>
                                      </p:cBhvr>
                                      <p:tavLst>
                                        <p:tav tm="0">
                                          <p:val>
                                            <p:fltVal val="0"/>
                                          </p:val>
                                        </p:tav>
                                        <p:tav tm="100000">
                                          <p:val>
                                            <p:strVal val="#ppt_h"/>
                                          </p:val>
                                        </p:tav>
                                      </p:tavLst>
                                    </p:anim>
                                  </p:childTnLst>
                                </p:cTn>
                              </p:par>
                            </p:childTnLst>
                          </p:cTn>
                        </p:par>
                        <p:par>
                          <p:cTn id="14" fill="hold">
                            <p:stCondLst>
                              <p:cond delay="1000"/>
                            </p:stCondLst>
                            <p:childTnLst>
                              <p:par>
                                <p:cTn id="15" presetID="23" presetClass="entr" presetSubtype="16" fill="hold" nodeType="afterEffect">
                                  <p:stCondLst>
                                    <p:cond delay="0"/>
                                  </p:stCondLst>
                                  <p:childTnLst>
                                    <p:set>
                                      <p:cBhvr>
                                        <p:cTn id="16" dur="1" fill="hold">
                                          <p:stCondLst>
                                            <p:cond delay="0"/>
                                          </p:stCondLst>
                                        </p:cTn>
                                        <p:tgtEl>
                                          <p:spTgt spid="50"/>
                                        </p:tgtEl>
                                        <p:attrNameLst>
                                          <p:attrName>style.visibility</p:attrName>
                                        </p:attrNameLst>
                                      </p:cBhvr>
                                      <p:to>
                                        <p:strVal val="visible"/>
                                      </p:to>
                                    </p:set>
                                    <p:anim calcmode="lin" valueType="num">
                                      <p:cBhvr>
                                        <p:cTn id="17" dur="500" fill="hold"/>
                                        <p:tgtEl>
                                          <p:spTgt spid="50"/>
                                        </p:tgtEl>
                                        <p:attrNameLst>
                                          <p:attrName>ppt_w</p:attrName>
                                        </p:attrNameLst>
                                      </p:cBhvr>
                                      <p:tavLst>
                                        <p:tav tm="0">
                                          <p:val>
                                            <p:fltVal val="0"/>
                                          </p:val>
                                        </p:tav>
                                        <p:tav tm="100000">
                                          <p:val>
                                            <p:strVal val="#ppt_w"/>
                                          </p:val>
                                        </p:tav>
                                      </p:tavLst>
                                    </p:anim>
                                    <p:anim calcmode="lin" valueType="num">
                                      <p:cBhvr>
                                        <p:cTn id="18" dur="500" fill="hold"/>
                                        <p:tgtEl>
                                          <p:spTgt spid="50"/>
                                        </p:tgtEl>
                                        <p:attrNameLst>
                                          <p:attrName>ppt_h</p:attrName>
                                        </p:attrNameLst>
                                      </p:cBhvr>
                                      <p:tavLst>
                                        <p:tav tm="0">
                                          <p:val>
                                            <p:fltVal val="0"/>
                                          </p:val>
                                        </p:tav>
                                        <p:tav tm="100000">
                                          <p:val>
                                            <p:strVal val="#ppt_h"/>
                                          </p:val>
                                        </p:tav>
                                      </p:tavLst>
                                    </p:anim>
                                  </p:childTnLst>
                                </p:cTn>
                              </p:par>
                            </p:childTnLst>
                          </p:cTn>
                        </p:par>
                        <p:par>
                          <p:cTn id="19" fill="hold">
                            <p:stCondLst>
                              <p:cond delay="1500"/>
                            </p:stCondLst>
                            <p:childTnLst>
                              <p:par>
                                <p:cTn id="20" presetID="23" presetClass="entr" presetSubtype="16" fill="hold" nodeType="afterEffect">
                                  <p:stCondLst>
                                    <p:cond delay="0"/>
                                  </p:stCondLst>
                                  <p:childTnLst>
                                    <p:set>
                                      <p:cBhvr>
                                        <p:cTn id="21" dur="1" fill="hold">
                                          <p:stCondLst>
                                            <p:cond delay="0"/>
                                          </p:stCondLst>
                                        </p:cTn>
                                        <p:tgtEl>
                                          <p:spTgt spid="49"/>
                                        </p:tgtEl>
                                        <p:attrNameLst>
                                          <p:attrName>style.visibility</p:attrName>
                                        </p:attrNameLst>
                                      </p:cBhvr>
                                      <p:to>
                                        <p:strVal val="visible"/>
                                      </p:to>
                                    </p:set>
                                    <p:anim calcmode="lin" valueType="num">
                                      <p:cBhvr>
                                        <p:cTn id="22" dur="500" fill="hold"/>
                                        <p:tgtEl>
                                          <p:spTgt spid="49"/>
                                        </p:tgtEl>
                                        <p:attrNameLst>
                                          <p:attrName>ppt_w</p:attrName>
                                        </p:attrNameLst>
                                      </p:cBhvr>
                                      <p:tavLst>
                                        <p:tav tm="0">
                                          <p:val>
                                            <p:fltVal val="0"/>
                                          </p:val>
                                        </p:tav>
                                        <p:tav tm="100000">
                                          <p:val>
                                            <p:strVal val="#ppt_w"/>
                                          </p:val>
                                        </p:tav>
                                      </p:tavLst>
                                    </p:anim>
                                    <p:anim calcmode="lin" valueType="num">
                                      <p:cBhvr>
                                        <p:cTn id="23" dur="500" fill="hold"/>
                                        <p:tgtEl>
                                          <p:spTgt spid="49"/>
                                        </p:tgtEl>
                                        <p:attrNameLst>
                                          <p:attrName>ppt_h</p:attrName>
                                        </p:attrNameLst>
                                      </p:cBhvr>
                                      <p:tavLst>
                                        <p:tav tm="0">
                                          <p:val>
                                            <p:fltVal val="0"/>
                                          </p:val>
                                        </p:tav>
                                        <p:tav tm="100000">
                                          <p:val>
                                            <p:strVal val="#ppt_h"/>
                                          </p:val>
                                        </p:tav>
                                      </p:tavLst>
                                    </p:anim>
                                  </p:childTnLst>
                                </p:cTn>
                              </p:par>
                            </p:childTnLst>
                          </p:cTn>
                        </p:par>
                        <p:par>
                          <p:cTn id="24" fill="hold">
                            <p:stCondLst>
                              <p:cond delay="2000"/>
                            </p:stCondLst>
                            <p:childTnLst>
                              <p:par>
                                <p:cTn id="25" presetID="10" presetClass="entr" presetSubtype="0" fill="hold" grpId="0" nodeType="afterEffect">
                                  <p:stCondLst>
                                    <p:cond delay="0"/>
                                  </p:stCondLst>
                                  <p:childTnLst>
                                    <p:set>
                                      <p:cBhvr>
                                        <p:cTn id="26" dur="1" fill="hold">
                                          <p:stCondLst>
                                            <p:cond delay="0"/>
                                          </p:stCondLst>
                                        </p:cTn>
                                        <p:tgtEl>
                                          <p:spTgt spid="51"/>
                                        </p:tgtEl>
                                        <p:attrNameLst>
                                          <p:attrName>style.visibility</p:attrName>
                                        </p:attrNameLst>
                                      </p:cBhvr>
                                      <p:to>
                                        <p:strVal val="visible"/>
                                      </p:to>
                                    </p:set>
                                    <p:animEffect transition="in" filter="fade">
                                      <p:cBhvr>
                                        <p:cTn id="27"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千图PPT彼岸天：ID 8661124椭圆 2"/>
          <p:cNvSpPr/>
          <p:nvPr>
            <p:custDataLst>
              <p:tags r:id="rId2"/>
            </p:custDataLst>
          </p:nvPr>
        </p:nvSpPr>
        <p:spPr>
          <a:xfrm>
            <a:off x="4852201" y="2387333"/>
            <a:ext cx="2487600" cy="2486773"/>
          </a:xfrm>
          <a:prstGeom prst="ellipse">
            <a:avLst/>
          </a:prstGeom>
          <a:blipFill dpi="0" rotWithShape="1">
            <a:blip r:embed="rId17"/>
            <a:srcRect/>
            <a:stretch>
              <a:fillRect l="-19352" r="-19352"/>
            </a:stretch>
          </a:blip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cxnSp>
        <p:nvCxnSpPr>
          <p:cNvPr id="5" name="千图PPT彼岸天：ID 8661124直接连接符 1"/>
          <p:cNvCxnSpPr/>
          <p:nvPr>
            <p:custDataLst>
              <p:tags r:id="rId3"/>
            </p:custDataLst>
          </p:nvPr>
        </p:nvCxnSpPr>
        <p:spPr>
          <a:xfrm>
            <a:off x="7617238" y="3609020"/>
            <a:ext cx="3706477" cy="0"/>
          </a:xfrm>
          <a:prstGeom prst="line">
            <a:avLst/>
          </a:prstGeom>
          <a:ln>
            <a:solidFill>
              <a:schemeClr val="accent2"/>
            </a:solidFill>
            <a:tailEnd type="oval"/>
          </a:ln>
        </p:spPr>
        <p:style>
          <a:lnRef idx="1">
            <a:schemeClr val="accent1"/>
          </a:lnRef>
          <a:fillRef idx="0">
            <a:schemeClr val="accent1"/>
          </a:fillRef>
          <a:effectRef idx="0">
            <a:schemeClr val="accent1"/>
          </a:effectRef>
          <a:fontRef idx="minor">
            <a:schemeClr val="tx1"/>
          </a:fontRef>
        </p:style>
      </p:cxnSp>
      <p:grpSp>
        <p:nvGrpSpPr>
          <p:cNvPr id="3" name="千图PPT彼岸天：ID 8661124组合 2"/>
          <p:cNvGrpSpPr/>
          <p:nvPr>
            <p:custDataLst>
              <p:tags r:id="rId4"/>
            </p:custDataLst>
          </p:nvPr>
        </p:nvGrpSpPr>
        <p:grpSpPr>
          <a:xfrm>
            <a:off x="4094595" y="1611764"/>
            <a:ext cx="3998015" cy="3998013"/>
            <a:chOff x="4094595" y="1611764"/>
            <a:chExt cx="3998015" cy="3998013"/>
          </a:xfrm>
        </p:grpSpPr>
        <p:sp>
          <p:nvSpPr>
            <p:cNvPr id="6" name="Block Arc 7"/>
            <p:cNvSpPr/>
            <p:nvPr/>
          </p:nvSpPr>
          <p:spPr>
            <a:xfrm flipH="1" flipV="1">
              <a:off x="4094595" y="1611764"/>
              <a:ext cx="3998015" cy="3998013"/>
            </a:xfrm>
            <a:prstGeom prst="blockArc">
              <a:avLst>
                <a:gd name="adj1" fmla="val 21599999"/>
                <a:gd name="adj2" fmla="val 8180671"/>
                <a:gd name="adj3" fmla="val 1191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7" name="Isosceles Triangle 8"/>
            <p:cNvSpPr/>
            <p:nvPr/>
          </p:nvSpPr>
          <p:spPr>
            <a:xfrm rot="18900000" flipH="1" flipV="1">
              <a:off x="7188463" y="2267181"/>
              <a:ext cx="821422" cy="708122"/>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grpSp>
      <p:grpSp>
        <p:nvGrpSpPr>
          <p:cNvPr id="2" name="千图PPT彼岸天：ID 8661124组合 1"/>
          <p:cNvGrpSpPr/>
          <p:nvPr>
            <p:custDataLst>
              <p:tags r:id="rId5"/>
            </p:custDataLst>
          </p:nvPr>
        </p:nvGrpSpPr>
        <p:grpSpPr>
          <a:xfrm>
            <a:off x="4094595" y="1611764"/>
            <a:ext cx="3998015" cy="3998013"/>
            <a:chOff x="4094595" y="1611764"/>
            <a:chExt cx="3998015" cy="3998013"/>
          </a:xfrm>
        </p:grpSpPr>
        <p:sp>
          <p:nvSpPr>
            <p:cNvPr id="23" name="Block Arc 10"/>
            <p:cNvSpPr/>
            <p:nvPr/>
          </p:nvSpPr>
          <p:spPr>
            <a:xfrm>
              <a:off x="4094595" y="1611764"/>
              <a:ext cx="3998015" cy="3998013"/>
            </a:xfrm>
            <a:prstGeom prst="blockArc">
              <a:avLst>
                <a:gd name="adj1" fmla="val 21599999"/>
                <a:gd name="adj2" fmla="val 8180671"/>
                <a:gd name="adj3" fmla="val 1191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4" name="Isosceles Triangle 11"/>
            <p:cNvSpPr/>
            <p:nvPr/>
          </p:nvSpPr>
          <p:spPr>
            <a:xfrm rot="8100000" flipV="1">
              <a:off x="4187398" y="4266807"/>
              <a:ext cx="821421" cy="708122"/>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grpSp>
      <p:cxnSp>
        <p:nvCxnSpPr>
          <p:cNvPr id="9" name="千图PPT彼岸天：ID 8661124直接连接符 12"/>
          <p:cNvCxnSpPr/>
          <p:nvPr>
            <p:custDataLst>
              <p:tags r:id="rId6"/>
            </p:custDataLst>
          </p:nvPr>
        </p:nvCxnSpPr>
        <p:spPr>
          <a:xfrm flipH="1">
            <a:off x="879330" y="3595748"/>
            <a:ext cx="3678364" cy="0"/>
          </a:xfrm>
          <a:prstGeom prst="line">
            <a:avLst/>
          </a:prstGeom>
          <a:ln>
            <a:solidFill>
              <a:schemeClr val="accent1"/>
            </a:solidFill>
            <a:tailEnd type="oval"/>
          </a:ln>
        </p:spPr>
        <p:style>
          <a:lnRef idx="1">
            <a:schemeClr val="accent1"/>
          </a:lnRef>
          <a:fillRef idx="0">
            <a:schemeClr val="accent1"/>
          </a:fillRef>
          <a:effectRef idx="0">
            <a:schemeClr val="accent1"/>
          </a:effectRef>
          <a:fontRef idx="minor">
            <a:schemeClr val="tx1"/>
          </a:fontRef>
        </p:style>
      </p:cxnSp>
      <p:sp>
        <p:nvSpPr>
          <p:cNvPr id="21" name="千图PPT彼岸天：ID 8661124文本框 15"/>
          <p:cNvSpPr txBox="1"/>
          <p:nvPr>
            <p:custDataLst>
              <p:tags r:id="rId7"/>
            </p:custDataLst>
          </p:nvPr>
        </p:nvSpPr>
        <p:spPr>
          <a:xfrm>
            <a:off x="7557044" y="3922538"/>
            <a:ext cx="3299191" cy="1843758"/>
          </a:xfrm>
          <a:prstGeom prst="rect">
            <a:avLst/>
          </a:prstGeom>
          <a:noFill/>
          <a:effectLst/>
        </p:spPr>
        <p:txBody>
          <a:bodyPr wrap="none" lIns="0" tIns="0" rIns="0" bIns="0" anchor="ctr">
            <a:normAutofit/>
            <a:scene3d>
              <a:camera prst="orthographicFront">
                <a:rot lat="0" lon="0" rev="0"/>
              </a:camera>
              <a:lightRig rig="glow" dir="t">
                <a:rot lat="0" lon="0" rev="3600000"/>
              </a:lightRig>
            </a:scene3d>
            <a:sp3d prstMaterial="softEdge">
              <a:contourClr>
                <a:schemeClr val="accent4">
                  <a:alpha val="95000"/>
                </a:schemeClr>
              </a:contourClr>
            </a:sp3d>
          </a:bodyPr>
          <a:lstStyle/>
          <a:p>
            <a:pPr lvl="1"/>
            <a:r>
              <a:rPr lang="en-US" altLang="zh-CN" sz="2135" dirty="0">
                <a:solidFill>
                  <a:schemeClr val="accent2"/>
                </a:solidFill>
              </a:rPr>
              <a:t>friend</a:t>
            </a:r>
            <a:r>
              <a:rPr lang="zh-CN" altLang="en-US" sz="2135" dirty="0">
                <a:solidFill>
                  <a:schemeClr val="accent2"/>
                </a:solidFill>
              </a:rPr>
              <a:t>用于应对编程中一些比较特</a:t>
            </a:r>
            <a:endParaRPr lang="en-US" altLang="zh-CN" sz="2135" dirty="0">
              <a:solidFill>
                <a:schemeClr val="accent2"/>
              </a:solidFill>
            </a:endParaRPr>
          </a:p>
          <a:p>
            <a:pPr lvl="1"/>
            <a:r>
              <a:rPr lang="zh-CN" altLang="en-US" sz="2135" dirty="0">
                <a:solidFill>
                  <a:schemeClr val="accent2"/>
                </a:solidFill>
              </a:rPr>
              <a:t>殊的情况（如提高效率），绝大</a:t>
            </a:r>
            <a:endParaRPr lang="en-US" altLang="zh-CN" sz="2135" dirty="0">
              <a:solidFill>
                <a:schemeClr val="accent2"/>
              </a:solidFill>
            </a:endParaRPr>
          </a:p>
          <a:p>
            <a:pPr lvl="1"/>
            <a:r>
              <a:rPr lang="zh-CN" altLang="en-US" sz="2135" dirty="0">
                <a:solidFill>
                  <a:schemeClr val="accent2"/>
                </a:solidFill>
              </a:rPr>
              <a:t>多数情况下不需要使用。乱使用只</a:t>
            </a:r>
            <a:endParaRPr lang="en-US" altLang="zh-CN" sz="2135" dirty="0">
              <a:solidFill>
                <a:schemeClr val="accent2"/>
              </a:solidFill>
            </a:endParaRPr>
          </a:p>
          <a:p>
            <a:pPr lvl="1"/>
            <a:r>
              <a:rPr lang="zh-CN" altLang="en-US" sz="2135" dirty="0">
                <a:solidFill>
                  <a:schemeClr val="accent2"/>
                </a:solidFill>
              </a:rPr>
              <a:t>会使</a:t>
            </a:r>
            <a:r>
              <a:rPr lang="en-US" altLang="zh-CN" sz="2135" dirty="0">
                <a:solidFill>
                  <a:schemeClr val="accent2"/>
                </a:solidFill>
              </a:rPr>
              <a:t>C++</a:t>
            </a:r>
            <a:r>
              <a:rPr lang="zh-CN" altLang="en-US" sz="2135" dirty="0">
                <a:solidFill>
                  <a:schemeClr val="accent2"/>
                </a:solidFill>
              </a:rPr>
              <a:t>变成</a:t>
            </a:r>
            <a:r>
              <a:rPr lang="en-US" altLang="zh-CN" sz="2135" dirty="0">
                <a:solidFill>
                  <a:schemeClr val="accent2"/>
                </a:solidFill>
              </a:rPr>
              <a:t>C</a:t>
            </a:r>
            <a:r>
              <a:rPr lang="zh-CN" altLang="en-US" sz="2135" dirty="0">
                <a:solidFill>
                  <a:schemeClr val="accent2"/>
                </a:solidFill>
              </a:rPr>
              <a:t>，甚至更糟</a:t>
            </a:r>
          </a:p>
        </p:txBody>
      </p:sp>
      <p:sp>
        <p:nvSpPr>
          <p:cNvPr id="11" name="千图PPT彼岸天：ID 8661124文本框 18"/>
          <p:cNvSpPr txBox="1"/>
          <p:nvPr>
            <p:custDataLst>
              <p:tags r:id="rId8"/>
            </p:custDataLst>
          </p:nvPr>
        </p:nvSpPr>
        <p:spPr>
          <a:xfrm>
            <a:off x="26839" y="1215751"/>
            <a:ext cx="4067756" cy="2303259"/>
          </a:xfrm>
          <a:prstGeom prst="rect">
            <a:avLst/>
          </a:prstGeom>
          <a:noFill/>
          <a:effectLst/>
        </p:spPr>
        <p:txBody>
          <a:bodyPr wrap="none" lIns="0" tIns="0" rIns="0" bIns="0" anchor="ctr">
            <a:normAutofit/>
            <a:scene3d>
              <a:camera prst="orthographicFront">
                <a:rot lat="0" lon="0" rev="0"/>
              </a:camera>
              <a:lightRig rig="glow" dir="t">
                <a:rot lat="0" lon="0" rev="3600000"/>
              </a:lightRig>
            </a:scene3d>
            <a:sp3d prstMaterial="softEdge">
              <a:contourClr>
                <a:schemeClr val="accent4">
                  <a:alpha val="95000"/>
                </a:schemeClr>
              </a:contourClr>
            </a:sp3d>
          </a:bodyPr>
          <a:lstStyle/>
          <a:p>
            <a:pPr lvl="1"/>
            <a:r>
              <a:rPr lang="en-US" altLang="zh-CN" sz="2135" dirty="0">
                <a:solidFill>
                  <a:schemeClr val="accent1"/>
                </a:solidFill>
              </a:rPr>
              <a:t>C++</a:t>
            </a:r>
            <a:r>
              <a:rPr lang="zh-CN" altLang="en-US" sz="2135" dirty="0">
                <a:solidFill>
                  <a:schemeClr val="accent1"/>
                </a:solidFill>
              </a:rPr>
              <a:t>提供了友元（</a:t>
            </a:r>
            <a:r>
              <a:rPr lang="en-US" altLang="zh-CN" sz="2135" dirty="0">
                <a:solidFill>
                  <a:schemeClr val="accent1"/>
                </a:solidFill>
              </a:rPr>
              <a:t>friend</a:t>
            </a:r>
            <a:r>
              <a:rPr lang="zh-CN" altLang="en-US" sz="2135" dirty="0">
                <a:solidFill>
                  <a:schemeClr val="accent1"/>
                </a:solidFill>
              </a:rPr>
              <a:t>）</a:t>
            </a:r>
            <a:endParaRPr lang="en-US" altLang="zh-CN" sz="2135" dirty="0">
              <a:solidFill>
                <a:schemeClr val="accent1"/>
              </a:solidFill>
            </a:endParaRPr>
          </a:p>
          <a:p>
            <a:pPr lvl="1"/>
            <a:r>
              <a:rPr lang="zh-CN" altLang="en-US" sz="2135" dirty="0">
                <a:solidFill>
                  <a:schemeClr val="accent1"/>
                </a:solidFill>
              </a:rPr>
              <a:t>来解决由封装性带来的问题</a:t>
            </a:r>
            <a:endParaRPr lang="en-US" altLang="zh-CN" sz="2135" dirty="0">
              <a:solidFill>
                <a:schemeClr val="accent1"/>
              </a:solidFill>
            </a:endParaRPr>
          </a:p>
          <a:p>
            <a:pPr lvl="1"/>
            <a:r>
              <a:rPr lang="en-US" altLang="zh-CN" sz="2135" dirty="0">
                <a:solidFill>
                  <a:srgbClr val="FF0000"/>
                </a:solidFill>
              </a:rPr>
              <a:t>friend</a:t>
            </a:r>
            <a:r>
              <a:rPr lang="zh-CN" altLang="en-US" sz="2135" dirty="0">
                <a:solidFill>
                  <a:srgbClr val="FF0000"/>
                </a:solidFill>
              </a:rPr>
              <a:t>关键字修改函数或类，</a:t>
            </a:r>
            <a:endParaRPr lang="en-US" altLang="zh-CN" sz="2135" dirty="0">
              <a:solidFill>
                <a:srgbClr val="FF0000"/>
              </a:solidFill>
            </a:endParaRPr>
          </a:p>
          <a:p>
            <a:pPr lvl="1"/>
            <a:r>
              <a:rPr lang="zh-CN" altLang="en-US" sz="2135" dirty="0">
                <a:solidFill>
                  <a:srgbClr val="FF0000"/>
                </a:solidFill>
              </a:rPr>
              <a:t>因此对于一个类而言，</a:t>
            </a:r>
            <a:endParaRPr lang="en-US" altLang="zh-CN" sz="2135" dirty="0">
              <a:solidFill>
                <a:srgbClr val="FF0000"/>
              </a:solidFill>
            </a:endParaRPr>
          </a:p>
          <a:p>
            <a:pPr lvl="1"/>
            <a:r>
              <a:rPr lang="zh-CN" altLang="en-US" sz="2135" dirty="0">
                <a:solidFill>
                  <a:srgbClr val="FF0000"/>
                </a:solidFill>
              </a:rPr>
              <a:t>它有友元函数或友元类</a:t>
            </a:r>
            <a:endParaRPr lang="en-US" altLang="zh-CN" sz="2135" dirty="0">
              <a:solidFill>
                <a:srgbClr val="FF0000"/>
              </a:solidFill>
            </a:endParaRPr>
          </a:p>
        </p:txBody>
      </p:sp>
      <p:sp>
        <p:nvSpPr>
          <p:cNvPr id="17" name="千图PPT彼岸天：ID 8661124Freeform: Shape 20"/>
          <p:cNvSpPr/>
          <p:nvPr>
            <p:custDataLst>
              <p:tags r:id="rId9"/>
            </p:custDataLst>
          </p:nvPr>
        </p:nvSpPr>
        <p:spPr bwMode="auto">
          <a:xfrm>
            <a:off x="2027486" y="3815008"/>
            <a:ext cx="357709" cy="517963"/>
          </a:xfrm>
          <a:custGeom>
            <a:avLst/>
            <a:gdLst>
              <a:gd name="T0" fmla="*/ 47 w 250"/>
              <a:gd name="T1" fmla="*/ 0 h 362"/>
              <a:gd name="T2" fmla="*/ 36 w 250"/>
              <a:gd name="T3" fmla="*/ 2 h 362"/>
              <a:gd name="T4" fmla="*/ 20 w 250"/>
              <a:gd name="T5" fmla="*/ 9 h 362"/>
              <a:gd name="T6" fmla="*/ 9 w 250"/>
              <a:gd name="T7" fmla="*/ 21 h 362"/>
              <a:gd name="T8" fmla="*/ 1 w 250"/>
              <a:gd name="T9" fmla="*/ 37 h 362"/>
              <a:gd name="T10" fmla="*/ 0 w 250"/>
              <a:gd name="T11" fmla="*/ 317 h 362"/>
              <a:gd name="T12" fmla="*/ 1 w 250"/>
              <a:gd name="T13" fmla="*/ 327 h 362"/>
              <a:gd name="T14" fmla="*/ 9 w 250"/>
              <a:gd name="T15" fmla="*/ 343 h 362"/>
              <a:gd name="T16" fmla="*/ 20 w 250"/>
              <a:gd name="T17" fmla="*/ 355 h 362"/>
              <a:gd name="T18" fmla="*/ 36 w 250"/>
              <a:gd name="T19" fmla="*/ 362 h 362"/>
              <a:gd name="T20" fmla="*/ 204 w 250"/>
              <a:gd name="T21" fmla="*/ 362 h 362"/>
              <a:gd name="T22" fmla="*/ 214 w 250"/>
              <a:gd name="T23" fmla="*/ 362 h 362"/>
              <a:gd name="T24" fmla="*/ 230 w 250"/>
              <a:gd name="T25" fmla="*/ 355 h 362"/>
              <a:gd name="T26" fmla="*/ 242 w 250"/>
              <a:gd name="T27" fmla="*/ 343 h 362"/>
              <a:gd name="T28" fmla="*/ 249 w 250"/>
              <a:gd name="T29" fmla="*/ 327 h 362"/>
              <a:gd name="T30" fmla="*/ 250 w 250"/>
              <a:gd name="T31" fmla="*/ 45 h 362"/>
              <a:gd name="T32" fmla="*/ 249 w 250"/>
              <a:gd name="T33" fmla="*/ 37 h 362"/>
              <a:gd name="T34" fmla="*/ 242 w 250"/>
              <a:gd name="T35" fmla="*/ 21 h 362"/>
              <a:gd name="T36" fmla="*/ 230 w 250"/>
              <a:gd name="T37" fmla="*/ 9 h 362"/>
              <a:gd name="T38" fmla="*/ 214 w 250"/>
              <a:gd name="T39" fmla="*/ 2 h 362"/>
              <a:gd name="T40" fmla="*/ 204 w 250"/>
              <a:gd name="T41" fmla="*/ 0 h 362"/>
              <a:gd name="T42" fmla="*/ 159 w 250"/>
              <a:gd name="T43" fmla="*/ 24 h 362"/>
              <a:gd name="T44" fmla="*/ 163 w 250"/>
              <a:gd name="T45" fmla="*/ 25 h 362"/>
              <a:gd name="T46" fmla="*/ 170 w 250"/>
              <a:gd name="T47" fmla="*/ 31 h 362"/>
              <a:gd name="T48" fmla="*/ 170 w 250"/>
              <a:gd name="T49" fmla="*/ 35 h 362"/>
              <a:gd name="T50" fmla="*/ 167 w 250"/>
              <a:gd name="T51" fmla="*/ 42 h 362"/>
              <a:gd name="T52" fmla="*/ 159 w 250"/>
              <a:gd name="T53" fmla="*/ 45 h 362"/>
              <a:gd name="T54" fmla="*/ 92 w 250"/>
              <a:gd name="T55" fmla="*/ 45 h 362"/>
              <a:gd name="T56" fmla="*/ 83 w 250"/>
              <a:gd name="T57" fmla="*/ 42 h 362"/>
              <a:gd name="T58" fmla="*/ 80 w 250"/>
              <a:gd name="T59" fmla="*/ 35 h 362"/>
              <a:gd name="T60" fmla="*/ 80 w 250"/>
              <a:gd name="T61" fmla="*/ 31 h 362"/>
              <a:gd name="T62" fmla="*/ 87 w 250"/>
              <a:gd name="T63" fmla="*/ 25 h 362"/>
              <a:gd name="T64" fmla="*/ 92 w 250"/>
              <a:gd name="T65" fmla="*/ 24 h 362"/>
              <a:gd name="T66" fmla="*/ 125 w 250"/>
              <a:gd name="T67" fmla="*/ 346 h 362"/>
              <a:gd name="T68" fmla="*/ 112 w 250"/>
              <a:gd name="T69" fmla="*/ 342 h 362"/>
              <a:gd name="T70" fmla="*/ 108 w 250"/>
              <a:gd name="T71" fmla="*/ 329 h 362"/>
              <a:gd name="T72" fmla="*/ 109 w 250"/>
              <a:gd name="T73" fmla="*/ 322 h 362"/>
              <a:gd name="T74" fmla="*/ 118 w 250"/>
              <a:gd name="T75" fmla="*/ 313 h 362"/>
              <a:gd name="T76" fmla="*/ 125 w 250"/>
              <a:gd name="T77" fmla="*/ 311 h 362"/>
              <a:gd name="T78" fmla="*/ 138 w 250"/>
              <a:gd name="T79" fmla="*/ 316 h 362"/>
              <a:gd name="T80" fmla="*/ 143 w 250"/>
              <a:gd name="T81" fmla="*/ 329 h 362"/>
              <a:gd name="T82" fmla="*/ 141 w 250"/>
              <a:gd name="T83" fmla="*/ 336 h 362"/>
              <a:gd name="T84" fmla="*/ 132 w 250"/>
              <a:gd name="T85" fmla="*/ 345 h 362"/>
              <a:gd name="T86" fmla="*/ 125 w 250"/>
              <a:gd name="T87" fmla="*/ 346 h 362"/>
              <a:gd name="T88" fmla="*/ 47 w 250"/>
              <a:gd name="T89" fmla="*/ 295 h 362"/>
              <a:gd name="T90" fmla="*/ 204 w 250"/>
              <a:gd name="T91" fmla="*/ 69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50" h="362">
                <a:moveTo>
                  <a:pt x="204" y="0"/>
                </a:moveTo>
                <a:lnTo>
                  <a:pt x="47" y="0"/>
                </a:lnTo>
                <a:lnTo>
                  <a:pt x="47" y="0"/>
                </a:lnTo>
                <a:lnTo>
                  <a:pt x="36" y="2"/>
                </a:lnTo>
                <a:lnTo>
                  <a:pt x="28" y="5"/>
                </a:lnTo>
                <a:lnTo>
                  <a:pt x="20" y="9"/>
                </a:lnTo>
                <a:lnTo>
                  <a:pt x="15" y="13"/>
                </a:lnTo>
                <a:lnTo>
                  <a:pt x="9" y="21"/>
                </a:lnTo>
                <a:lnTo>
                  <a:pt x="4" y="28"/>
                </a:lnTo>
                <a:lnTo>
                  <a:pt x="1" y="37"/>
                </a:lnTo>
                <a:lnTo>
                  <a:pt x="0" y="45"/>
                </a:lnTo>
                <a:lnTo>
                  <a:pt x="0" y="317"/>
                </a:lnTo>
                <a:lnTo>
                  <a:pt x="0" y="317"/>
                </a:lnTo>
                <a:lnTo>
                  <a:pt x="1" y="327"/>
                </a:lnTo>
                <a:lnTo>
                  <a:pt x="4" y="335"/>
                </a:lnTo>
                <a:lnTo>
                  <a:pt x="9" y="343"/>
                </a:lnTo>
                <a:lnTo>
                  <a:pt x="15" y="349"/>
                </a:lnTo>
                <a:lnTo>
                  <a:pt x="20" y="355"/>
                </a:lnTo>
                <a:lnTo>
                  <a:pt x="28" y="359"/>
                </a:lnTo>
                <a:lnTo>
                  <a:pt x="36" y="362"/>
                </a:lnTo>
                <a:lnTo>
                  <a:pt x="47" y="362"/>
                </a:lnTo>
                <a:lnTo>
                  <a:pt x="204" y="362"/>
                </a:lnTo>
                <a:lnTo>
                  <a:pt x="204" y="362"/>
                </a:lnTo>
                <a:lnTo>
                  <a:pt x="214" y="362"/>
                </a:lnTo>
                <a:lnTo>
                  <a:pt x="223" y="359"/>
                </a:lnTo>
                <a:lnTo>
                  <a:pt x="230" y="355"/>
                </a:lnTo>
                <a:lnTo>
                  <a:pt x="236" y="349"/>
                </a:lnTo>
                <a:lnTo>
                  <a:pt x="242" y="343"/>
                </a:lnTo>
                <a:lnTo>
                  <a:pt x="246" y="335"/>
                </a:lnTo>
                <a:lnTo>
                  <a:pt x="249" y="327"/>
                </a:lnTo>
                <a:lnTo>
                  <a:pt x="250" y="317"/>
                </a:lnTo>
                <a:lnTo>
                  <a:pt x="250" y="45"/>
                </a:lnTo>
                <a:lnTo>
                  <a:pt x="250" y="45"/>
                </a:lnTo>
                <a:lnTo>
                  <a:pt x="249" y="37"/>
                </a:lnTo>
                <a:lnTo>
                  <a:pt x="246" y="28"/>
                </a:lnTo>
                <a:lnTo>
                  <a:pt x="242" y="21"/>
                </a:lnTo>
                <a:lnTo>
                  <a:pt x="236" y="13"/>
                </a:lnTo>
                <a:lnTo>
                  <a:pt x="230" y="9"/>
                </a:lnTo>
                <a:lnTo>
                  <a:pt x="223" y="5"/>
                </a:lnTo>
                <a:lnTo>
                  <a:pt x="214" y="2"/>
                </a:lnTo>
                <a:lnTo>
                  <a:pt x="204" y="0"/>
                </a:lnTo>
                <a:lnTo>
                  <a:pt x="204" y="0"/>
                </a:lnTo>
                <a:close/>
                <a:moveTo>
                  <a:pt x="92" y="24"/>
                </a:moveTo>
                <a:lnTo>
                  <a:pt x="159" y="24"/>
                </a:lnTo>
                <a:lnTo>
                  <a:pt x="159" y="24"/>
                </a:lnTo>
                <a:lnTo>
                  <a:pt x="163" y="25"/>
                </a:lnTo>
                <a:lnTo>
                  <a:pt x="167" y="26"/>
                </a:lnTo>
                <a:lnTo>
                  <a:pt x="170" y="31"/>
                </a:lnTo>
                <a:lnTo>
                  <a:pt x="170" y="35"/>
                </a:lnTo>
                <a:lnTo>
                  <a:pt x="170" y="35"/>
                </a:lnTo>
                <a:lnTo>
                  <a:pt x="170" y="40"/>
                </a:lnTo>
                <a:lnTo>
                  <a:pt x="167" y="42"/>
                </a:lnTo>
                <a:lnTo>
                  <a:pt x="163" y="45"/>
                </a:lnTo>
                <a:lnTo>
                  <a:pt x="159" y="45"/>
                </a:lnTo>
                <a:lnTo>
                  <a:pt x="92" y="45"/>
                </a:lnTo>
                <a:lnTo>
                  <a:pt x="92" y="45"/>
                </a:lnTo>
                <a:lnTo>
                  <a:pt x="87" y="45"/>
                </a:lnTo>
                <a:lnTo>
                  <a:pt x="83" y="42"/>
                </a:lnTo>
                <a:lnTo>
                  <a:pt x="80" y="40"/>
                </a:lnTo>
                <a:lnTo>
                  <a:pt x="80" y="35"/>
                </a:lnTo>
                <a:lnTo>
                  <a:pt x="80" y="35"/>
                </a:lnTo>
                <a:lnTo>
                  <a:pt x="80" y="31"/>
                </a:lnTo>
                <a:lnTo>
                  <a:pt x="83" y="26"/>
                </a:lnTo>
                <a:lnTo>
                  <a:pt x="87" y="25"/>
                </a:lnTo>
                <a:lnTo>
                  <a:pt x="92" y="24"/>
                </a:lnTo>
                <a:lnTo>
                  <a:pt x="92" y="24"/>
                </a:lnTo>
                <a:close/>
                <a:moveTo>
                  <a:pt x="125" y="346"/>
                </a:moveTo>
                <a:lnTo>
                  <a:pt x="125" y="346"/>
                </a:lnTo>
                <a:lnTo>
                  <a:pt x="118" y="345"/>
                </a:lnTo>
                <a:lnTo>
                  <a:pt x="112" y="342"/>
                </a:lnTo>
                <a:lnTo>
                  <a:pt x="109" y="336"/>
                </a:lnTo>
                <a:lnTo>
                  <a:pt x="108" y="329"/>
                </a:lnTo>
                <a:lnTo>
                  <a:pt x="108" y="329"/>
                </a:lnTo>
                <a:lnTo>
                  <a:pt x="109" y="322"/>
                </a:lnTo>
                <a:lnTo>
                  <a:pt x="112" y="316"/>
                </a:lnTo>
                <a:lnTo>
                  <a:pt x="118" y="313"/>
                </a:lnTo>
                <a:lnTo>
                  <a:pt x="125" y="311"/>
                </a:lnTo>
                <a:lnTo>
                  <a:pt x="125" y="311"/>
                </a:lnTo>
                <a:lnTo>
                  <a:pt x="132" y="313"/>
                </a:lnTo>
                <a:lnTo>
                  <a:pt x="138" y="316"/>
                </a:lnTo>
                <a:lnTo>
                  <a:pt x="141" y="322"/>
                </a:lnTo>
                <a:lnTo>
                  <a:pt x="143" y="329"/>
                </a:lnTo>
                <a:lnTo>
                  <a:pt x="143" y="329"/>
                </a:lnTo>
                <a:lnTo>
                  <a:pt x="141" y="336"/>
                </a:lnTo>
                <a:lnTo>
                  <a:pt x="138" y="342"/>
                </a:lnTo>
                <a:lnTo>
                  <a:pt x="132" y="345"/>
                </a:lnTo>
                <a:lnTo>
                  <a:pt x="125" y="346"/>
                </a:lnTo>
                <a:lnTo>
                  <a:pt x="125" y="346"/>
                </a:lnTo>
                <a:close/>
                <a:moveTo>
                  <a:pt x="204" y="295"/>
                </a:moveTo>
                <a:lnTo>
                  <a:pt x="47" y="295"/>
                </a:lnTo>
                <a:lnTo>
                  <a:pt x="47" y="69"/>
                </a:lnTo>
                <a:lnTo>
                  <a:pt x="204" y="69"/>
                </a:lnTo>
                <a:lnTo>
                  <a:pt x="204" y="295"/>
                </a:lnTo>
                <a:close/>
              </a:path>
            </a:pathLst>
          </a:custGeom>
          <a:solidFill>
            <a:schemeClr val="accent1"/>
          </a:solidFill>
          <a:ln>
            <a:noFill/>
          </a:ln>
        </p:spPr>
        <p:txBody>
          <a:bodyPr anchor="ctr"/>
          <a:lstStyle/>
          <a:p>
            <a:pPr algn="ctr"/>
            <a:endParaRPr/>
          </a:p>
        </p:txBody>
      </p:sp>
      <p:sp>
        <p:nvSpPr>
          <p:cNvPr id="18" name="千图PPT彼岸天：ID 8661124Freeform: Shape 21"/>
          <p:cNvSpPr/>
          <p:nvPr>
            <p:custDataLst>
              <p:tags r:id="rId10"/>
            </p:custDataLst>
          </p:nvPr>
        </p:nvSpPr>
        <p:spPr bwMode="auto">
          <a:xfrm>
            <a:off x="2664066" y="3922538"/>
            <a:ext cx="493826" cy="307976"/>
          </a:xfrm>
          <a:custGeom>
            <a:avLst/>
            <a:gdLst>
              <a:gd name="T0" fmla="*/ 326 w 372"/>
              <a:gd name="T1" fmla="*/ 232 h 232"/>
              <a:gd name="T2" fmla="*/ 334 w 372"/>
              <a:gd name="T3" fmla="*/ 231 h 232"/>
              <a:gd name="T4" fmla="*/ 348 w 372"/>
              <a:gd name="T5" fmla="*/ 226 h 232"/>
              <a:gd name="T6" fmla="*/ 358 w 372"/>
              <a:gd name="T7" fmla="*/ 216 h 232"/>
              <a:gd name="T8" fmla="*/ 367 w 372"/>
              <a:gd name="T9" fmla="*/ 199 h 232"/>
              <a:gd name="T10" fmla="*/ 371 w 372"/>
              <a:gd name="T11" fmla="*/ 174 h 232"/>
              <a:gd name="T12" fmla="*/ 372 w 372"/>
              <a:gd name="T13" fmla="*/ 161 h 232"/>
              <a:gd name="T14" fmla="*/ 368 w 372"/>
              <a:gd name="T15" fmla="*/ 144 h 232"/>
              <a:gd name="T16" fmla="*/ 361 w 372"/>
              <a:gd name="T17" fmla="*/ 129 h 232"/>
              <a:gd name="T18" fmla="*/ 349 w 372"/>
              <a:gd name="T19" fmla="*/ 119 h 232"/>
              <a:gd name="T20" fmla="*/ 326 w 372"/>
              <a:gd name="T21" fmla="*/ 107 h 232"/>
              <a:gd name="T22" fmla="*/ 304 w 372"/>
              <a:gd name="T23" fmla="*/ 103 h 232"/>
              <a:gd name="T24" fmla="*/ 307 w 372"/>
              <a:gd name="T25" fmla="*/ 91 h 232"/>
              <a:gd name="T26" fmla="*/ 308 w 372"/>
              <a:gd name="T27" fmla="*/ 62 h 232"/>
              <a:gd name="T28" fmla="*/ 302 w 372"/>
              <a:gd name="T29" fmla="*/ 46 h 232"/>
              <a:gd name="T30" fmla="*/ 292 w 372"/>
              <a:gd name="T31" fmla="*/ 30 h 232"/>
              <a:gd name="T32" fmla="*/ 273 w 372"/>
              <a:gd name="T33" fmla="*/ 14 h 232"/>
              <a:gd name="T34" fmla="*/ 246 w 372"/>
              <a:gd name="T35" fmla="*/ 3 h 232"/>
              <a:gd name="T36" fmla="*/ 234 w 372"/>
              <a:gd name="T37" fmla="*/ 0 h 232"/>
              <a:gd name="T38" fmla="*/ 212 w 372"/>
              <a:gd name="T39" fmla="*/ 0 h 232"/>
              <a:gd name="T40" fmla="*/ 195 w 372"/>
              <a:gd name="T41" fmla="*/ 6 h 232"/>
              <a:gd name="T42" fmla="*/ 180 w 372"/>
              <a:gd name="T43" fmla="*/ 16 h 232"/>
              <a:gd name="T44" fmla="*/ 164 w 372"/>
              <a:gd name="T45" fmla="*/ 32 h 232"/>
              <a:gd name="T46" fmla="*/ 152 w 372"/>
              <a:gd name="T47" fmla="*/ 53 h 232"/>
              <a:gd name="T48" fmla="*/ 148 w 372"/>
              <a:gd name="T49" fmla="*/ 48 h 232"/>
              <a:gd name="T50" fmla="*/ 138 w 372"/>
              <a:gd name="T51" fmla="*/ 35 h 232"/>
              <a:gd name="T52" fmla="*/ 118 w 372"/>
              <a:gd name="T53" fmla="*/ 26 h 232"/>
              <a:gd name="T54" fmla="*/ 103 w 372"/>
              <a:gd name="T55" fmla="*/ 24 h 232"/>
              <a:gd name="T56" fmla="*/ 87 w 372"/>
              <a:gd name="T57" fmla="*/ 29 h 232"/>
              <a:gd name="T58" fmla="*/ 77 w 372"/>
              <a:gd name="T59" fmla="*/ 32 h 232"/>
              <a:gd name="T60" fmla="*/ 64 w 372"/>
              <a:gd name="T61" fmla="*/ 42 h 232"/>
              <a:gd name="T62" fmla="*/ 53 w 372"/>
              <a:gd name="T63" fmla="*/ 53 h 232"/>
              <a:gd name="T64" fmla="*/ 45 w 372"/>
              <a:gd name="T65" fmla="*/ 72 h 232"/>
              <a:gd name="T66" fmla="*/ 42 w 372"/>
              <a:gd name="T67" fmla="*/ 94 h 232"/>
              <a:gd name="T68" fmla="*/ 43 w 372"/>
              <a:gd name="T69" fmla="*/ 104 h 232"/>
              <a:gd name="T70" fmla="*/ 29 w 372"/>
              <a:gd name="T71" fmla="*/ 109 h 232"/>
              <a:gd name="T72" fmla="*/ 13 w 372"/>
              <a:gd name="T73" fmla="*/ 120 h 232"/>
              <a:gd name="T74" fmla="*/ 3 w 372"/>
              <a:gd name="T75" fmla="*/ 135 h 232"/>
              <a:gd name="T76" fmla="*/ 0 w 372"/>
              <a:gd name="T77" fmla="*/ 148 h 232"/>
              <a:gd name="T78" fmla="*/ 0 w 372"/>
              <a:gd name="T79" fmla="*/ 155 h 232"/>
              <a:gd name="T80" fmla="*/ 1 w 372"/>
              <a:gd name="T81" fmla="*/ 177 h 232"/>
              <a:gd name="T82" fmla="*/ 5 w 372"/>
              <a:gd name="T83" fmla="*/ 195 h 232"/>
              <a:gd name="T84" fmla="*/ 21 w 372"/>
              <a:gd name="T85" fmla="*/ 218 h 232"/>
              <a:gd name="T86" fmla="*/ 36 w 372"/>
              <a:gd name="T87" fmla="*/ 229 h 232"/>
              <a:gd name="T88" fmla="*/ 43 w 372"/>
              <a:gd name="T89" fmla="*/ 232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72" h="232">
                <a:moveTo>
                  <a:pt x="43" y="232"/>
                </a:moveTo>
                <a:lnTo>
                  <a:pt x="326" y="232"/>
                </a:lnTo>
                <a:lnTo>
                  <a:pt x="326" y="232"/>
                </a:lnTo>
                <a:lnTo>
                  <a:pt x="334" y="231"/>
                </a:lnTo>
                <a:lnTo>
                  <a:pt x="342" y="229"/>
                </a:lnTo>
                <a:lnTo>
                  <a:pt x="348" y="226"/>
                </a:lnTo>
                <a:lnTo>
                  <a:pt x="353" y="222"/>
                </a:lnTo>
                <a:lnTo>
                  <a:pt x="358" y="216"/>
                </a:lnTo>
                <a:lnTo>
                  <a:pt x="361" y="211"/>
                </a:lnTo>
                <a:lnTo>
                  <a:pt x="367" y="199"/>
                </a:lnTo>
                <a:lnTo>
                  <a:pt x="369" y="186"/>
                </a:lnTo>
                <a:lnTo>
                  <a:pt x="371" y="174"/>
                </a:lnTo>
                <a:lnTo>
                  <a:pt x="372" y="161"/>
                </a:lnTo>
                <a:lnTo>
                  <a:pt x="372" y="161"/>
                </a:lnTo>
                <a:lnTo>
                  <a:pt x="371" y="152"/>
                </a:lnTo>
                <a:lnTo>
                  <a:pt x="368" y="144"/>
                </a:lnTo>
                <a:lnTo>
                  <a:pt x="365" y="136"/>
                </a:lnTo>
                <a:lnTo>
                  <a:pt x="361" y="129"/>
                </a:lnTo>
                <a:lnTo>
                  <a:pt x="355" y="123"/>
                </a:lnTo>
                <a:lnTo>
                  <a:pt x="349" y="119"/>
                </a:lnTo>
                <a:lnTo>
                  <a:pt x="337" y="112"/>
                </a:lnTo>
                <a:lnTo>
                  <a:pt x="326" y="107"/>
                </a:lnTo>
                <a:lnTo>
                  <a:pt x="314" y="104"/>
                </a:lnTo>
                <a:lnTo>
                  <a:pt x="304" y="103"/>
                </a:lnTo>
                <a:lnTo>
                  <a:pt x="304" y="103"/>
                </a:lnTo>
                <a:lnTo>
                  <a:pt x="307" y="91"/>
                </a:lnTo>
                <a:lnTo>
                  <a:pt x="308" y="78"/>
                </a:lnTo>
                <a:lnTo>
                  <a:pt x="308" y="62"/>
                </a:lnTo>
                <a:lnTo>
                  <a:pt x="305" y="55"/>
                </a:lnTo>
                <a:lnTo>
                  <a:pt x="302" y="46"/>
                </a:lnTo>
                <a:lnTo>
                  <a:pt x="298" y="37"/>
                </a:lnTo>
                <a:lnTo>
                  <a:pt x="292" y="30"/>
                </a:lnTo>
                <a:lnTo>
                  <a:pt x="284" y="22"/>
                </a:lnTo>
                <a:lnTo>
                  <a:pt x="273" y="14"/>
                </a:lnTo>
                <a:lnTo>
                  <a:pt x="260" y="8"/>
                </a:lnTo>
                <a:lnTo>
                  <a:pt x="246" y="3"/>
                </a:lnTo>
                <a:lnTo>
                  <a:pt x="246" y="3"/>
                </a:lnTo>
                <a:lnTo>
                  <a:pt x="234" y="0"/>
                </a:lnTo>
                <a:lnTo>
                  <a:pt x="222" y="0"/>
                </a:lnTo>
                <a:lnTo>
                  <a:pt x="212" y="0"/>
                </a:lnTo>
                <a:lnTo>
                  <a:pt x="203" y="3"/>
                </a:lnTo>
                <a:lnTo>
                  <a:pt x="195" y="6"/>
                </a:lnTo>
                <a:lnTo>
                  <a:pt x="187" y="10"/>
                </a:lnTo>
                <a:lnTo>
                  <a:pt x="180" y="16"/>
                </a:lnTo>
                <a:lnTo>
                  <a:pt x="174" y="20"/>
                </a:lnTo>
                <a:lnTo>
                  <a:pt x="164" y="32"/>
                </a:lnTo>
                <a:lnTo>
                  <a:pt x="157" y="42"/>
                </a:lnTo>
                <a:lnTo>
                  <a:pt x="152" y="53"/>
                </a:lnTo>
                <a:lnTo>
                  <a:pt x="152" y="53"/>
                </a:lnTo>
                <a:lnTo>
                  <a:pt x="148" y="48"/>
                </a:lnTo>
                <a:lnTo>
                  <a:pt x="144" y="40"/>
                </a:lnTo>
                <a:lnTo>
                  <a:pt x="138" y="35"/>
                </a:lnTo>
                <a:lnTo>
                  <a:pt x="129" y="29"/>
                </a:lnTo>
                <a:lnTo>
                  <a:pt x="118" y="26"/>
                </a:lnTo>
                <a:lnTo>
                  <a:pt x="110" y="24"/>
                </a:lnTo>
                <a:lnTo>
                  <a:pt x="103" y="24"/>
                </a:lnTo>
                <a:lnTo>
                  <a:pt x="96" y="26"/>
                </a:lnTo>
                <a:lnTo>
                  <a:pt x="87" y="29"/>
                </a:lnTo>
                <a:lnTo>
                  <a:pt x="87" y="29"/>
                </a:lnTo>
                <a:lnTo>
                  <a:pt x="77" y="32"/>
                </a:lnTo>
                <a:lnTo>
                  <a:pt x="69" y="36"/>
                </a:lnTo>
                <a:lnTo>
                  <a:pt x="64" y="42"/>
                </a:lnTo>
                <a:lnTo>
                  <a:pt x="58" y="48"/>
                </a:lnTo>
                <a:lnTo>
                  <a:pt x="53" y="53"/>
                </a:lnTo>
                <a:lnTo>
                  <a:pt x="51" y="59"/>
                </a:lnTo>
                <a:lnTo>
                  <a:pt x="45" y="72"/>
                </a:lnTo>
                <a:lnTo>
                  <a:pt x="43" y="84"/>
                </a:lnTo>
                <a:lnTo>
                  <a:pt x="42" y="94"/>
                </a:lnTo>
                <a:lnTo>
                  <a:pt x="43" y="104"/>
                </a:lnTo>
                <a:lnTo>
                  <a:pt x="43" y="104"/>
                </a:lnTo>
                <a:lnTo>
                  <a:pt x="36" y="106"/>
                </a:lnTo>
                <a:lnTo>
                  <a:pt x="29" y="109"/>
                </a:lnTo>
                <a:lnTo>
                  <a:pt x="21" y="115"/>
                </a:lnTo>
                <a:lnTo>
                  <a:pt x="13" y="120"/>
                </a:lnTo>
                <a:lnTo>
                  <a:pt x="5" y="129"/>
                </a:lnTo>
                <a:lnTo>
                  <a:pt x="3" y="135"/>
                </a:lnTo>
                <a:lnTo>
                  <a:pt x="1" y="141"/>
                </a:lnTo>
                <a:lnTo>
                  <a:pt x="0" y="148"/>
                </a:lnTo>
                <a:lnTo>
                  <a:pt x="0" y="155"/>
                </a:lnTo>
                <a:lnTo>
                  <a:pt x="0" y="155"/>
                </a:lnTo>
                <a:lnTo>
                  <a:pt x="0" y="167"/>
                </a:lnTo>
                <a:lnTo>
                  <a:pt x="1" y="177"/>
                </a:lnTo>
                <a:lnTo>
                  <a:pt x="3" y="187"/>
                </a:lnTo>
                <a:lnTo>
                  <a:pt x="5" y="195"/>
                </a:lnTo>
                <a:lnTo>
                  <a:pt x="13" y="209"/>
                </a:lnTo>
                <a:lnTo>
                  <a:pt x="21" y="218"/>
                </a:lnTo>
                <a:lnTo>
                  <a:pt x="29" y="225"/>
                </a:lnTo>
                <a:lnTo>
                  <a:pt x="36" y="229"/>
                </a:lnTo>
                <a:lnTo>
                  <a:pt x="43" y="232"/>
                </a:lnTo>
                <a:lnTo>
                  <a:pt x="43" y="232"/>
                </a:lnTo>
                <a:close/>
              </a:path>
            </a:pathLst>
          </a:custGeom>
          <a:solidFill>
            <a:schemeClr val="accent1"/>
          </a:solidFill>
          <a:ln>
            <a:noFill/>
          </a:ln>
        </p:spPr>
        <p:txBody>
          <a:bodyPr anchor="ctr"/>
          <a:lstStyle/>
          <a:p>
            <a:pPr algn="ctr"/>
            <a:endParaRPr/>
          </a:p>
        </p:txBody>
      </p:sp>
      <p:sp>
        <p:nvSpPr>
          <p:cNvPr id="19" name="千图PPT彼岸天：ID 8661124Freeform: Shape 22"/>
          <p:cNvSpPr/>
          <p:nvPr>
            <p:custDataLst>
              <p:tags r:id="rId11"/>
            </p:custDataLst>
          </p:nvPr>
        </p:nvSpPr>
        <p:spPr bwMode="auto">
          <a:xfrm>
            <a:off x="3436763" y="3878639"/>
            <a:ext cx="390541" cy="395776"/>
          </a:xfrm>
          <a:custGeom>
            <a:avLst/>
            <a:gdLst>
              <a:gd name="T0" fmla="*/ 304 w 373"/>
              <a:gd name="T1" fmla="*/ 243 h 378"/>
              <a:gd name="T2" fmla="*/ 284 w 373"/>
              <a:gd name="T3" fmla="*/ 246 h 378"/>
              <a:gd name="T4" fmla="*/ 265 w 373"/>
              <a:gd name="T5" fmla="*/ 254 h 378"/>
              <a:gd name="T6" fmla="*/ 264 w 373"/>
              <a:gd name="T7" fmla="*/ 122 h 378"/>
              <a:gd name="T8" fmla="*/ 272 w 373"/>
              <a:gd name="T9" fmla="*/ 128 h 378"/>
              <a:gd name="T10" fmla="*/ 294 w 373"/>
              <a:gd name="T11" fmla="*/ 134 h 378"/>
              <a:gd name="T12" fmla="*/ 304 w 373"/>
              <a:gd name="T13" fmla="*/ 135 h 378"/>
              <a:gd name="T14" fmla="*/ 331 w 373"/>
              <a:gd name="T15" fmla="*/ 129 h 378"/>
              <a:gd name="T16" fmla="*/ 352 w 373"/>
              <a:gd name="T17" fmla="*/ 115 h 378"/>
              <a:gd name="T18" fmla="*/ 367 w 373"/>
              <a:gd name="T19" fmla="*/ 95 h 378"/>
              <a:gd name="T20" fmla="*/ 373 w 373"/>
              <a:gd name="T21" fmla="*/ 67 h 378"/>
              <a:gd name="T22" fmla="*/ 371 w 373"/>
              <a:gd name="T23" fmla="*/ 54 h 378"/>
              <a:gd name="T24" fmla="*/ 361 w 373"/>
              <a:gd name="T25" fmla="*/ 29 h 378"/>
              <a:gd name="T26" fmla="*/ 342 w 373"/>
              <a:gd name="T27" fmla="*/ 12 h 378"/>
              <a:gd name="T28" fmla="*/ 319 w 373"/>
              <a:gd name="T29" fmla="*/ 1 h 378"/>
              <a:gd name="T30" fmla="*/ 304 w 373"/>
              <a:gd name="T31" fmla="*/ 0 h 378"/>
              <a:gd name="T32" fmla="*/ 278 w 373"/>
              <a:gd name="T33" fmla="*/ 4 h 378"/>
              <a:gd name="T34" fmla="*/ 256 w 373"/>
              <a:gd name="T35" fmla="*/ 19 h 378"/>
              <a:gd name="T36" fmla="*/ 242 w 373"/>
              <a:gd name="T37" fmla="*/ 41 h 378"/>
              <a:gd name="T38" fmla="*/ 237 w 373"/>
              <a:gd name="T39" fmla="*/ 67 h 378"/>
              <a:gd name="T40" fmla="*/ 237 w 373"/>
              <a:gd name="T41" fmla="*/ 70 h 378"/>
              <a:gd name="T42" fmla="*/ 109 w 373"/>
              <a:gd name="T43" fmla="*/ 137 h 378"/>
              <a:gd name="T44" fmla="*/ 90 w 373"/>
              <a:gd name="T45" fmla="*/ 126 h 378"/>
              <a:gd name="T46" fmla="*/ 68 w 373"/>
              <a:gd name="T47" fmla="*/ 122 h 378"/>
              <a:gd name="T48" fmla="*/ 54 w 373"/>
              <a:gd name="T49" fmla="*/ 124 h 378"/>
              <a:gd name="T50" fmla="*/ 31 w 373"/>
              <a:gd name="T51" fmla="*/ 134 h 378"/>
              <a:gd name="T52" fmla="*/ 12 w 373"/>
              <a:gd name="T53" fmla="*/ 153 h 378"/>
              <a:gd name="T54" fmla="*/ 2 w 373"/>
              <a:gd name="T55" fmla="*/ 177 h 378"/>
              <a:gd name="T56" fmla="*/ 0 w 373"/>
              <a:gd name="T57" fmla="*/ 190 h 378"/>
              <a:gd name="T58" fmla="*/ 6 w 373"/>
              <a:gd name="T59" fmla="*/ 217 h 378"/>
              <a:gd name="T60" fmla="*/ 20 w 373"/>
              <a:gd name="T61" fmla="*/ 238 h 378"/>
              <a:gd name="T62" fmla="*/ 42 w 373"/>
              <a:gd name="T63" fmla="*/ 253 h 378"/>
              <a:gd name="T64" fmla="*/ 68 w 373"/>
              <a:gd name="T65" fmla="*/ 259 h 378"/>
              <a:gd name="T66" fmla="*/ 80 w 373"/>
              <a:gd name="T67" fmla="*/ 257 h 378"/>
              <a:gd name="T68" fmla="*/ 103 w 373"/>
              <a:gd name="T69" fmla="*/ 249 h 378"/>
              <a:gd name="T70" fmla="*/ 237 w 373"/>
              <a:gd name="T71" fmla="*/ 305 h 378"/>
              <a:gd name="T72" fmla="*/ 237 w 373"/>
              <a:gd name="T73" fmla="*/ 310 h 378"/>
              <a:gd name="T74" fmla="*/ 237 w 373"/>
              <a:gd name="T75" fmla="*/ 324 h 378"/>
              <a:gd name="T76" fmla="*/ 249 w 373"/>
              <a:gd name="T77" fmla="*/ 347 h 378"/>
              <a:gd name="T78" fmla="*/ 267 w 373"/>
              <a:gd name="T79" fmla="*/ 366 h 378"/>
              <a:gd name="T80" fmla="*/ 291 w 373"/>
              <a:gd name="T81" fmla="*/ 377 h 378"/>
              <a:gd name="T82" fmla="*/ 304 w 373"/>
              <a:gd name="T83" fmla="*/ 378 h 378"/>
              <a:gd name="T84" fmla="*/ 331 w 373"/>
              <a:gd name="T85" fmla="*/ 372 h 378"/>
              <a:gd name="T86" fmla="*/ 352 w 373"/>
              <a:gd name="T87" fmla="*/ 358 h 378"/>
              <a:gd name="T88" fmla="*/ 367 w 373"/>
              <a:gd name="T89" fmla="*/ 337 h 378"/>
              <a:gd name="T90" fmla="*/ 373 w 373"/>
              <a:gd name="T91" fmla="*/ 310 h 378"/>
              <a:gd name="T92" fmla="*/ 371 w 373"/>
              <a:gd name="T93" fmla="*/ 297 h 378"/>
              <a:gd name="T94" fmla="*/ 361 w 373"/>
              <a:gd name="T95" fmla="*/ 272 h 378"/>
              <a:gd name="T96" fmla="*/ 342 w 373"/>
              <a:gd name="T97" fmla="*/ 254 h 378"/>
              <a:gd name="T98" fmla="*/ 319 w 373"/>
              <a:gd name="T99" fmla="*/ 244 h 378"/>
              <a:gd name="T100" fmla="*/ 304 w 373"/>
              <a:gd name="T101" fmla="*/ 243 h 3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73" h="378">
                <a:moveTo>
                  <a:pt x="304" y="243"/>
                </a:moveTo>
                <a:lnTo>
                  <a:pt x="304" y="243"/>
                </a:lnTo>
                <a:lnTo>
                  <a:pt x="294" y="243"/>
                </a:lnTo>
                <a:lnTo>
                  <a:pt x="284" y="246"/>
                </a:lnTo>
                <a:lnTo>
                  <a:pt x="274" y="250"/>
                </a:lnTo>
                <a:lnTo>
                  <a:pt x="265" y="254"/>
                </a:lnTo>
                <a:lnTo>
                  <a:pt x="137" y="188"/>
                </a:lnTo>
                <a:lnTo>
                  <a:pt x="264" y="122"/>
                </a:lnTo>
                <a:lnTo>
                  <a:pt x="264" y="122"/>
                </a:lnTo>
                <a:lnTo>
                  <a:pt x="272" y="128"/>
                </a:lnTo>
                <a:lnTo>
                  <a:pt x="283" y="132"/>
                </a:lnTo>
                <a:lnTo>
                  <a:pt x="294" y="134"/>
                </a:lnTo>
                <a:lnTo>
                  <a:pt x="304" y="135"/>
                </a:lnTo>
                <a:lnTo>
                  <a:pt x="304" y="135"/>
                </a:lnTo>
                <a:lnTo>
                  <a:pt x="319" y="134"/>
                </a:lnTo>
                <a:lnTo>
                  <a:pt x="331" y="129"/>
                </a:lnTo>
                <a:lnTo>
                  <a:pt x="342" y="124"/>
                </a:lnTo>
                <a:lnTo>
                  <a:pt x="352" y="115"/>
                </a:lnTo>
                <a:lnTo>
                  <a:pt x="361" y="106"/>
                </a:lnTo>
                <a:lnTo>
                  <a:pt x="367" y="95"/>
                </a:lnTo>
                <a:lnTo>
                  <a:pt x="371" y="81"/>
                </a:lnTo>
                <a:lnTo>
                  <a:pt x="373" y="67"/>
                </a:lnTo>
                <a:lnTo>
                  <a:pt x="373" y="67"/>
                </a:lnTo>
                <a:lnTo>
                  <a:pt x="371" y="54"/>
                </a:lnTo>
                <a:lnTo>
                  <a:pt x="367" y="41"/>
                </a:lnTo>
                <a:lnTo>
                  <a:pt x="361" y="29"/>
                </a:lnTo>
                <a:lnTo>
                  <a:pt x="352" y="19"/>
                </a:lnTo>
                <a:lnTo>
                  <a:pt x="342" y="12"/>
                </a:lnTo>
                <a:lnTo>
                  <a:pt x="331" y="4"/>
                </a:lnTo>
                <a:lnTo>
                  <a:pt x="319" y="1"/>
                </a:lnTo>
                <a:lnTo>
                  <a:pt x="304" y="0"/>
                </a:lnTo>
                <a:lnTo>
                  <a:pt x="304" y="0"/>
                </a:lnTo>
                <a:lnTo>
                  <a:pt x="291" y="1"/>
                </a:lnTo>
                <a:lnTo>
                  <a:pt x="278" y="4"/>
                </a:lnTo>
                <a:lnTo>
                  <a:pt x="267" y="12"/>
                </a:lnTo>
                <a:lnTo>
                  <a:pt x="256" y="19"/>
                </a:lnTo>
                <a:lnTo>
                  <a:pt x="249" y="29"/>
                </a:lnTo>
                <a:lnTo>
                  <a:pt x="242" y="41"/>
                </a:lnTo>
                <a:lnTo>
                  <a:pt x="237" y="54"/>
                </a:lnTo>
                <a:lnTo>
                  <a:pt x="237" y="67"/>
                </a:lnTo>
                <a:lnTo>
                  <a:pt x="237" y="67"/>
                </a:lnTo>
                <a:lnTo>
                  <a:pt x="237" y="70"/>
                </a:lnTo>
                <a:lnTo>
                  <a:pt x="109" y="137"/>
                </a:lnTo>
                <a:lnTo>
                  <a:pt x="109" y="137"/>
                </a:lnTo>
                <a:lnTo>
                  <a:pt x="101" y="131"/>
                </a:lnTo>
                <a:lnTo>
                  <a:pt x="90" y="126"/>
                </a:lnTo>
                <a:lnTo>
                  <a:pt x="80" y="124"/>
                </a:lnTo>
                <a:lnTo>
                  <a:pt x="68" y="122"/>
                </a:lnTo>
                <a:lnTo>
                  <a:pt x="68" y="122"/>
                </a:lnTo>
                <a:lnTo>
                  <a:pt x="54" y="124"/>
                </a:lnTo>
                <a:lnTo>
                  <a:pt x="42" y="128"/>
                </a:lnTo>
                <a:lnTo>
                  <a:pt x="31" y="134"/>
                </a:lnTo>
                <a:lnTo>
                  <a:pt x="20" y="142"/>
                </a:lnTo>
                <a:lnTo>
                  <a:pt x="12" y="153"/>
                </a:lnTo>
                <a:lnTo>
                  <a:pt x="6" y="164"/>
                </a:lnTo>
                <a:lnTo>
                  <a:pt x="2" y="177"/>
                </a:lnTo>
                <a:lnTo>
                  <a:pt x="0" y="190"/>
                </a:lnTo>
                <a:lnTo>
                  <a:pt x="0" y="190"/>
                </a:lnTo>
                <a:lnTo>
                  <a:pt x="2" y="204"/>
                </a:lnTo>
                <a:lnTo>
                  <a:pt x="6" y="217"/>
                </a:lnTo>
                <a:lnTo>
                  <a:pt x="12" y="228"/>
                </a:lnTo>
                <a:lnTo>
                  <a:pt x="20" y="238"/>
                </a:lnTo>
                <a:lnTo>
                  <a:pt x="31" y="247"/>
                </a:lnTo>
                <a:lnTo>
                  <a:pt x="42" y="253"/>
                </a:lnTo>
                <a:lnTo>
                  <a:pt x="54" y="257"/>
                </a:lnTo>
                <a:lnTo>
                  <a:pt x="68" y="259"/>
                </a:lnTo>
                <a:lnTo>
                  <a:pt x="68" y="259"/>
                </a:lnTo>
                <a:lnTo>
                  <a:pt x="80" y="257"/>
                </a:lnTo>
                <a:lnTo>
                  <a:pt x="92" y="254"/>
                </a:lnTo>
                <a:lnTo>
                  <a:pt x="103" y="249"/>
                </a:lnTo>
                <a:lnTo>
                  <a:pt x="112" y="241"/>
                </a:lnTo>
                <a:lnTo>
                  <a:pt x="237" y="305"/>
                </a:lnTo>
                <a:lnTo>
                  <a:pt x="237" y="305"/>
                </a:lnTo>
                <a:lnTo>
                  <a:pt x="237" y="310"/>
                </a:lnTo>
                <a:lnTo>
                  <a:pt x="237" y="310"/>
                </a:lnTo>
                <a:lnTo>
                  <a:pt x="237" y="324"/>
                </a:lnTo>
                <a:lnTo>
                  <a:pt x="242" y="337"/>
                </a:lnTo>
                <a:lnTo>
                  <a:pt x="249" y="347"/>
                </a:lnTo>
                <a:lnTo>
                  <a:pt x="256" y="358"/>
                </a:lnTo>
                <a:lnTo>
                  <a:pt x="267" y="366"/>
                </a:lnTo>
                <a:lnTo>
                  <a:pt x="278" y="372"/>
                </a:lnTo>
                <a:lnTo>
                  <a:pt x="291" y="377"/>
                </a:lnTo>
                <a:lnTo>
                  <a:pt x="304" y="378"/>
                </a:lnTo>
                <a:lnTo>
                  <a:pt x="304" y="378"/>
                </a:lnTo>
                <a:lnTo>
                  <a:pt x="319" y="377"/>
                </a:lnTo>
                <a:lnTo>
                  <a:pt x="331" y="372"/>
                </a:lnTo>
                <a:lnTo>
                  <a:pt x="342" y="366"/>
                </a:lnTo>
                <a:lnTo>
                  <a:pt x="352" y="358"/>
                </a:lnTo>
                <a:lnTo>
                  <a:pt x="361" y="347"/>
                </a:lnTo>
                <a:lnTo>
                  <a:pt x="367" y="337"/>
                </a:lnTo>
                <a:lnTo>
                  <a:pt x="371" y="324"/>
                </a:lnTo>
                <a:lnTo>
                  <a:pt x="373" y="310"/>
                </a:lnTo>
                <a:lnTo>
                  <a:pt x="373" y="310"/>
                </a:lnTo>
                <a:lnTo>
                  <a:pt x="371" y="297"/>
                </a:lnTo>
                <a:lnTo>
                  <a:pt x="367" y="284"/>
                </a:lnTo>
                <a:lnTo>
                  <a:pt x="361" y="272"/>
                </a:lnTo>
                <a:lnTo>
                  <a:pt x="352" y="262"/>
                </a:lnTo>
                <a:lnTo>
                  <a:pt x="342" y="254"/>
                </a:lnTo>
                <a:lnTo>
                  <a:pt x="331" y="247"/>
                </a:lnTo>
                <a:lnTo>
                  <a:pt x="319" y="244"/>
                </a:lnTo>
                <a:lnTo>
                  <a:pt x="304" y="243"/>
                </a:lnTo>
                <a:lnTo>
                  <a:pt x="304" y="243"/>
                </a:lnTo>
                <a:close/>
              </a:path>
            </a:pathLst>
          </a:custGeom>
          <a:solidFill>
            <a:schemeClr val="accent1"/>
          </a:solidFill>
          <a:ln>
            <a:noFill/>
          </a:ln>
        </p:spPr>
        <p:txBody>
          <a:bodyPr anchor="ctr"/>
          <a:lstStyle/>
          <a:p>
            <a:pPr algn="ctr"/>
            <a:endParaRPr/>
          </a:p>
        </p:txBody>
      </p:sp>
      <p:sp>
        <p:nvSpPr>
          <p:cNvPr id="14" name="千图PPT彼岸天：ID 8661124Freeform: Shape 24"/>
          <p:cNvSpPr/>
          <p:nvPr>
            <p:custDataLst>
              <p:tags r:id="rId12"/>
            </p:custDataLst>
          </p:nvPr>
        </p:nvSpPr>
        <p:spPr bwMode="auto">
          <a:xfrm>
            <a:off x="8349536" y="2978872"/>
            <a:ext cx="399203" cy="366294"/>
          </a:xfrm>
          <a:custGeom>
            <a:avLst/>
            <a:gdLst>
              <a:gd name="T0" fmla="*/ 233 w 279"/>
              <a:gd name="T1" fmla="*/ 0 h 256"/>
              <a:gd name="T2" fmla="*/ 233 w 279"/>
              <a:gd name="T3" fmla="*/ 0 h 256"/>
              <a:gd name="T4" fmla="*/ 46 w 279"/>
              <a:gd name="T5" fmla="*/ 0 h 256"/>
              <a:gd name="T6" fmla="*/ 46 w 279"/>
              <a:gd name="T7" fmla="*/ 0 h 256"/>
              <a:gd name="T8" fmla="*/ 38 w 279"/>
              <a:gd name="T9" fmla="*/ 1 h 256"/>
              <a:gd name="T10" fmla="*/ 30 w 279"/>
              <a:gd name="T11" fmla="*/ 4 h 256"/>
              <a:gd name="T12" fmla="*/ 22 w 279"/>
              <a:gd name="T13" fmla="*/ 9 h 256"/>
              <a:gd name="T14" fmla="*/ 14 w 279"/>
              <a:gd name="T15" fmla="*/ 14 h 256"/>
              <a:gd name="T16" fmla="*/ 8 w 279"/>
              <a:gd name="T17" fmla="*/ 22 h 256"/>
              <a:gd name="T18" fmla="*/ 4 w 279"/>
              <a:gd name="T19" fmla="*/ 29 h 256"/>
              <a:gd name="T20" fmla="*/ 1 w 279"/>
              <a:gd name="T21" fmla="*/ 38 h 256"/>
              <a:gd name="T22" fmla="*/ 0 w 279"/>
              <a:gd name="T23" fmla="*/ 46 h 256"/>
              <a:gd name="T24" fmla="*/ 0 w 279"/>
              <a:gd name="T25" fmla="*/ 46 h 256"/>
              <a:gd name="T26" fmla="*/ 0 w 279"/>
              <a:gd name="T27" fmla="*/ 139 h 256"/>
              <a:gd name="T28" fmla="*/ 0 w 279"/>
              <a:gd name="T29" fmla="*/ 139 h 256"/>
              <a:gd name="T30" fmla="*/ 1 w 279"/>
              <a:gd name="T31" fmla="*/ 148 h 256"/>
              <a:gd name="T32" fmla="*/ 4 w 279"/>
              <a:gd name="T33" fmla="*/ 157 h 256"/>
              <a:gd name="T34" fmla="*/ 8 w 279"/>
              <a:gd name="T35" fmla="*/ 164 h 256"/>
              <a:gd name="T36" fmla="*/ 14 w 279"/>
              <a:gd name="T37" fmla="*/ 171 h 256"/>
              <a:gd name="T38" fmla="*/ 22 w 279"/>
              <a:gd name="T39" fmla="*/ 177 h 256"/>
              <a:gd name="T40" fmla="*/ 30 w 279"/>
              <a:gd name="T41" fmla="*/ 182 h 256"/>
              <a:gd name="T42" fmla="*/ 38 w 279"/>
              <a:gd name="T43" fmla="*/ 185 h 256"/>
              <a:gd name="T44" fmla="*/ 46 w 279"/>
              <a:gd name="T45" fmla="*/ 186 h 256"/>
              <a:gd name="T46" fmla="*/ 46 w 279"/>
              <a:gd name="T47" fmla="*/ 186 h 256"/>
              <a:gd name="T48" fmla="*/ 45 w 279"/>
              <a:gd name="T49" fmla="*/ 186 h 256"/>
              <a:gd name="T50" fmla="*/ 46 w 279"/>
              <a:gd name="T51" fmla="*/ 186 h 256"/>
              <a:gd name="T52" fmla="*/ 46 w 279"/>
              <a:gd name="T53" fmla="*/ 256 h 256"/>
              <a:gd name="T54" fmla="*/ 116 w 279"/>
              <a:gd name="T55" fmla="*/ 186 h 256"/>
              <a:gd name="T56" fmla="*/ 116 w 279"/>
              <a:gd name="T57" fmla="*/ 186 h 256"/>
              <a:gd name="T58" fmla="*/ 233 w 279"/>
              <a:gd name="T59" fmla="*/ 186 h 256"/>
              <a:gd name="T60" fmla="*/ 233 w 279"/>
              <a:gd name="T61" fmla="*/ 186 h 256"/>
              <a:gd name="T62" fmla="*/ 241 w 279"/>
              <a:gd name="T63" fmla="*/ 185 h 256"/>
              <a:gd name="T64" fmla="*/ 250 w 279"/>
              <a:gd name="T65" fmla="*/ 182 h 256"/>
              <a:gd name="T66" fmla="*/ 259 w 279"/>
              <a:gd name="T67" fmla="*/ 177 h 256"/>
              <a:gd name="T68" fmla="*/ 265 w 279"/>
              <a:gd name="T69" fmla="*/ 171 h 256"/>
              <a:gd name="T70" fmla="*/ 271 w 279"/>
              <a:gd name="T71" fmla="*/ 164 h 256"/>
              <a:gd name="T72" fmla="*/ 276 w 279"/>
              <a:gd name="T73" fmla="*/ 157 h 256"/>
              <a:gd name="T74" fmla="*/ 279 w 279"/>
              <a:gd name="T75" fmla="*/ 148 h 256"/>
              <a:gd name="T76" fmla="*/ 279 w 279"/>
              <a:gd name="T77" fmla="*/ 139 h 256"/>
              <a:gd name="T78" fmla="*/ 279 w 279"/>
              <a:gd name="T79" fmla="*/ 139 h 256"/>
              <a:gd name="T80" fmla="*/ 279 w 279"/>
              <a:gd name="T81" fmla="*/ 46 h 256"/>
              <a:gd name="T82" fmla="*/ 279 w 279"/>
              <a:gd name="T83" fmla="*/ 46 h 256"/>
              <a:gd name="T84" fmla="*/ 279 w 279"/>
              <a:gd name="T85" fmla="*/ 38 h 256"/>
              <a:gd name="T86" fmla="*/ 276 w 279"/>
              <a:gd name="T87" fmla="*/ 29 h 256"/>
              <a:gd name="T88" fmla="*/ 271 w 279"/>
              <a:gd name="T89" fmla="*/ 22 h 256"/>
              <a:gd name="T90" fmla="*/ 265 w 279"/>
              <a:gd name="T91" fmla="*/ 14 h 256"/>
              <a:gd name="T92" fmla="*/ 259 w 279"/>
              <a:gd name="T93" fmla="*/ 9 h 256"/>
              <a:gd name="T94" fmla="*/ 250 w 279"/>
              <a:gd name="T95" fmla="*/ 4 h 256"/>
              <a:gd name="T96" fmla="*/ 241 w 279"/>
              <a:gd name="T97" fmla="*/ 1 h 256"/>
              <a:gd name="T98" fmla="*/ 233 w 279"/>
              <a:gd name="T99" fmla="*/ 0 h 256"/>
              <a:gd name="T100" fmla="*/ 233 w 279"/>
              <a:gd name="T101" fmla="*/ 0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79" h="256">
                <a:moveTo>
                  <a:pt x="233" y="0"/>
                </a:moveTo>
                <a:lnTo>
                  <a:pt x="233" y="0"/>
                </a:lnTo>
                <a:lnTo>
                  <a:pt x="46" y="0"/>
                </a:lnTo>
                <a:lnTo>
                  <a:pt x="46" y="0"/>
                </a:lnTo>
                <a:lnTo>
                  <a:pt x="38" y="1"/>
                </a:lnTo>
                <a:lnTo>
                  <a:pt x="30" y="4"/>
                </a:lnTo>
                <a:lnTo>
                  <a:pt x="22" y="9"/>
                </a:lnTo>
                <a:lnTo>
                  <a:pt x="14" y="14"/>
                </a:lnTo>
                <a:lnTo>
                  <a:pt x="8" y="22"/>
                </a:lnTo>
                <a:lnTo>
                  <a:pt x="4" y="29"/>
                </a:lnTo>
                <a:lnTo>
                  <a:pt x="1" y="38"/>
                </a:lnTo>
                <a:lnTo>
                  <a:pt x="0" y="46"/>
                </a:lnTo>
                <a:lnTo>
                  <a:pt x="0" y="46"/>
                </a:lnTo>
                <a:lnTo>
                  <a:pt x="0" y="139"/>
                </a:lnTo>
                <a:lnTo>
                  <a:pt x="0" y="139"/>
                </a:lnTo>
                <a:lnTo>
                  <a:pt x="1" y="148"/>
                </a:lnTo>
                <a:lnTo>
                  <a:pt x="4" y="157"/>
                </a:lnTo>
                <a:lnTo>
                  <a:pt x="8" y="164"/>
                </a:lnTo>
                <a:lnTo>
                  <a:pt x="14" y="171"/>
                </a:lnTo>
                <a:lnTo>
                  <a:pt x="22" y="177"/>
                </a:lnTo>
                <a:lnTo>
                  <a:pt x="30" y="182"/>
                </a:lnTo>
                <a:lnTo>
                  <a:pt x="38" y="185"/>
                </a:lnTo>
                <a:lnTo>
                  <a:pt x="46" y="186"/>
                </a:lnTo>
                <a:lnTo>
                  <a:pt x="46" y="186"/>
                </a:lnTo>
                <a:lnTo>
                  <a:pt x="45" y="186"/>
                </a:lnTo>
                <a:lnTo>
                  <a:pt x="46" y="186"/>
                </a:lnTo>
                <a:lnTo>
                  <a:pt x="46" y="256"/>
                </a:lnTo>
                <a:lnTo>
                  <a:pt x="116" y="186"/>
                </a:lnTo>
                <a:lnTo>
                  <a:pt x="116" y="186"/>
                </a:lnTo>
                <a:lnTo>
                  <a:pt x="233" y="186"/>
                </a:lnTo>
                <a:lnTo>
                  <a:pt x="233" y="186"/>
                </a:lnTo>
                <a:lnTo>
                  <a:pt x="241" y="185"/>
                </a:lnTo>
                <a:lnTo>
                  <a:pt x="250" y="182"/>
                </a:lnTo>
                <a:lnTo>
                  <a:pt x="259" y="177"/>
                </a:lnTo>
                <a:lnTo>
                  <a:pt x="265" y="171"/>
                </a:lnTo>
                <a:lnTo>
                  <a:pt x="271" y="164"/>
                </a:lnTo>
                <a:lnTo>
                  <a:pt x="276" y="157"/>
                </a:lnTo>
                <a:lnTo>
                  <a:pt x="279" y="148"/>
                </a:lnTo>
                <a:lnTo>
                  <a:pt x="279" y="139"/>
                </a:lnTo>
                <a:lnTo>
                  <a:pt x="279" y="139"/>
                </a:lnTo>
                <a:lnTo>
                  <a:pt x="279" y="46"/>
                </a:lnTo>
                <a:lnTo>
                  <a:pt x="279" y="46"/>
                </a:lnTo>
                <a:lnTo>
                  <a:pt x="279" y="38"/>
                </a:lnTo>
                <a:lnTo>
                  <a:pt x="276" y="29"/>
                </a:lnTo>
                <a:lnTo>
                  <a:pt x="271" y="22"/>
                </a:lnTo>
                <a:lnTo>
                  <a:pt x="265" y="14"/>
                </a:lnTo>
                <a:lnTo>
                  <a:pt x="259" y="9"/>
                </a:lnTo>
                <a:lnTo>
                  <a:pt x="250" y="4"/>
                </a:lnTo>
                <a:lnTo>
                  <a:pt x="241" y="1"/>
                </a:lnTo>
                <a:lnTo>
                  <a:pt x="233" y="0"/>
                </a:lnTo>
                <a:lnTo>
                  <a:pt x="233" y="0"/>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 name="千图PPT彼岸天：ID 8661124Freeform: Shape 25"/>
          <p:cNvSpPr/>
          <p:nvPr>
            <p:custDataLst>
              <p:tags r:id="rId13"/>
            </p:custDataLst>
          </p:nvPr>
        </p:nvSpPr>
        <p:spPr bwMode="auto">
          <a:xfrm>
            <a:off x="9004859" y="2944272"/>
            <a:ext cx="458869" cy="435495"/>
          </a:xfrm>
          <a:custGeom>
            <a:avLst/>
            <a:gdLst>
              <a:gd name="T0" fmla="*/ 179 w 373"/>
              <a:gd name="T1" fmla="*/ 8 h 354"/>
              <a:gd name="T2" fmla="*/ 185 w 373"/>
              <a:gd name="T3" fmla="*/ 0 h 354"/>
              <a:gd name="T4" fmla="*/ 188 w 373"/>
              <a:gd name="T5" fmla="*/ 0 h 354"/>
              <a:gd name="T6" fmla="*/ 194 w 373"/>
              <a:gd name="T7" fmla="*/ 8 h 354"/>
              <a:gd name="T8" fmla="*/ 227 w 373"/>
              <a:gd name="T9" fmla="*/ 104 h 354"/>
              <a:gd name="T10" fmla="*/ 241 w 373"/>
              <a:gd name="T11" fmla="*/ 120 h 354"/>
              <a:gd name="T12" fmla="*/ 259 w 373"/>
              <a:gd name="T13" fmla="*/ 128 h 354"/>
              <a:gd name="T14" fmla="*/ 361 w 373"/>
              <a:gd name="T15" fmla="*/ 130 h 354"/>
              <a:gd name="T16" fmla="*/ 372 w 373"/>
              <a:gd name="T17" fmla="*/ 133 h 354"/>
              <a:gd name="T18" fmla="*/ 373 w 373"/>
              <a:gd name="T19" fmla="*/ 136 h 354"/>
              <a:gd name="T20" fmla="*/ 366 w 373"/>
              <a:gd name="T21" fmla="*/ 145 h 354"/>
              <a:gd name="T22" fmla="*/ 286 w 373"/>
              <a:gd name="T23" fmla="*/ 206 h 354"/>
              <a:gd name="T24" fmla="*/ 274 w 373"/>
              <a:gd name="T25" fmla="*/ 224 h 354"/>
              <a:gd name="T26" fmla="*/ 273 w 373"/>
              <a:gd name="T27" fmla="*/ 244 h 354"/>
              <a:gd name="T28" fmla="*/ 303 w 373"/>
              <a:gd name="T29" fmla="*/ 341 h 354"/>
              <a:gd name="T30" fmla="*/ 303 w 373"/>
              <a:gd name="T31" fmla="*/ 351 h 354"/>
              <a:gd name="T32" fmla="*/ 300 w 373"/>
              <a:gd name="T33" fmla="*/ 354 h 354"/>
              <a:gd name="T34" fmla="*/ 290 w 373"/>
              <a:gd name="T35" fmla="*/ 350 h 354"/>
              <a:gd name="T36" fmla="*/ 207 w 373"/>
              <a:gd name="T37" fmla="*/ 292 h 354"/>
              <a:gd name="T38" fmla="*/ 187 w 373"/>
              <a:gd name="T39" fmla="*/ 286 h 354"/>
              <a:gd name="T40" fmla="*/ 166 w 373"/>
              <a:gd name="T41" fmla="*/ 292 h 354"/>
              <a:gd name="T42" fmla="*/ 83 w 373"/>
              <a:gd name="T43" fmla="*/ 350 h 354"/>
              <a:gd name="T44" fmla="*/ 73 w 373"/>
              <a:gd name="T45" fmla="*/ 354 h 354"/>
              <a:gd name="T46" fmla="*/ 70 w 373"/>
              <a:gd name="T47" fmla="*/ 351 h 354"/>
              <a:gd name="T48" fmla="*/ 70 w 373"/>
              <a:gd name="T49" fmla="*/ 341 h 354"/>
              <a:gd name="T50" fmla="*/ 101 w 373"/>
              <a:gd name="T51" fmla="*/ 244 h 354"/>
              <a:gd name="T52" fmla="*/ 99 w 373"/>
              <a:gd name="T53" fmla="*/ 224 h 354"/>
              <a:gd name="T54" fmla="*/ 88 w 373"/>
              <a:gd name="T55" fmla="*/ 206 h 354"/>
              <a:gd name="T56" fmla="*/ 8 w 373"/>
              <a:gd name="T57" fmla="*/ 145 h 354"/>
              <a:gd name="T58" fmla="*/ 0 w 373"/>
              <a:gd name="T59" fmla="*/ 136 h 354"/>
              <a:gd name="T60" fmla="*/ 2 w 373"/>
              <a:gd name="T61" fmla="*/ 133 h 354"/>
              <a:gd name="T62" fmla="*/ 12 w 373"/>
              <a:gd name="T63" fmla="*/ 130 h 354"/>
              <a:gd name="T64" fmla="*/ 114 w 373"/>
              <a:gd name="T65" fmla="*/ 128 h 354"/>
              <a:gd name="T66" fmla="*/ 133 w 373"/>
              <a:gd name="T67" fmla="*/ 120 h 354"/>
              <a:gd name="T68" fmla="*/ 146 w 373"/>
              <a:gd name="T69" fmla="*/ 104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73" h="354">
                <a:moveTo>
                  <a:pt x="179" y="8"/>
                </a:moveTo>
                <a:lnTo>
                  <a:pt x="179" y="8"/>
                </a:lnTo>
                <a:lnTo>
                  <a:pt x="182" y="3"/>
                </a:lnTo>
                <a:lnTo>
                  <a:pt x="185" y="0"/>
                </a:lnTo>
                <a:lnTo>
                  <a:pt x="187" y="0"/>
                </a:lnTo>
                <a:lnTo>
                  <a:pt x="188" y="0"/>
                </a:lnTo>
                <a:lnTo>
                  <a:pt x="191" y="3"/>
                </a:lnTo>
                <a:lnTo>
                  <a:pt x="194" y="8"/>
                </a:lnTo>
                <a:lnTo>
                  <a:pt x="227" y="104"/>
                </a:lnTo>
                <a:lnTo>
                  <a:pt x="227" y="104"/>
                </a:lnTo>
                <a:lnTo>
                  <a:pt x="233" y="113"/>
                </a:lnTo>
                <a:lnTo>
                  <a:pt x="241" y="120"/>
                </a:lnTo>
                <a:lnTo>
                  <a:pt x="249" y="126"/>
                </a:lnTo>
                <a:lnTo>
                  <a:pt x="259" y="128"/>
                </a:lnTo>
                <a:lnTo>
                  <a:pt x="361" y="130"/>
                </a:lnTo>
                <a:lnTo>
                  <a:pt x="361" y="130"/>
                </a:lnTo>
                <a:lnTo>
                  <a:pt x="369" y="132"/>
                </a:lnTo>
                <a:lnTo>
                  <a:pt x="372" y="133"/>
                </a:lnTo>
                <a:lnTo>
                  <a:pt x="373" y="135"/>
                </a:lnTo>
                <a:lnTo>
                  <a:pt x="373" y="136"/>
                </a:lnTo>
                <a:lnTo>
                  <a:pt x="372" y="139"/>
                </a:lnTo>
                <a:lnTo>
                  <a:pt x="366" y="145"/>
                </a:lnTo>
                <a:lnTo>
                  <a:pt x="286" y="206"/>
                </a:lnTo>
                <a:lnTo>
                  <a:pt x="286" y="206"/>
                </a:lnTo>
                <a:lnTo>
                  <a:pt x="278" y="213"/>
                </a:lnTo>
                <a:lnTo>
                  <a:pt x="274" y="224"/>
                </a:lnTo>
                <a:lnTo>
                  <a:pt x="273" y="234"/>
                </a:lnTo>
                <a:lnTo>
                  <a:pt x="273" y="244"/>
                </a:lnTo>
                <a:lnTo>
                  <a:pt x="303" y="341"/>
                </a:lnTo>
                <a:lnTo>
                  <a:pt x="303" y="341"/>
                </a:lnTo>
                <a:lnTo>
                  <a:pt x="303" y="349"/>
                </a:lnTo>
                <a:lnTo>
                  <a:pt x="303" y="351"/>
                </a:lnTo>
                <a:lnTo>
                  <a:pt x="302" y="353"/>
                </a:lnTo>
                <a:lnTo>
                  <a:pt x="300" y="354"/>
                </a:lnTo>
                <a:lnTo>
                  <a:pt x="297" y="354"/>
                </a:lnTo>
                <a:lnTo>
                  <a:pt x="290" y="350"/>
                </a:lnTo>
                <a:lnTo>
                  <a:pt x="207" y="292"/>
                </a:lnTo>
                <a:lnTo>
                  <a:pt x="207" y="292"/>
                </a:lnTo>
                <a:lnTo>
                  <a:pt x="197" y="287"/>
                </a:lnTo>
                <a:lnTo>
                  <a:pt x="187" y="286"/>
                </a:lnTo>
                <a:lnTo>
                  <a:pt x="176" y="287"/>
                </a:lnTo>
                <a:lnTo>
                  <a:pt x="166" y="292"/>
                </a:lnTo>
                <a:lnTo>
                  <a:pt x="83" y="350"/>
                </a:lnTo>
                <a:lnTo>
                  <a:pt x="83" y="350"/>
                </a:lnTo>
                <a:lnTo>
                  <a:pt x="76" y="354"/>
                </a:lnTo>
                <a:lnTo>
                  <a:pt x="73" y="354"/>
                </a:lnTo>
                <a:lnTo>
                  <a:pt x="72" y="353"/>
                </a:lnTo>
                <a:lnTo>
                  <a:pt x="70" y="351"/>
                </a:lnTo>
                <a:lnTo>
                  <a:pt x="70" y="349"/>
                </a:lnTo>
                <a:lnTo>
                  <a:pt x="70" y="341"/>
                </a:lnTo>
                <a:lnTo>
                  <a:pt x="101" y="244"/>
                </a:lnTo>
                <a:lnTo>
                  <a:pt x="101" y="244"/>
                </a:lnTo>
                <a:lnTo>
                  <a:pt x="101" y="234"/>
                </a:lnTo>
                <a:lnTo>
                  <a:pt x="99" y="224"/>
                </a:lnTo>
                <a:lnTo>
                  <a:pt x="95" y="213"/>
                </a:lnTo>
                <a:lnTo>
                  <a:pt x="88" y="206"/>
                </a:lnTo>
                <a:lnTo>
                  <a:pt x="8" y="145"/>
                </a:lnTo>
                <a:lnTo>
                  <a:pt x="8" y="145"/>
                </a:lnTo>
                <a:lnTo>
                  <a:pt x="2" y="139"/>
                </a:lnTo>
                <a:lnTo>
                  <a:pt x="0" y="136"/>
                </a:lnTo>
                <a:lnTo>
                  <a:pt x="0" y="135"/>
                </a:lnTo>
                <a:lnTo>
                  <a:pt x="2" y="133"/>
                </a:lnTo>
                <a:lnTo>
                  <a:pt x="5" y="132"/>
                </a:lnTo>
                <a:lnTo>
                  <a:pt x="12" y="130"/>
                </a:lnTo>
                <a:lnTo>
                  <a:pt x="114" y="128"/>
                </a:lnTo>
                <a:lnTo>
                  <a:pt x="114" y="128"/>
                </a:lnTo>
                <a:lnTo>
                  <a:pt x="124" y="126"/>
                </a:lnTo>
                <a:lnTo>
                  <a:pt x="133" y="120"/>
                </a:lnTo>
                <a:lnTo>
                  <a:pt x="140" y="113"/>
                </a:lnTo>
                <a:lnTo>
                  <a:pt x="146" y="104"/>
                </a:lnTo>
                <a:lnTo>
                  <a:pt x="179" y="8"/>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 name="千图PPT彼岸天：ID 8661124Freeform: Shape 26"/>
          <p:cNvSpPr/>
          <p:nvPr>
            <p:custDataLst>
              <p:tags r:id="rId14"/>
            </p:custDataLst>
          </p:nvPr>
        </p:nvSpPr>
        <p:spPr bwMode="auto">
          <a:xfrm>
            <a:off x="9719847" y="2947944"/>
            <a:ext cx="429508" cy="428150"/>
          </a:xfrm>
          <a:custGeom>
            <a:avLst/>
            <a:gdLst>
              <a:gd name="T0" fmla="*/ 256 w 316"/>
              <a:gd name="T1" fmla="*/ 197 h 315"/>
              <a:gd name="T2" fmla="*/ 256 w 316"/>
              <a:gd name="T3" fmla="*/ 157 h 315"/>
              <a:gd name="T4" fmla="*/ 256 w 316"/>
              <a:gd name="T5" fmla="*/ 138 h 315"/>
              <a:gd name="T6" fmla="*/ 178 w 316"/>
              <a:gd name="T7" fmla="*/ 138 h 315"/>
              <a:gd name="T8" fmla="*/ 178 w 316"/>
              <a:gd name="T9" fmla="*/ 118 h 315"/>
              <a:gd name="T10" fmla="*/ 237 w 316"/>
              <a:gd name="T11" fmla="*/ 118 h 315"/>
              <a:gd name="T12" fmla="*/ 237 w 316"/>
              <a:gd name="T13" fmla="*/ 98 h 315"/>
              <a:gd name="T14" fmla="*/ 237 w 316"/>
              <a:gd name="T15" fmla="*/ 0 h 315"/>
              <a:gd name="T16" fmla="*/ 119 w 316"/>
              <a:gd name="T17" fmla="*/ 0 h 315"/>
              <a:gd name="T18" fmla="*/ 99 w 316"/>
              <a:gd name="T19" fmla="*/ 0 h 315"/>
              <a:gd name="T20" fmla="*/ 99 w 316"/>
              <a:gd name="T21" fmla="*/ 118 h 315"/>
              <a:gd name="T22" fmla="*/ 158 w 316"/>
              <a:gd name="T23" fmla="*/ 118 h 315"/>
              <a:gd name="T24" fmla="*/ 158 w 316"/>
              <a:gd name="T25" fmla="*/ 138 h 315"/>
              <a:gd name="T26" fmla="*/ 60 w 316"/>
              <a:gd name="T27" fmla="*/ 138 h 315"/>
              <a:gd name="T28" fmla="*/ 60 w 316"/>
              <a:gd name="T29" fmla="*/ 157 h 315"/>
              <a:gd name="T30" fmla="*/ 60 w 316"/>
              <a:gd name="T31" fmla="*/ 197 h 315"/>
              <a:gd name="T32" fmla="*/ 20 w 316"/>
              <a:gd name="T33" fmla="*/ 197 h 315"/>
              <a:gd name="T34" fmla="*/ 0 w 316"/>
              <a:gd name="T35" fmla="*/ 197 h 315"/>
              <a:gd name="T36" fmla="*/ 0 w 316"/>
              <a:gd name="T37" fmla="*/ 315 h 315"/>
              <a:gd name="T38" fmla="*/ 138 w 316"/>
              <a:gd name="T39" fmla="*/ 315 h 315"/>
              <a:gd name="T40" fmla="*/ 138 w 316"/>
              <a:gd name="T41" fmla="*/ 295 h 315"/>
              <a:gd name="T42" fmla="*/ 138 w 316"/>
              <a:gd name="T43" fmla="*/ 197 h 315"/>
              <a:gd name="T44" fmla="*/ 79 w 316"/>
              <a:gd name="T45" fmla="*/ 197 h 315"/>
              <a:gd name="T46" fmla="*/ 79 w 316"/>
              <a:gd name="T47" fmla="*/ 157 h 315"/>
              <a:gd name="T48" fmla="*/ 237 w 316"/>
              <a:gd name="T49" fmla="*/ 157 h 315"/>
              <a:gd name="T50" fmla="*/ 237 w 316"/>
              <a:gd name="T51" fmla="*/ 197 h 315"/>
              <a:gd name="T52" fmla="*/ 197 w 316"/>
              <a:gd name="T53" fmla="*/ 197 h 315"/>
              <a:gd name="T54" fmla="*/ 178 w 316"/>
              <a:gd name="T55" fmla="*/ 197 h 315"/>
              <a:gd name="T56" fmla="*/ 178 w 316"/>
              <a:gd name="T57" fmla="*/ 315 h 315"/>
              <a:gd name="T58" fmla="*/ 316 w 316"/>
              <a:gd name="T59" fmla="*/ 315 h 315"/>
              <a:gd name="T60" fmla="*/ 316 w 316"/>
              <a:gd name="T61" fmla="*/ 295 h 315"/>
              <a:gd name="T62" fmla="*/ 316 w 316"/>
              <a:gd name="T63" fmla="*/ 197 h 315"/>
              <a:gd name="T64" fmla="*/ 256 w 316"/>
              <a:gd name="T65" fmla="*/ 197 h 315"/>
              <a:gd name="T66" fmla="*/ 119 w 316"/>
              <a:gd name="T67" fmla="*/ 216 h 315"/>
              <a:gd name="T68" fmla="*/ 119 w 316"/>
              <a:gd name="T69" fmla="*/ 236 h 315"/>
              <a:gd name="T70" fmla="*/ 20 w 316"/>
              <a:gd name="T71" fmla="*/ 236 h 315"/>
              <a:gd name="T72" fmla="*/ 20 w 316"/>
              <a:gd name="T73" fmla="*/ 216 h 315"/>
              <a:gd name="T74" fmla="*/ 119 w 316"/>
              <a:gd name="T75" fmla="*/ 216 h 315"/>
              <a:gd name="T76" fmla="*/ 119 w 316"/>
              <a:gd name="T77" fmla="*/ 39 h 315"/>
              <a:gd name="T78" fmla="*/ 119 w 316"/>
              <a:gd name="T79" fmla="*/ 20 h 315"/>
              <a:gd name="T80" fmla="*/ 217 w 316"/>
              <a:gd name="T81" fmla="*/ 20 h 315"/>
              <a:gd name="T82" fmla="*/ 217 w 316"/>
              <a:gd name="T83" fmla="*/ 39 h 315"/>
              <a:gd name="T84" fmla="*/ 119 w 316"/>
              <a:gd name="T85" fmla="*/ 39 h 315"/>
              <a:gd name="T86" fmla="*/ 296 w 316"/>
              <a:gd name="T87" fmla="*/ 236 h 315"/>
              <a:gd name="T88" fmla="*/ 197 w 316"/>
              <a:gd name="T89" fmla="*/ 236 h 315"/>
              <a:gd name="T90" fmla="*/ 197 w 316"/>
              <a:gd name="T91" fmla="*/ 216 h 315"/>
              <a:gd name="T92" fmla="*/ 296 w 316"/>
              <a:gd name="T93" fmla="*/ 216 h 315"/>
              <a:gd name="T94" fmla="*/ 296 w 316"/>
              <a:gd name="T95" fmla="*/ 236 h 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16" h="315">
                <a:moveTo>
                  <a:pt x="256" y="197"/>
                </a:moveTo>
                <a:lnTo>
                  <a:pt x="256" y="157"/>
                </a:lnTo>
                <a:lnTo>
                  <a:pt x="256" y="138"/>
                </a:lnTo>
                <a:lnTo>
                  <a:pt x="178" y="138"/>
                </a:lnTo>
                <a:lnTo>
                  <a:pt x="178" y="118"/>
                </a:lnTo>
                <a:lnTo>
                  <a:pt x="237" y="118"/>
                </a:lnTo>
                <a:lnTo>
                  <a:pt x="237" y="98"/>
                </a:lnTo>
                <a:lnTo>
                  <a:pt x="237" y="0"/>
                </a:lnTo>
                <a:lnTo>
                  <a:pt x="119" y="0"/>
                </a:lnTo>
                <a:lnTo>
                  <a:pt x="99" y="0"/>
                </a:lnTo>
                <a:lnTo>
                  <a:pt x="99" y="118"/>
                </a:lnTo>
                <a:lnTo>
                  <a:pt x="158" y="118"/>
                </a:lnTo>
                <a:lnTo>
                  <a:pt x="158" y="138"/>
                </a:lnTo>
                <a:lnTo>
                  <a:pt x="60" y="138"/>
                </a:lnTo>
                <a:lnTo>
                  <a:pt x="60" y="157"/>
                </a:lnTo>
                <a:lnTo>
                  <a:pt x="60" y="197"/>
                </a:lnTo>
                <a:lnTo>
                  <a:pt x="20" y="197"/>
                </a:lnTo>
                <a:lnTo>
                  <a:pt x="0" y="197"/>
                </a:lnTo>
                <a:lnTo>
                  <a:pt x="0" y="315"/>
                </a:lnTo>
                <a:lnTo>
                  <a:pt x="138" y="315"/>
                </a:lnTo>
                <a:lnTo>
                  <a:pt x="138" y="295"/>
                </a:lnTo>
                <a:lnTo>
                  <a:pt x="138" y="197"/>
                </a:lnTo>
                <a:lnTo>
                  <a:pt x="79" y="197"/>
                </a:lnTo>
                <a:lnTo>
                  <a:pt x="79" y="157"/>
                </a:lnTo>
                <a:lnTo>
                  <a:pt x="237" y="157"/>
                </a:lnTo>
                <a:lnTo>
                  <a:pt x="237" y="197"/>
                </a:lnTo>
                <a:lnTo>
                  <a:pt x="197" y="197"/>
                </a:lnTo>
                <a:lnTo>
                  <a:pt x="178" y="197"/>
                </a:lnTo>
                <a:lnTo>
                  <a:pt x="178" y="315"/>
                </a:lnTo>
                <a:lnTo>
                  <a:pt x="316" y="315"/>
                </a:lnTo>
                <a:lnTo>
                  <a:pt x="316" y="295"/>
                </a:lnTo>
                <a:lnTo>
                  <a:pt x="316" y="197"/>
                </a:lnTo>
                <a:lnTo>
                  <a:pt x="256" y="197"/>
                </a:lnTo>
                <a:close/>
                <a:moveTo>
                  <a:pt x="119" y="216"/>
                </a:moveTo>
                <a:lnTo>
                  <a:pt x="119" y="236"/>
                </a:lnTo>
                <a:lnTo>
                  <a:pt x="20" y="236"/>
                </a:lnTo>
                <a:lnTo>
                  <a:pt x="20" y="216"/>
                </a:lnTo>
                <a:lnTo>
                  <a:pt x="119" y="216"/>
                </a:lnTo>
                <a:close/>
                <a:moveTo>
                  <a:pt x="119" y="39"/>
                </a:moveTo>
                <a:lnTo>
                  <a:pt x="119" y="20"/>
                </a:lnTo>
                <a:lnTo>
                  <a:pt x="217" y="20"/>
                </a:lnTo>
                <a:lnTo>
                  <a:pt x="217" y="39"/>
                </a:lnTo>
                <a:lnTo>
                  <a:pt x="119" y="39"/>
                </a:lnTo>
                <a:close/>
                <a:moveTo>
                  <a:pt x="296" y="236"/>
                </a:moveTo>
                <a:lnTo>
                  <a:pt x="197" y="236"/>
                </a:lnTo>
                <a:lnTo>
                  <a:pt x="197" y="216"/>
                </a:lnTo>
                <a:lnTo>
                  <a:pt x="296" y="216"/>
                </a:lnTo>
                <a:lnTo>
                  <a:pt x="296" y="236"/>
                </a:lnTo>
                <a:close/>
              </a:path>
            </a:pathLst>
          </a:custGeom>
          <a:solidFill>
            <a:schemeClr val="accent2"/>
          </a:solidFill>
          <a:ln>
            <a:noFill/>
          </a:ln>
        </p:spPr>
        <p:txBody>
          <a:bodyPr anchor="ctr"/>
          <a:lstStyle/>
          <a:p>
            <a:pPr algn="ctr"/>
            <a:endParaRPr/>
          </a:p>
        </p:txBody>
      </p:sp>
      <p:sp>
        <p:nvSpPr>
          <p:cNvPr id="26" name="圆角矩形 3">
            <a:extLst>
              <a:ext uri="{FF2B5EF4-FFF2-40B4-BE49-F238E27FC236}">
                <a16:creationId xmlns:a16="http://schemas.microsoft.com/office/drawing/2014/main" id="{C3A4035F-B98F-4D7F-9B95-FE92E853E523}"/>
              </a:ext>
            </a:extLst>
          </p:cNvPr>
          <p:cNvSpPr/>
          <p:nvPr/>
        </p:nvSpPr>
        <p:spPr>
          <a:xfrm>
            <a:off x="3706875" y="466241"/>
            <a:ext cx="4778249" cy="659500"/>
          </a:xfrm>
          <a:prstGeom prst="roundRect">
            <a:avLst>
              <a:gd name="adj" fmla="val 42270"/>
            </a:avLst>
          </a:prstGeom>
          <a:gradFill>
            <a:gsLst>
              <a:gs pos="99000">
                <a:schemeClr val="bg1"/>
              </a:gs>
              <a:gs pos="0">
                <a:schemeClr val="bg1">
                  <a:lumMod val="95000"/>
                </a:schemeClr>
              </a:gs>
            </a:gsLst>
            <a:lin ang="0" scaled="0"/>
          </a:gradFill>
          <a:ln>
            <a:noFill/>
          </a:ln>
          <a:effectLst>
            <a:innerShdw blurRad="63500" dist="127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solidFill>
                <a:latin typeface="微软雅黑" panose="020B0503020204020204" pitchFamily="34" charset="-122"/>
                <a:ea typeface="微软雅黑" panose="020B0503020204020204" pitchFamily="34" charset="-122"/>
              </a:rPr>
              <a:t>友元</a:t>
            </a:r>
          </a:p>
        </p:txBody>
      </p:sp>
    </p:spTree>
  </p:cSld>
  <p:clrMapOvr>
    <a:masterClrMapping/>
  </p:clrMapOvr>
  <mc:AlternateContent xmlns:mc="http://schemas.openxmlformats.org/markup-compatibility/2006" xmlns:p14="http://schemas.microsoft.com/office/powerpoint/2010/main">
    <mc:Choice Requires="p14">
      <p:transition spd="slow" p14:dur="1600" advClick="0" advTm="5000">
        <p14:prism isInverted="1"/>
      </p:transition>
    </mc:Choice>
    <mc:Fallback xmlns="">
      <p:transition spd="slow"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22" presetClass="entr" presetSubtype="8" fill="hold" nodeType="after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wipe(left)">
                                      <p:cBhvr>
                                        <p:cTn id="13" dur="500"/>
                                        <p:tgtEl>
                                          <p:spTgt spid="9"/>
                                        </p:tgtEl>
                                      </p:cBhvr>
                                    </p:animEffect>
                                  </p:childTnLst>
                                </p:cTn>
                              </p:par>
                              <p:par>
                                <p:cTn id="14" presetID="22" presetClass="entr" presetSubtype="2" fill="hold"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wipe(right)">
                                      <p:cBhvr>
                                        <p:cTn id="16" dur="500"/>
                                        <p:tgtEl>
                                          <p:spTgt spid="5"/>
                                        </p:tgtEl>
                                      </p:cBhvr>
                                    </p:animEffect>
                                  </p:childTnLst>
                                </p:cTn>
                              </p:par>
                            </p:childTnLst>
                          </p:cTn>
                        </p:par>
                        <p:par>
                          <p:cTn id="17" fill="hold">
                            <p:stCondLst>
                              <p:cond delay="1000"/>
                            </p:stCondLst>
                            <p:childTnLst>
                              <p:par>
                                <p:cTn id="18" presetID="22" presetClass="entr" presetSubtype="8" fill="hold" nodeType="after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wipe(left)">
                                      <p:cBhvr>
                                        <p:cTn id="20" dur="500"/>
                                        <p:tgtEl>
                                          <p:spTgt spid="3"/>
                                        </p:tgtEl>
                                      </p:cBhvr>
                                    </p:animEffect>
                                  </p:childTnLst>
                                </p:cTn>
                              </p:par>
                              <p:par>
                                <p:cTn id="21" presetID="22" presetClass="entr" presetSubtype="2" fill="hold" nodeType="with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wipe(right)">
                                      <p:cBhvr>
                                        <p:cTn id="23" dur="500"/>
                                        <p:tgtEl>
                                          <p:spTgt spid="2"/>
                                        </p:tgtEl>
                                      </p:cBhvr>
                                    </p:animEffect>
                                  </p:childTnLst>
                                </p:cTn>
                              </p:par>
                            </p:childTnLst>
                          </p:cTn>
                        </p:par>
                        <p:par>
                          <p:cTn id="24" fill="hold">
                            <p:stCondLst>
                              <p:cond delay="1500"/>
                            </p:stCondLst>
                            <p:childTnLst>
                              <p:par>
                                <p:cTn id="25" presetID="37" presetClass="entr" presetSubtype="0" fill="hold" grpId="0" nodeType="after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1000"/>
                                        <p:tgtEl>
                                          <p:spTgt spid="17"/>
                                        </p:tgtEl>
                                      </p:cBhvr>
                                    </p:animEffect>
                                    <p:anim calcmode="lin" valueType="num">
                                      <p:cBhvr>
                                        <p:cTn id="28" dur="1000" fill="hold"/>
                                        <p:tgtEl>
                                          <p:spTgt spid="17"/>
                                        </p:tgtEl>
                                        <p:attrNameLst>
                                          <p:attrName>ppt_x</p:attrName>
                                        </p:attrNameLst>
                                      </p:cBhvr>
                                      <p:tavLst>
                                        <p:tav tm="0">
                                          <p:val>
                                            <p:strVal val="#ppt_x"/>
                                          </p:val>
                                        </p:tav>
                                        <p:tav tm="100000">
                                          <p:val>
                                            <p:strVal val="#ppt_x"/>
                                          </p:val>
                                        </p:tav>
                                      </p:tavLst>
                                    </p:anim>
                                    <p:anim calcmode="lin" valueType="num">
                                      <p:cBhvr>
                                        <p:cTn id="29" dur="900" decel="100000" fill="hold"/>
                                        <p:tgtEl>
                                          <p:spTgt spid="17"/>
                                        </p:tgtEl>
                                        <p:attrNameLst>
                                          <p:attrName>ppt_y</p:attrName>
                                        </p:attrNameLst>
                                      </p:cBhvr>
                                      <p:tavLst>
                                        <p:tav tm="0">
                                          <p:val>
                                            <p:strVal val="#ppt_y+1"/>
                                          </p:val>
                                        </p:tav>
                                        <p:tav tm="100000">
                                          <p:val>
                                            <p:strVal val="#ppt_y-.03"/>
                                          </p:val>
                                        </p:tav>
                                      </p:tavLst>
                                    </p:anim>
                                    <p:anim calcmode="lin" valueType="num">
                                      <p:cBhvr>
                                        <p:cTn id="30" dur="100" accel="100000" fill="hold">
                                          <p:stCondLst>
                                            <p:cond delay="900"/>
                                          </p:stCondLst>
                                        </p:cTn>
                                        <p:tgtEl>
                                          <p:spTgt spid="17"/>
                                        </p:tgtEl>
                                        <p:attrNameLst>
                                          <p:attrName>ppt_y</p:attrName>
                                        </p:attrNameLst>
                                      </p:cBhvr>
                                      <p:tavLst>
                                        <p:tav tm="0">
                                          <p:val>
                                            <p:strVal val="#ppt_y-.03"/>
                                          </p:val>
                                        </p:tav>
                                        <p:tav tm="100000">
                                          <p:val>
                                            <p:strVal val="#ppt_y"/>
                                          </p:val>
                                        </p:tav>
                                      </p:tavLst>
                                    </p:anim>
                                  </p:childTnLst>
                                </p:cTn>
                              </p:par>
                              <p:par>
                                <p:cTn id="31" presetID="37" presetClass="entr" presetSubtype="0" fill="hold" grpId="0" nodeType="withEffect">
                                  <p:stCondLst>
                                    <p:cond delay="0"/>
                                  </p:stCondLst>
                                  <p:childTnLst>
                                    <p:set>
                                      <p:cBhvr>
                                        <p:cTn id="32" dur="1" fill="hold">
                                          <p:stCondLst>
                                            <p:cond delay="0"/>
                                          </p:stCondLst>
                                        </p:cTn>
                                        <p:tgtEl>
                                          <p:spTgt spid="18"/>
                                        </p:tgtEl>
                                        <p:attrNameLst>
                                          <p:attrName>style.visibility</p:attrName>
                                        </p:attrNameLst>
                                      </p:cBhvr>
                                      <p:to>
                                        <p:strVal val="visible"/>
                                      </p:to>
                                    </p:set>
                                    <p:animEffect transition="in" filter="fade">
                                      <p:cBhvr>
                                        <p:cTn id="33" dur="1000"/>
                                        <p:tgtEl>
                                          <p:spTgt spid="18"/>
                                        </p:tgtEl>
                                      </p:cBhvr>
                                    </p:animEffect>
                                    <p:anim calcmode="lin" valueType="num">
                                      <p:cBhvr>
                                        <p:cTn id="34" dur="1000" fill="hold"/>
                                        <p:tgtEl>
                                          <p:spTgt spid="18"/>
                                        </p:tgtEl>
                                        <p:attrNameLst>
                                          <p:attrName>ppt_x</p:attrName>
                                        </p:attrNameLst>
                                      </p:cBhvr>
                                      <p:tavLst>
                                        <p:tav tm="0">
                                          <p:val>
                                            <p:strVal val="#ppt_x"/>
                                          </p:val>
                                        </p:tav>
                                        <p:tav tm="100000">
                                          <p:val>
                                            <p:strVal val="#ppt_x"/>
                                          </p:val>
                                        </p:tav>
                                      </p:tavLst>
                                    </p:anim>
                                    <p:anim calcmode="lin" valueType="num">
                                      <p:cBhvr>
                                        <p:cTn id="35" dur="900" decel="100000" fill="hold"/>
                                        <p:tgtEl>
                                          <p:spTgt spid="18"/>
                                        </p:tgtEl>
                                        <p:attrNameLst>
                                          <p:attrName>ppt_y</p:attrName>
                                        </p:attrNameLst>
                                      </p:cBhvr>
                                      <p:tavLst>
                                        <p:tav tm="0">
                                          <p:val>
                                            <p:strVal val="#ppt_y+1"/>
                                          </p:val>
                                        </p:tav>
                                        <p:tav tm="100000">
                                          <p:val>
                                            <p:strVal val="#ppt_y-.03"/>
                                          </p:val>
                                        </p:tav>
                                      </p:tavLst>
                                    </p:anim>
                                    <p:anim calcmode="lin" valueType="num">
                                      <p:cBhvr>
                                        <p:cTn id="36" dur="100" accel="100000" fill="hold">
                                          <p:stCondLst>
                                            <p:cond delay="900"/>
                                          </p:stCondLst>
                                        </p:cTn>
                                        <p:tgtEl>
                                          <p:spTgt spid="18"/>
                                        </p:tgtEl>
                                        <p:attrNameLst>
                                          <p:attrName>ppt_y</p:attrName>
                                        </p:attrNameLst>
                                      </p:cBhvr>
                                      <p:tavLst>
                                        <p:tav tm="0">
                                          <p:val>
                                            <p:strVal val="#ppt_y-.03"/>
                                          </p:val>
                                        </p:tav>
                                        <p:tav tm="100000">
                                          <p:val>
                                            <p:strVal val="#ppt_y"/>
                                          </p:val>
                                        </p:tav>
                                      </p:tavLst>
                                    </p:anim>
                                  </p:childTnLst>
                                </p:cTn>
                              </p:par>
                              <p:par>
                                <p:cTn id="37" presetID="37" presetClass="entr" presetSubtype="0" fill="hold" grpId="0" nodeType="with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fade">
                                      <p:cBhvr>
                                        <p:cTn id="39" dur="1000"/>
                                        <p:tgtEl>
                                          <p:spTgt spid="19"/>
                                        </p:tgtEl>
                                      </p:cBhvr>
                                    </p:animEffect>
                                    <p:anim calcmode="lin" valueType="num">
                                      <p:cBhvr>
                                        <p:cTn id="40" dur="1000" fill="hold"/>
                                        <p:tgtEl>
                                          <p:spTgt spid="19"/>
                                        </p:tgtEl>
                                        <p:attrNameLst>
                                          <p:attrName>ppt_x</p:attrName>
                                        </p:attrNameLst>
                                      </p:cBhvr>
                                      <p:tavLst>
                                        <p:tav tm="0">
                                          <p:val>
                                            <p:strVal val="#ppt_x"/>
                                          </p:val>
                                        </p:tav>
                                        <p:tav tm="100000">
                                          <p:val>
                                            <p:strVal val="#ppt_x"/>
                                          </p:val>
                                        </p:tav>
                                      </p:tavLst>
                                    </p:anim>
                                    <p:anim calcmode="lin" valueType="num">
                                      <p:cBhvr>
                                        <p:cTn id="41" dur="900" decel="100000" fill="hold"/>
                                        <p:tgtEl>
                                          <p:spTgt spid="19"/>
                                        </p:tgtEl>
                                        <p:attrNameLst>
                                          <p:attrName>ppt_y</p:attrName>
                                        </p:attrNameLst>
                                      </p:cBhvr>
                                      <p:tavLst>
                                        <p:tav tm="0">
                                          <p:val>
                                            <p:strVal val="#ppt_y+1"/>
                                          </p:val>
                                        </p:tav>
                                        <p:tav tm="100000">
                                          <p:val>
                                            <p:strVal val="#ppt_y-.03"/>
                                          </p:val>
                                        </p:tav>
                                      </p:tavLst>
                                    </p:anim>
                                    <p:anim calcmode="lin" valueType="num">
                                      <p:cBhvr>
                                        <p:cTn id="42" dur="100" accel="100000" fill="hold">
                                          <p:stCondLst>
                                            <p:cond delay="900"/>
                                          </p:stCondLst>
                                        </p:cTn>
                                        <p:tgtEl>
                                          <p:spTgt spid="19"/>
                                        </p:tgtEl>
                                        <p:attrNameLst>
                                          <p:attrName>ppt_y</p:attrName>
                                        </p:attrNameLst>
                                      </p:cBhvr>
                                      <p:tavLst>
                                        <p:tav tm="0">
                                          <p:val>
                                            <p:strVal val="#ppt_y-.03"/>
                                          </p:val>
                                        </p:tav>
                                        <p:tav tm="100000">
                                          <p:val>
                                            <p:strVal val="#ppt_y"/>
                                          </p:val>
                                        </p:tav>
                                      </p:tavLst>
                                    </p:anim>
                                  </p:childTnLst>
                                </p:cTn>
                              </p:par>
                              <p:par>
                                <p:cTn id="43" presetID="37" presetClass="entr" presetSubtype="0" fill="hold" grpId="0" nodeType="withEffect">
                                  <p:stCondLst>
                                    <p:cond delay="0"/>
                                  </p:stCondLst>
                                  <p:childTnLst>
                                    <p:set>
                                      <p:cBhvr>
                                        <p:cTn id="44" dur="1" fill="hold">
                                          <p:stCondLst>
                                            <p:cond delay="0"/>
                                          </p:stCondLst>
                                        </p:cTn>
                                        <p:tgtEl>
                                          <p:spTgt spid="14"/>
                                        </p:tgtEl>
                                        <p:attrNameLst>
                                          <p:attrName>style.visibility</p:attrName>
                                        </p:attrNameLst>
                                      </p:cBhvr>
                                      <p:to>
                                        <p:strVal val="visible"/>
                                      </p:to>
                                    </p:set>
                                    <p:animEffect transition="in" filter="fade">
                                      <p:cBhvr>
                                        <p:cTn id="45" dur="1000"/>
                                        <p:tgtEl>
                                          <p:spTgt spid="14"/>
                                        </p:tgtEl>
                                      </p:cBhvr>
                                    </p:animEffect>
                                    <p:anim calcmode="lin" valueType="num">
                                      <p:cBhvr>
                                        <p:cTn id="46" dur="1000" fill="hold"/>
                                        <p:tgtEl>
                                          <p:spTgt spid="14"/>
                                        </p:tgtEl>
                                        <p:attrNameLst>
                                          <p:attrName>ppt_x</p:attrName>
                                        </p:attrNameLst>
                                      </p:cBhvr>
                                      <p:tavLst>
                                        <p:tav tm="0">
                                          <p:val>
                                            <p:strVal val="#ppt_x"/>
                                          </p:val>
                                        </p:tav>
                                        <p:tav tm="100000">
                                          <p:val>
                                            <p:strVal val="#ppt_x"/>
                                          </p:val>
                                        </p:tav>
                                      </p:tavLst>
                                    </p:anim>
                                    <p:anim calcmode="lin" valueType="num">
                                      <p:cBhvr>
                                        <p:cTn id="47" dur="900" decel="100000" fill="hold"/>
                                        <p:tgtEl>
                                          <p:spTgt spid="14"/>
                                        </p:tgtEl>
                                        <p:attrNameLst>
                                          <p:attrName>ppt_y</p:attrName>
                                        </p:attrNameLst>
                                      </p:cBhvr>
                                      <p:tavLst>
                                        <p:tav tm="0">
                                          <p:val>
                                            <p:strVal val="#ppt_y+1"/>
                                          </p:val>
                                        </p:tav>
                                        <p:tav tm="100000">
                                          <p:val>
                                            <p:strVal val="#ppt_y-.03"/>
                                          </p:val>
                                        </p:tav>
                                      </p:tavLst>
                                    </p:anim>
                                    <p:anim calcmode="lin" valueType="num">
                                      <p:cBhvr>
                                        <p:cTn id="48" dur="100" accel="100000" fill="hold">
                                          <p:stCondLst>
                                            <p:cond delay="900"/>
                                          </p:stCondLst>
                                        </p:cTn>
                                        <p:tgtEl>
                                          <p:spTgt spid="14"/>
                                        </p:tgtEl>
                                        <p:attrNameLst>
                                          <p:attrName>ppt_y</p:attrName>
                                        </p:attrNameLst>
                                      </p:cBhvr>
                                      <p:tavLst>
                                        <p:tav tm="0">
                                          <p:val>
                                            <p:strVal val="#ppt_y-.03"/>
                                          </p:val>
                                        </p:tav>
                                        <p:tav tm="100000">
                                          <p:val>
                                            <p:strVal val="#ppt_y"/>
                                          </p:val>
                                        </p:tav>
                                      </p:tavLst>
                                    </p:anim>
                                  </p:childTnLst>
                                </p:cTn>
                              </p:par>
                              <p:par>
                                <p:cTn id="49" presetID="37" presetClass="entr" presetSubtype="0" fill="hold" grpId="0" nodeType="withEffect">
                                  <p:stCondLst>
                                    <p:cond delay="0"/>
                                  </p:stCondLst>
                                  <p:childTnLst>
                                    <p:set>
                                      <p:cBhvr>
                                        <p:cTn id="50" dur="1" fill="hold">
                                          <p:stCondLst>
                                            <p:cond delay="0"/>
                                          </p:stCondLst>
                                        </p:cTn>
                                        <p:tgtEl>
                                          <p:spTgt spid="15"/>
                                        </p:tgtEl>
                                        <p:attrNameLst>
                                          <p:attrName>style.visibility</p:attrName>
                                        </p:attrNameLst>
                                      </p:cBhvr>
                                      <p:to>
                                        <p:strVal val="visible"/>
                                      </p:to>
                                    </p:set>
                                    <p:animEffect transition="in" filter="fade">
                                      <p:cBhvr>
                                        <p:cTn id="51" dur="1000"/>
                                        <p:tgtEl>
                                          <p:spTgt spid="15"/>
                                        </p:tgtEl>
                                      </p:cBhvr>
                                    </p:animEffect>
                                    <p:anim calcmode="lin" valueType="num">
                                      <p:cBhvr>
                                        <p:cTn id="52" dur="1000" fill="hold"/>
                                        <p:tgtEl>
                                          <p:spTgt spid="15"/>
                                        </p:tgtEl>
                                        <p:attrNameLst>
                                          <p:attrName>ppt_x</p:attrName>
                                        </p:attrNameLst>
                                      </p:cBhvr>
                                      <p:tavLst>
                                        <p:tav tm="0">
                                          <p:val>
                                            <p:strVal val="#ppt_x"/>
                                          </p:val>
                                        </p:tav>
                                        <p:tav tm="100000">
                                          <p:val>
                                            <p:strVal val="#ppt_x"/>
                                          </p:val>
                                        </p:tav>
                                      </p:tavLst>
                                    </p:anim>
                                    <p:anim calcmode="lin" valueType="num">
                                      <p:cBhvr>
                                        <p:cTn id="53" dur="900" decel="100000" fill="hold"/>
                                        <p:tgtEl>
                                          <p:spTgt spid="15"/>
                                        </p:tgtEl>
                                        <p:attrNameLst>
                                          <p:attrName>ppt_y</p:attrName>
                                        </p:attrNameLst>
                                      </p:cBhvr>
                                      <p:tavLst>
                                        <p:tav tm="0">
                                          <p:val>
                                            <p:strVal val="#ppt_y+1"/>
                                          </p:val>
                                        </p:tav>
                                        <p:tav tm="100000">
                                          <p:val>
                                            <p:strVal val="#ppt_y-.03"/>
                                          </p:val>
                                        </p:tav>
                                      </p:tavLst>
                                    </p:anim>
                                    <p:anim calcmode="lin" valueType="num">
                                      <p:cBhvr>
                                        <p:cTn id="54" dur="100" accel="100000" fill="hold">
                                          <p:stCondLst>
                                            <p:cond delay="900"/>
                                          </p:stCondLst>
                                        </p:cTn>
                                        <p:tgtEl>
                                          <p:spTgt spid="15"/>
                                        </p:tgtEl>
                                        <p:attrNameLst>
                                          <p:attrName>ppt_y</p:attrName>
                                        </p:attrNameLst>
                                      </p:cBhvr>
                                      <p:tavLst>
                                        <p:tav tm="0">
                                          <p:val>
                                            <p:strVal val="#ppt_y-.03"/>
                                          </p:val>
                                        </p:tav>
                                        <p:tav tm="100000">
                                          <p:val>
                                            <p:strVal val="#ppt_y"/>
                                          </p:val>
                                        </p:tav>
                                      </p:tavLst>
                                    </p:anim>
                                  </p:childTnLst>
                                </p:cTn>
                              </p:par>
                              <p:par>
                                <p:cTn id="55" presetID="37" presetClass="entr" presetSubtype="0" fill="hold" grpId="0" nodeType="withEffect">
                                  <p:stCondLst>
                                    <p:cond delay="0"/>
                                  </p:stCondLst>
                                  <p:childTnLst>
                                    <p:set>
                                      <p:cBhvr>
                                        <p:cTn id="56" dur="1" fill="hold">
                                          <p:stCondLst>
                                            <p:cond delay="0"/>
                                          </p:stCondLst>
                                        </p:cTn>
                                        <p:tgtEl>
                                          <p:spTgt spid="16"/>
                                        </p:tgtEl>
                                        <p:attrNameLst>
                                          <p:attrName>style.visibility</p:attrName>
                                        </p:attrNameLst>
                                      </p:cBhvr>
                                      <p:to>
                                        <p:strVal val="visible"/>
                                      </p:to>
                                    </p:set>
                                    <p:animEffect transition="in" filter="fade">
                                      <p:cBhvr>
                                        <p:cTn id="57" dur="1000"/>
                                        <p:tgtEl>
                                          <p:spTgt spid="16"/>
                                        </p:tgtEl>
                                      </p:cBhvr>
                                    </p:animEffect>
                                    <p:anim calcmode="lin" valueType="num">
                                      <p:cBhvr>
                                        <p:cTn id="58" dur="1000" fill="hold"/>
                                        <p:tgtEl>
                                          <p:spTgt spid="16"/>
                                        </p:tgtEl>
                                        <p:attrNameLst>
                                          <p:attrName>ppt_x</p:attrName>
                                        </p:attrNameLst>
                                      </p:cBhvr>
                                      <p:tavLst>
                                        <p:tav tm="0">
                                          <p:val>
                                            <p:strVal val="#ppt_x"/>
                                          </p:val>
                                        </p:tav>
                                        <p:tav tm="100000">
                                          <p:val>
                                            <p:strVal val="#ppt_x"/>
                                          </p:val>
                                        </p:tav>
                                      </p:tavLst>
                                    </p:anim>
                                    <p:anim calcmode="lin" valueType="num">
                                      <p:cBhvr>
                                        <p:cTn id="59" dur="900" decel="100000" fill="hold"/>
                                        <p:tgtEl>
                                          <p:spTgt spid="16"/>
                                        </p:tgtEl>
                                        <p:attrNameLst>
                                          <p:attrName>ppt_y</p:attrName>
                                        </p:attrNameLst>
                                      </p:cBhvr>
                                      <p:tavLst>
                                        <p:tav tm="0">
                                          <p:val>
                                            <p:strVal val="#ppt_y+1"/>
                                          </p:val>
                                        </p:tav>
                                        <p:tav tm="100000">
                                          <p:val>
                                            <p:strVal val="#ppt_y-.03"/>
                                          </p:val>
                                        </p:tav>
                                      </p:tavLst>
                                    </p:anim>
                                    <p:anim calcmode="lin" valueType="num">
                                      <p:cBhvr>
                                        <p:cTn id="60" dur="100" accel="100000" fill="hold">
                                          <p:stCondLst>
                                            <p:cond delay="900"/>
                                          </p:stCondLst>
                                        </p:cTn>
                                        <p:tgtEl>
                                          <p:spTgt spid="16"/>
                                        </p:tgtEl>
                                        <p:attrNameLst>
                                          <p:attrName>ppt_y</p:attrName>
                                        </p:attrNameLst>
                                      </p:cBhvr>
                                      <p:tavLst>
                                        <p:tav tm="0">
                                          <p:val>
                                            <p:strVal val="#ppt_y-.03"/>
                                          </p:val>
                                        </p:tav>
                                        <p:tav tm="100000">
                                          <p:val>
                                            <p:strVal val="#ppt_y"/>
                                          </p:val>
                                        </p:tav>
                                      </p:tavLst>
                                    </p:anim>
                                  </p:childTnLst>
                                </p:cTn>
                              </p:par>
                              <p:par>
                                <p:cTn id="61" presetID="2" presetClass="entr" presetSubtype="2" fill="hold" grpId="0" nodeType="withEffect">
                                  <p:stCondLst>
                                    <p:cond delay="0"/>
                                  </p:stCondLst>
                                  <p:childTnLst>
                                    <p:set>
                                      <p:cBhvr>
                                        <p:cTn id="62" dur="1" fill="hold">
                                          <p:stCondLst>
                                            <p:cond delay="0"/>
                                          </p:stCondLst>
                                        </p:cTn>
                                        <p:tgtEl>
                                          <p:spTgt spid="21"/>
                                        </p:tgtEl>
                                        <p:attrNameLst>
                                          <p:attrName>style.visibility</p:attrName>
                                        </p:attrNameLst>
                                      </p:cBhvr>
                                      <p:to>
                                        <p:strVal val="visible"/>
                                      </p:to>
                                    </p:set>
                                    <p:anim calcmode="lin" valueType="num">
                                      <p:cBhvr additive="base">
                                        <p:cTn id="63" dur="500" fill="hold"/>
                                        <p:tgtEl>
                                          <p:spTgt spid="21"/>
                                        </p:tgtEl>
                                        <p:attrNameLst>
                                          <p:attrName>ppt_x</p:attrName>
                                        </p:attrNameLst>
                                      </p:cBhvr>
                                      <p:tavLst>
                                        <p:tav tm="0">
                                          <p:val>
                                            <p:strVal val="1+#ppt_w/2"/>
                                          </p:val>
                                        </p:tav>
                                        <p:tav tm="100000">
                                          <p:val>
                                            <p:strVal val="#ppt_x"/>
                                          </p:val>
                                        </p:tav>
                                      </p:tavLst>
                                    </p:anim>
                                    <p:anim calcmode="lin" valueType="num">
                                      <p:cBhvr additive="base">
                                        <p:cTn id="64" dur="500" fill="hold"/>
                                        <p:tgtEl>
                                          <p:spTgt spid="21"/>
                                        </p:tgtEl>
                                        <p:attrNameLst>
                                          <p:attrName>ppt_y</p:attrName>
                                        </p:attrNameLst>
                                      </p:cBhvr>
                                      <p:tavLst>
                                        <p:tav tm="0">
                                          <p:val>
                                            <p:strVal val="#ppt_y"/>
                                          </p:val>
                                        </p:tav>
                                        <p:tav tm="100000">
                                          <p:val>
                                            <p:strVal val="#ppt_y"/>
                                          </p:val>
                                        </p:tav>
                                      </p:tavLst>
                                    </p:anim>
                                  </p:childTnLst>
                                </p:cTn>
                              </p:par>
                              <p:par>
                                <p:cTn id="65" presetID="2" presetClass="entr" presetSubtype="8" fill="hold" grpId="0" nodeType="withEffect">
                                  <p:stCondLst>
                                    <p:cond delay="0"/>
                                  </p:stCondLst>
                                  <p:childTnLst>
                                    <p:set>
                                      <p:cBhvr>
                                        <p:cTn id="66" dur="1" fill="hold">
                                          <p:stCondLst>
                                            <p:cond delay="0"/>
                                          </p:stCondLst>
                                        </p:cTn>
                                        <p:tgtEl>
                                          <p:spTgt spid="11"/>
                                        </p:tgtEl>
                                        <p:attrNameLst>
                                          <p:attrName>style.visibility</p:attrName>
                                        </p:attrNameLst>
                                      </p:cBhvr>
                                      <p:to>
                                        <p:strVal val="visible"/>
                                      </p:to>
                                    </p:set>
                                    <p:anim calcmode="lin" valueType="num">
                                      <p:cBhvr additive="base">
                                        <p:cTn id="67" dur="500" fill="hold"/>
                                        <p:tgtEl>
                                          <p:spTgt spid="11"/>
                                        </p:tgtEl>
                                        <p:attrNameLst>
                                          <p:attrName>ppt_x</p:attrName>
                                        </p:attrNameLst>
                                      </p:cBhvr>
                                      <p:tavLst>
                                        <p:tav tm="0">
                                          <p:val>
                                            <p:strVal val="0-#ppt_w/2"/>
                                          </p:val>
                                        </p:tav>
                                        <p:tav tm="100000">
                                          <p:val>
                                            <p:strVal val="#ppt_x"/>
                                          </p:val>
                                        </p:tav>
                                      </p:tavLst>
                                    </p:anim>
                                    <p:anim calcmode="lin" valueType="num">
                                      <p:cBhvr additive="base">
                                        <p:cTn id="68" dur="500" fill="hold"/>
                                        <p:tgtEl>
                                          <p:spTgt spid="11"/>
                                        </p:tgtEl>
                                        <p:attrNameLst>
                                          <p:attrName>ppt_y</p:attrName>
                                        </p:attrNameLst>
                                      </p:cBhvr>
                                      <p:tavLst>
                                        <p:tav tm="0">
                                          <p:val>
                                            <p:strVal val="#ppt_y"/>
                                          </p:val>
                                        </p:tav>
                                        <p:tav tm="100000">
                                          <p:val>
                                            <p:strVal val="#ppt_y"/>
                                          </p:val>
                                        </p:tav>
                                      </p:tavLst>
                                    </p:anim>
                                  </p:childTnLst>
                                </p:cTn>
                              </p:par>
                            </p:childTnLst>
                          </p:cTn>
                        </p:par>
                        <p:par>
                          <p:cTn id="69" fill="hold">
                            <p:stCondLst>
                              <p:cond delay="2500"/>
                            </p:stCondLst>
                            <p:childTnLst>
                              <p:par>
                                <p:cTn id="70" presetID="10" presetClass="entr" presetSubtype="0" fill="hold" grpId="0" nodeType="afterEffect">
                                  <p:stCondLst>
                                    <p:cond delay="0"/>
                                  </p:stCondLst>
                                  <p:childTnLst>
                                    <p:set>
                                      <p:cBhvr>
                                        <p:cTn id="71" dur="1" fill="hold">
                                          <p:stCondLst>
                                            <p:cond delay="0"/>
                                          </p:stCondLst>
                                        </p:cTn>
                                        <p:tgtEl>
                                          <p:spTgt spid="26"/>
                                        </p:tgtEl>
                                        <p:attrNameLst>
                                          <p:attrName>style.visibility</p:attrName>
                                        </p:attrNameLst>
                                      </p:cBhvr>
                                      <p:to>
                                        <p:strVal val="visible"/>
                                      </p:to>
                                    </p:set>
                                    <p:animEffect transition="in" filter="fade">
                                      <p:cBhvr>
                                        <p:cTn id="72"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1" grpId="0"/>
      <p:bldP spid="11" grpId="0"/>
      <p:bldP spid="17" grpId="0" animBg="1"/>
      <p:bldP spid="18" grpId="0" animBg="1"/>
      <p:bldP spid="19" grpId="0" animBg="1"/>
      <p:bldP spid="14" grpId="0" animBg="1"/>
      <p:bldP spid="15" grpId="0" animBg="1"/>
      <p:bldP spid="16" grpId="0" animBg="1"/>
      <p:bldP spid="26"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千图PPT彼岸天：ID 8661124库_组合 1"/>
          <p:cNvGrpSpPr/>
          <p:nvPr>
            <p:custDataLst>
              <p:tags r:id="rId1"/>
            </p:custDataLst>
          </p:nvPr>
        </p:nvGrpSpPr>
        <p:grpSpPr>
          <a:xfrm>
            <a:off x="2409382" y="1642570"/>
            <a:ext cx="3241256" cy="1915542"/>
            <a:chOff x="1295401" y="1411750"/>
            <a:chExt cx="2819400" cy="1915542"/>
          </a:xfrm>
        </p:grpSpPr>
        <p:sp>
          <p:nvSpPr>
            <p:cNvPr id="4" name="Rectangle: Rounded Corners 5"/>
            <p:cNvSpPr/>
            <p:nvPr/>
          </p:nvSpPr>
          <p:spPr>
            <a:xfrm>
              <a:off x="1295401" y="1822737"/>
              <a:ext cx="2819400" cy="1504555"/>
            </a:xfrm>
            <a:prstGeom prst="roundRect">
              <a:avLst>
                <a:gd name="adj" fmla="val 5694"/>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grpSp>
          <p:nvGrpSpPr>
            <p:cNvPr id="5" name="Group 6"/>
            <p:cNvGrpSpPr/>
            <p:nvPr/>
          </p:nvGrpSpPr>
          <p:grpSpPr>
            <a:xfrm>
              <a:off x="2303165" y="1411750"/>
              <a:ext cx="803870" cy="803870"/>
              <a:chOff x="2247900" y="1225947"/>
              <a:chExt cx="914400" cy="914400"/>
            </a:xfrm>
          </p:grpSpPr>
          <p:sp>
            <p:nvSpPr>
              <p:cNvPr id="44" name="Rectangle: Rounded Corners 9"/>
              <p:cNvSpPr/>
              <p:nvPr/>
            </p:nvSpPr>
            <p:spPr>
              <a:xfrm>
                <a:off x="2247900" y="1225947"/>
                <a:ext cx="914400" cy="9144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45" name="Freeform: Shape 10"/>
              <p:cNvSpPr/>
              <p:nvPr/>
            </p:nvSpPr>
            <p:spPr bwMode="auto">
              <a:xfrm>
                <a:off x="2458417" y="1467073"/>
                <a:ext cx="493366" cy="432146"/>
              </a:xfrm>
              <a:custGeom>
                <a:avLst/>
                <a:gdLst>
                  <a:gd name="T0" fmla="*/ 212060 w 602"/>
                  <a:gd name="T1" fmla="*/ 103681 h 531"/>
                  <a:gd name="T2" fmla="*/ 112352 w 602"/>
                  <a:gd name="T3" fmla="*/ 144579 h 531"/>
                  <a:gd name="T4" fmla="*/ 112352 w 602"/>
                  <a:gd name="T5" fmla="*/ 144579 h 531"/>
                  <a:gd name="T6" fmla="*/ 109823 w 602"/>
                  <a:gd name="T7" fmla="*/ 147090 h 531"/>
                  <a:gd name="T8" fmla="*/ 104766 w 602"/>
                  <a:gd name="T9" fmla="*/ 144579 h 531"/>
                  <a:gd name="T10" fmla="*/ 104766 w 602"/>
                  <a:gd name="T11" fmla="*/ 144579 h 531"/>
                  <a:gd name="T12" fmla="*/ 5419 w 602"/>
                  <a:gd name="T13" fmla="*/ 103681 h 531"/>
                  <a:gd name="T14" fmla="*/ 10477 w 602"/>
                  <a:gd name="T15" fmla="*/ 86102 h 531"/>
                  <a:gd name="T16" fmla="*/ 15534 w 602"/>
                  <a:gd name="T17" fmla="*/ 86102 h 531"/>
                  <a:gd name="T18" fmla="*/ 15534 w 602"/>
                  <a:gd name="T19" fmla="*/ 86102 h 531"/>
                  <a:gd name="T20" fmla="*/ 204474 w 602"/>
                  <a:gd name="T21" fmla="*/ 86102 h 531"/>
                  <a:gd name="T22" fmla="*/ 204474 w 602"/>
                  <a:gd name="T23" fmla="*/ 86102 h 531"/>
                  <a:gd name="T24" fmla="*/ 207002 w 602"/>
                  <a:gd name="T25" fmla="*/ 86102 h 531"/>
                  <a:gd name="T26" fmla="*/ 212060 w 602"/>
                  <a:gd name="T27" fmla="*/ 103681 h 531"/>
                  <a:gd name="T28" fmla="*/ 212060 w 602"/>
                  <a:gd name="T29" fmla="*/ 60630 h 531"/>
                  <a:gd name="T30" fmla="*/ 112352 w 602"/>
                  <a:gd name="T31" fmla="*/ 101169 h 531"/>
                  <a:gd name="T32" fmla="*/ 112352 w 602"/>
                  <a:gd name="T33" fmla="*/ 101169 h 531"/>
                  <a:gd name="T34" fmla="*/ 109823 w 602"/>
                  <a:gd name="T35" fmla="*/ 101169 h 531"/>
                  <a:gd name="T36" fmla="*/ 104766 w 602"/>
                  <a:gd name="T37" fmla="*/ 101169 h 531"/>
                  <a:gd name="T38" fmla="*/ 104766 w 602"/>
                  <a:gd name="T39" fmla="*/ 101169 h 531"/>
                  <a:gd name="T40" fmla="*/ 5419 w 602"/>
                  <a:gd name="T41" fmla="*/ 60630 h 531"/>
                  <a:gd name="T42" fmla="*/ 5419 w 602"/>
                  <a:gd name="T43" fmla="*/ 43051 h 531"/>
                  <a:gd name="T44" fmla="*/ 104766 w 602"/>
                  <a:gd name="T45" fmla="*/ 2511 h 531"/>
                  <a:gd name="T46" fmla="*/ 104766 w 602"/>
                  <a:gd name="T47" fmla="*/ 2511 h 531"/>
                  <a:gd name="T48" fmla="*/ 109823 w 602"/>
                  <a:gd name="T49" fmla="*/ 0 h 531"/>
                  <a:gd name="T50" fmla="*/ 112352 w 602"/>
                  <a:gd name="T51" fmla="*/ 2511 h 531"/>
                  <a:gd name="T52" fmla="*/ 112352 w 602"/>
                  <a:gd name="T53" fmla="*/ 2511 h 531"/>
                  <a:gd name="T54" fmla="*/ 212060 w 602"/>
                  <a:gd name="T55" fmla="*/ 43051 h 531"/>
                  <a:gd name="T56" fmla="*/ 212060 w 602"/>
                  <a:gd name="T57" fmla="*/ 60630 h 531"/>
                  <a:gd name="T58" fmla="*/ 10477 w 602"/>
                  <a:gd name="T59" fmla="*/ 129153 h 531"/>
                  <a:gd name="T60" fmla="*/ 15534 w 602"/>
                  <a:gd name="T61" fmla="*/ 129153 h 531"/>
                  <a:gd name="T62" fmla="*/ 15534 w 602"/>
                  <a:gd name="T63" fmla="*/ 129153 h 531"/>
                  <a:gd name="T64" fmla="*/ 204474 w 602"/>
                  <a:gd name="T65" fmla="*/ 129153 h 531"/>
                  <a:gd name="T66" fmla="*/ 204474 w 602"/>
                  <a:gd name="T67" fmla="*/ 129153 h 531"/>
                  <a:gd name="T68" fmla="*/ 207002 w 602"/>
                  <a:gd name="T69" fmla="*/ 129153 h 531"/>
                  <a:gd name="T70" fmla="*/ 212060 w 602"/>
                  <a:gd name="T71" fmla="*/ 149602 h 531"/>
                  <a:gd name="T72" fmla="*/ 112352 w 602"/>
                  <a:gd name="T73" fmla="*/ 190141 h 531"/>
                  <a:gd name="T74" fmla="*/ 112352 w 602"/>
                  <a:gd name="T75" fmla="*/ 190141 h 531"/>
                  <a:gd name="T76" fmla="*/ 109823 w 602"/>
                  <a:gd name="T77" fmla="*/ 190141 h 531"/>
                  <a:gd name="T78" fmla="*/ 104766 w 602"/>
                  <a:gd name="T79" fmla="*/ 190141 h 531"/>
                  <a:gd name="T80" fmla="*/ 104766 w 602"/>
                  <a:gd name="T81" fmla="*/ 190141 h 531"/>
                  <a:gd name="T82" fmla="*/ 5419 w 602"/>
                  <a:gd name="T83" fmla="*/ 149602 h 531"/>
                  <a:gd name="T84" fmla="*/ 10477 w 602"/>
                  <a:gd name="T85" fmla="*/ 129153 h 531"/>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602" h="531">
                    <a:moveTo>
                      <a:pt x="587" y="289"/>
                    </a:moveTo>
                    <a:lnTo>
                      <a:pt x="587" y="289"/>
                    </a:lnTo>
                    <a:cubicBezTo>
                      <a:pt x="311" y="403"/>
                      <a:pt x="311" y="403"/>
                      <a:pt x="311" y="403"/>
                    </a:cubicBezTo>
                    <a:cubicBezTo>
                      <a:pt x="311" y="410"/>
                      <a:pt x="304" y="410"/>
                      <a:pt x="304" y="410"/>
                    </a:cubicBezTo>
                    <a:cubicBezTo>
                      <a:pt x="297" y="410"/>
                      <a:pt x="297" y="410"/>
                      <a:pt x="290" y="403"/>
                    </a:cubicBezTo>
                    <a:cubicBezTo>
                      <a:pt x="15" y="289"/>
                      <a:pt x="15" y="289"/>
                      <a:pt x="15" y="289"/>
                    </a:cubicBezTo>
                    <a:cubicBezTo>
                      <a:pt x="7" y="289"/>
                      <a:pt x="0" y="275"/>
                      <a:pt x="0" y="268"/>
                    </a:cubicBezTo>
                    <a:cubicBezTo>
                      <a:pt x="0" y="247"/>
                      <a:pt x="15" y="240"/>
                      <a:pt x="29" y="240"/>
                    </a:cubicBezTo>
                    <a:cubicBezTo>
                      <a:pt x="36" y="240"/>
                      <a:pt x="36" y="240"/>
                      <a:pt x="43" y="240"/>
                    </a:cubicBezTo>
                    <a:cubicBezTo>
                      <a:pt x="304" y="346"/>
                      <a:pt x="304" y="346"/>
                      <a:pt x="304" y="346"/>
                    </a:cubicBezTo>
                    <a:cubicBezTo>
                      <a:pt x="566" y="240"/>
                      <a:pt x="566" y="240"/>
                      <a:pt x="566" y="240"/>
                    </a:cubicBezTo>
                    <a:lnTo>
                      <a:pt x="573" y="240"/>
                    </a:lnTo>
                    <a:cubicBezTo>
                      <a:pt x="594" y="240"/>
                      <a:pt x="601" y="247"/>
                      <a:pt x="601" y="268"/>
                    </a:cubicBezTo>
                    <a:cubicBezTo>
                      <a:pt x="601" y="275"/>
                      <a:pt x="594" y="289"/>
                      <a:pt x="587" y="289"/>
                    </a:cubicBezTo>
                    <a:close/>
                    <a:moveTo>
                      <a:pt x="587" y="169"/>
                    </a:moveTo>
                    <a:lnTo>
                      <a:pt x="587" y="169"/>
                    </a:lnTo>
                    <a:cubicBezTo>
                      <a:pt x="311" y="282"/>
                      <a:pt x="311" y="282"/>
                      <a:pt x="311" y="282"/>
                    </a:cubicBezTo>
                    <a:lnTo>
                      <a:pt x="304" y="282"/>
                    </a:lnTo>
                    <a:cubicBezTo>
                      <a:pt x="297" y="282"/>
                      <a:pt x="297" y="282"/>
                      <a:pt x="290" y="282"/>
                    </a:cubicBezTo>
                    <a:cubicBezTo>
                      <a:pt x="15" y="169"/>
                      <a:pt x="15" y="169"/>
                      <a:pt x="15" y="169"/>
                    </a:cubicBezTo>
                    <a:cubicBezTo>
                      <a:pt x="7" y="162"/>
                      <a:pt x="0" y="155"/>
                      <a:pt x="0" y="141"/>
                    </a:cubicBezTo>
                    <a:cubicBezTo>
                      <a:pt x="0" y="134"/>
                      <a:pt x="7" y="120"/>
                      <a:pt x="15" y="120"/>
                    </a:cubicBezTo>
                    <a:cubicBezTo>
                      <a:pt x="290" y="7"/>
                      <a:pt x="290" y="7"/>
                      <a:pt x="290" y="7"/>
                    </a:cubicBezTo>
                    <a:cubicBezTo>
                      <a:pt x="297" y="0"/>
                      <a:pt x="297" y="0"/>
                      <a:pt x="304" y="0"/>
                    </a:cubicBezTo>
                    <a:cubicBezTo>
                      <a:pt x="304" y="0"/>
                      <a:pt x="311" y="0"/>
                      <a:pt x="311" y="7"/>
                    </a:cubicBezTo>
                    <a:cubicBezTo>
                      <a:pt x="587" y="120"/>
                      <a:pt x="587" y="120"/>
                      <a:pt x="587" y="120"/>
                    </a:cubicBezTo>
                    <a:cubicBezTo>
                      <a:pt x="594" y="120"/>
                      <a:pt x="601" y="134"/>
                      <a:pt x="601" y="141"/>
                    </a:cubicBezTo>
                    <a:cubicBezTo>
                      <a:pt x="601" y="155"/>
                      <a:pt x="594" y="162"/>
                      <a:pt x="587" y="169"/>
                    </a:cubicBezTo>
                    <a:close/>
                    <a:moveTo>
                      <a:pt x="29" y="360"/>
                    </a:moveTo>
                    <a:lnTo>
                      <a:pt x="29" y="360"/>
                    </a:lnTo>
                    <a:cubicBezTo>
                      <a:pt x="36" y="360"/>
                      <a:pt x="36" y="360"/>
                      <a:pt x="43" y="360"/>
                    </a:cubicBezTo>
                    <a:cubicBezTo>
                      <a:pt x="304" y="473"/>
                      <a:pt x="304" y="473"/>
                      <a:pt x="304" y="473"/>
                    </a:cubicBezTo>
                    <a:cubicBezTo>
                      <a:pt x="566" y="360"/>
                      <a:pt x="566" y="360"/>
                      <a:pt x="566" y="360"/>
                    </a:cubicBezTo>
                    <a:lnTo>
                      <a:pt x="573" y="360"/>
                    </a:lnTo>
                    <a:cubicBezTo>
                      <a:pt x="594" y="360"/>
                      <a:pt x="601" y="374"/>
                      <a:pt x="601" y="388"/>
                    </a:cubicBezTo>
                    <a:cubicBezTo>
                      <a:pt x="601" y="403"/>
                      <a:pt x="594" y="410"/>
                      <a:pt x="587" y="417"/>
                    </a:cubicBezTo>
                    <a:cubicBezTo>
                      <a:pt x="311" y="530"/>
                      <a:pt x="311" y="530"/>
                      <a:pt x="311" y="530"/>
                    </a:cubicBezTo>
                    <a:lnTo>
                      <a:pt x="304" y="530"/>
                    </a:lnTo>
                    <a:cubicBezTo>
                      <a:pt x="297" y="530"/>
                      <a:pt x="297" y="530"/>
                      <a:pt x="290" y="530"/>
                    </a:cubicBezTo>
                    <a:cubicBezTo>
                      <a:pt x="15" y="417"/>
                      <a:pt x="15" y="417"/>
                      <a:pt x="15" y="417"/>
                    </a:cubicBezTo>
                    <a:cubicBezTo>
                      <a:pt x="7" y="410"/>
                      <a:pt x="0" y="403"/>
                      <a:pt x="0" y="388"/>
                    </a:cubicBezTo>
                    <a:cubicBezTo>
                      <a:pt x="0" y="374"/>
                      <a:pt x="15" y="360"/>
                      <a:pt x="29" y="360"/>
                    </a:cubicBezTo>
                    <a:close/>
                  </a:path>
                </a:pathLst>
              </a:custGeom>
              <a:solidFill>
                <a:schemeClr val="bg1"/>
              </a:solidFill>
              <a:ln>
                <a:noFill/>
              </a:ln>
              <a:effectLst/>
            </p:spPr>
            <p:txBody>
              <a:bodyPr anchor="ctr"/>
              <a:lstStyle/>
              <a:p>
                <a:pPr algn="ctr"/>
                <a:endParaRPr/>
              </a:p>
            </p:txBody>
          </p:sp>
        </p:grpSp>
        <p:sp>
          <p:nvSpPr>
            <p:cNvPr id="42" name="TextBox 7"/>
            <p:cNvSpPr txBox="1"/>
            <p:nvPr/>
          </p:nvSpPr>
          <p:spPr>
            <a:xfrm>
              <a:off x="1423338" y="2512479"/>
              <a:ext cx="2563521" cy="678127"/>
            </a:xfrm>
            <a:prstGeom prst="rect">
              <a:avLst/>
            </a:prstGeom>
            <a:noFill/>
          </p:spPr>
          <p:txBody>
            <a:bodyPr wrap="none" lIns="0" tIns="0" rIns="0" bIns="0">
              <a:normAutofit lnSpcReduction="10000"/>
            </a:bodyPr>
            <a:lstStyle/>
            <a:p>
              <a:pPr algn="ctr"/>
              <a:r>
                <a:rPr lang="zh-CN" altLang="en-US" sz="1600" b="1" dirty="0">
                  <a:solidFill>
                    <a:schemeClr val="accent1"/>
                  </a:solidFill>
                </a:rPr>
                <a:t>类的友元函数是定义在类外部，</a:t>
              </a:r>
              <a:endParaRPr lang="en-US" altLang="zh-CN" sz="1600" b="1" dirty="0">
                <a:solidFill>
                  <a:schemeClr val="accent1"/>
                </a:solidFill>
              </a:endParaRPr>
            </a:p>
            <a:p>
              <a:pPr algn="ctr"/>
              <a:r>
                <a:rPr lang="zh-CN" altLang="en-US" sz="1600" b="1" dirty="0">
                  <a:solidFill>
                    <a:schemeClr val="accent1"/>
                  </a:solidFill>
                </a:rPr>
                <a:t>但有权访问类的所有私有（</a:t>
              </a:r>
              <a:r>
                <a:rPr lang="en-US" altLang="zh-CN" sz="1600" b="1" dirty="0">
                  <a:solidFill>
                    <a:schemeClr val="accent1"/>
                  </a:solidFill>
                </a:rPr>
                <a:t>private</a:t>
              </a:r>
              <a:r>
                <a:rPr lang="zh-CN" altLang="en-US" sz="1600" b="1" dirty="0">
                  <a:solidFill>
                    <a:schemeClr val="accent1"/>
                  </a:solidFill>
                </a:rPr>
                <a:t>）</a:t>
              </a:r>
              <a:endParaRPr lang="en-US" altLang="zh-CN" sz="1600" b="1" dirty="0">
                <a:solidFill>
                  <a:schemeClr val="accent1"/>
                </a:solidFill>
              </a:endParaRPr>
            </a:p>
            <a:p>
              <a:pPr algn="ctr"/>
              <a:r>
                <a:rPr lang="zh-CN" altLang="en-US" sz="1600" b="1" dirty="0">
                  <a:solidFill>
                    <a:schemeClr val="accent1"/>
                  </a:solidFill>
                </a:rPr>
                <a:t>成员和保护（</a:t>
              </a:r>
              <a:r>
                <a:rPr lang="en-US" altLang="zh-CN" sz="1600" b="1" dirty="0">
                  <a:solidFill>
                    <a:schemeClr val="accent1"/>
                  </a:solidFill>
                </a:rPr>
                <a:t>protected</a:t>
              </a:r>
              <a:r>
                <a:rPr lang="zh-CN" altLang="en-US" sz="1600" b="1" dirty="0">
                  <a:solidFill>
                    <a:schemeClr val="accent1"/>
                  </a:solidFill>
                </a:rPr>
                <a:t>）成员</a:t>
              </a:r>
            </a:p>
          </p:txBody>
        </p:sp>
      </p:grpSp>
      <p:grpSp>
        <p:nvGrpSpPr>
          <p:cNvPr id="46" name="千图PPT彼岸天：ID 8661124库_组合 45"/>
          <p:cNvGrpSpPr/>
          <p:nvPr>
            <p:custDataLst>
              <p:tags r:id="rId2"/>
            </p:custDataLst>
          </p:nvPr>
        </p:nvGrpSpPr>
        <p:grpSpPr>
          <a:xfrm>
            <a:off x="6222136" y="1642568"/>
            <a:ext cx="3560479" cy="1915544"/>
            <a:chOff x="4686300" y="1411748"/>
            <a:chExt cx="2819400" cy="1915544"/>
          </a:xfrm>
        </p:grpSpPr>
        <p:sp>
          <p:nvSpPr>
            <p:cNvPr id="7" name="Rectangle: Rounded Corners 12"/>
            <p:cNvSpPr/>
            <p:nvPr/>
          </p:nvSpPr>
          <p:spPr>
            <a:xfrm>
              <a:off x="4686300" y="1822737"/>
              <a:ext cx="2819400" cy="1504555"/>
            </a:xfrm>
            <a:prstGeom prst="roundRect">
              <a:avLst>
                <a:gd name="adj" fmla="val 5694"/>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grpSp>
          <p:nvGrpSpPr>
            <p:cNvPr id="8" name="Group 13"/>
            <p:cNvGrpSpPr/>
            <p:nvPr/>
          </p:nvGrpSpPr>
          <p:grpSpPr>
            <a:xfrm>
              <a:off x="5694065" y="1411748"/>
              <a:ext cx="803870" cy="803870"/>
              <a:chOff x="5638800" y="1225947"/>
              <a:chExt cx="914400" cy="914400"/>
            </a:xfrm>
          </p:grpSpPr>
          <p:sp>
            <p:nvSpPr>
              <p:cNvPr id="40" name="Rectangle: Rounded Corners 16"/>
              <p:cNvSpPr/>
              <p:nvPr/>
            </p:nvSpPr>
            <p:spPr>
              <a:xfrm>
                <a:off x="5638800" y="1225947"/>
                <a:ext cx="914400" cy="9144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41" name="Freeform: Shape 17"/>
              <p:cNvSpPr/>
              <p:nvPr/>
            </p:nvSpPr>
            <p:spPr bwMode="auto">
              <a:xfrm>
                <a:off x="5852919" y="1449011"/>
                <a:ext cx="486162" cy="475360"/>
              </a:xfrm>
              <a:custGeom>
                <a:avLst/>
                <a:gdLst>
                  <a:gd name="T0" fmla="*/ 203841 w 594"/>
                  <a:gd name="T1" fmla="*/ 122628 h 581"/>
                  <a:gd name="T2" fmla="*/ 201316 w 594"/>
                  <a:gd name="T3" fmla="*/ 122628 h 581"/>
                  <a:gd name="T4" fmla="*/ 196265 w 594"/>
                  <a:gd name="T5" fmla="*/ 140301 h 581"/>
                  <a:gd name="T6" fmla="*/ 196265 w 594"/>
                  <a:gd name="T7" fmla="*/ 142826 h 581"/>
                  <a:gd name="T8" fmla="*/ 196265 w 594"/>
                  <a:gd name="T9" fmla="*/ 145351 h 581"/>
                  <a:gd name="T10" fmla="*/ 196265 w 594"/>
                  <a:gd name="T11" fmla="*/ 145351 h 581"/>
                  <a:gd name="T12" fmla="*/ 193739 w 594"/>
                  <a:gd name="T13" fmla="*/ 147875 h 581"/>
                  <a:gd name="T14" fmla="*/ 185802 w 594"/>
                  <a:gd name="T15" fmla="*/ 150400 h 581"/>
                  <a:gd name="T16" fmla="*/ 185802 w 594"/>
                  <a:gd name="T17" fmla="*/ 150400 h 581"/>
                  <a:gd name="T18" fmla="*/ 155497 w 594"/>
                  <a:gd name="T19" fmla="*/ 122628 h 581"/>
                  <a:gd name="T20" fmla="*/ 155497 w 594"/>
                  <a:gd name="T21" fmla="*/ 122628 h 581"/>
                  <a:gd name="T22" fmla="*/ 50870 w 594"/>
                  <a:gd name="T23" fmla="*/ 112169 h 581"/>
                  <a:gd name="T24" fmla="*/ 60972 w 594"/>
                  <a:gd name="T25" fmla="*/ 0 h 581"/>
                  <a:gd name="T26" fmla="*/ 213943 w 594"/>
                  <a:gd name="T27" fmla="*/ 10459 h 581"/>
                  <a:gd name="T28" fmla="*/ 203841 w 594"/>
                  <a:gd name="T29" fmla="*/ 122628 h 581"/>
                  <a:gd name="T30" fmla="*/ 150446 w 594"/>
                  <a:gd name="T31" fmla="*/ 132727 h 581"/>
                  <a:gd name="T32" fmla="*/ 173175 w 594"/>
                  <a:gd name="T33" fmla="*/ 155810 h 581"/>
                  <a:gd name="T34" fmla="*/ 185802 w 594"/>
                  <a:gd name="T35" fmla="*/ 168433 h 581"/>
                  <a:gd name="T36" fmla="*/ 175700 w 594"/>
                  <a:gd name="T37" fmla="*/ 178532 h 581"/>
                  <a:gd name="T38" fmla="*/ 104266 w 594"/>
                  <a:gd name="T39" fmla="*/ 178532 h 581"/>
                  <a:gd name="T40" fmla="*/ 81537 w 594"/>
                  <a:gd name="T41" fmla="*/ 178532 h 581"/>
                  <a:gd name="T42" fmla="*/ 71074 w 594"/>
                  <a:gd name="T43" fmla="*/ 178532 h 581"/>
                  <a:gd name="T44" fmla="*/ 40768 w 594"/>
                  <a:gd name="T45" fmla="*/ 204140 h 581"/>
                  <a:gd name="T46" fmla="*/ 32831 w 594"/>
                  <a:gd name="T47" fmla="*/ 209189 h 581"/>
                  <a:gd name="T48" fmla="*/ 32831 w 594"/>
                  <a:gd name="T49" fmla="*/ 209189 h 581"/>
                  <a:gd name="T50" fmla="*/ 25255 w 594"/>
                  <a:gd name="T51" fmla="*/ 204140 h 581"/>
                  <a:gd name="T52" fmla="*/ 25255 w 594"/>
                  <a:gd name="T53" fmla="*/ 204140 h 581"/>
                  <a:gd name="T54" fmla="*/ 25255 w 594"/>
                  <a:gd name="T55" fmla="*/ 201615 h 581"/>
                  <a:gd name="T56" fmla="*/ 22729 w 594"/>
                  <a:gd name="T57" fmla="*/ 199091 h 581"/>
                  <a:gd name="T58" fmla="*/ 22729 w 594"/>
                  <a:gd name="T59" fmla="*/ 178532 h 581"/>
                  <a:gd name="T60" fmla="*/ 22729 w 594"/>
                  <a:gd name="T61" fmla="*/ 178532 h 581"/>
                  <a:gd name="T62" fmla="*/ 0 w 594"/>
                  <a:gd name="T63" fmla="*/ 168433 h 581"/>
                  <a:gd name="T64" fmla="*/ 0 w 594"/>
                  <a:gd name="T65" fmla="*/ 51215 h 581"/>
                  <a:gd name="T66" fmla="*/ 40768 w 594"/>
                  <a:gd name="T67" fmla="*/ 40756 h 581"/>
                  <a:gd name="T68" fmla="*/ 60972 w 594"/>
                  <a:gd name="T69" fmla="*/ 132727 h 581"/>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594" h="581">
                    <a:moveTo>
                      <a:pt x="565" y="340"/>
                    </a:moveTo>
                    <a:lnTo>
                      <a:pt x="565" y="340"/>
                    </a:lnTo>
                    <a:cubicBezTo>
                      <a:pt x="558" y="340"/>
                      <a:pt x="558" y="340"/>
                      <a:pt x="558" y="340"/>
                    </a:cubicBezTo>
                    <a:cubicBezTo>
                      <a:pt x="544" y="340"/>
                      <a:pt x="544" y="340"/>
                      <a:pt x="544" y="340"/>
                    </a:cubicBezTo>
                    <a:cubicBezTo>
                      <a:pt x="544" y="389"/>
                      <a:pt x="544" y="389"/>
                      <a:pt x="544" y="389"/>
                    </a:cubicBezTo>
                    <a:lnTo>
                      <a:pt x="544" y="396"/>
                    </a:lnTo>
                    <a:cubicBezTo>
                      <a:pt x="544" y="396"/>
                      <a:pt x="544" y="396"/>
                      <a:pt x="544" y="403"/>
                    </a:cubicBezTo>
                    <a:lnTo>
                      <a:pt x="537" y="410"/>
                    </a:lnTo>
                    <a:cubicBezTo>
                      <a:pt x="530" y="417"/>
                      <a:pt x="523" y="417"/>
                      <a:pt x="515" y="417"/>
                    </a:cubicBezTo>
                    <a:cubicBezTo>
                      <a:pt x="508" y="417"/>
                      <a:pt x="501" y="417"/>
                      <a:pt x="501" y="410"/>
                    </a:cubicBezTo>
                    <a:cubicBezTo>
                      <a:pt x="431" y="340"/>
                      <a:pt x="431" y="340"/>
                      <a:pt x="431" y="340"/>
                    </a:cubicBezTo>
                    <a:cubicBezTo>
                      <a:pt x="169" y="340"/>
                      <a:pt x="169" y="340"/>
                      <a:pt x="169" y="340"/>
                    </a:cubicBezTo>
                    <a:cubicBezTo>
                      <a:pt x="155" y="340"/>
                      <a:pt x="141" y="332"/>
                      <a:pt x="141" y="311"/>
                    </a:cubicBezTo>
                    <a:cubicBezTo>
                      <a:pt x="141" y="29"/>
                      <a:pt x="141" y="29"/>
                      <a:pt x="141" y="29"/>
                    </a:cubicBezTo>
                    <a:cubicBezTo>
                      <a:pt x="141" y="14"/>
                      <a:pt x="155" y="0"/>
                      <a:pt x="169" y="0"/>
                    </a:cubicBezTo>
                    <a:cubicBezTo>
                      <a:pt x="565" y="0"/>
                      <a:pt x="565" y="0"/>
                      <a:pt x="565" y="0"/>
                    </a:cubicBezTo>
                    <a:cubicBezTo>
                      <a:pt x="579" y="0"/>
                      <a:pt x="593" y="14"/>
                      <a:pt x="593" y="29"/>
                    </a:cubicBezTo>
                    <a:cubicBezTo>
                      <a:pt x="593" y="311"/>
                      <a:pt x="593" y="311"/>
                      <a:pt x="593" y="311"/>
                    </a:cubicBezTo>
                    <a:cubicBezTo>
                      <a:pt x="593" y="332"/>
                      <a:pt x="579" y="340"/>
                      <a:pt x="565" y="340"/>
                    </a:cubicBezTo>
                    <a:close/>
                    <a:moveTo>
                      <a:pt x="417" y="368"/>
                    </a:moveTo>
                    <a:lnTo>
                      <a:pt x="417" y="368"/>
                    </a:lnTo>
                    <a:cubicBezTo>
                      <a:pt x="480" y="432"/>
                      <a:pt x="480" y="432"/>
                      <a:pt x="480" y="432"/>
                    </a:cubicBezTo>
                    <a:cubicBezTo>
                      <a:pt x="487" y="439"/>
                      <a:pt x="501" y="446"/>
                      <a:pt x="515" y="446"/>
                    </a:cubicBezTo>
                    <a:cubicBezTo>
                      <a:pt x="515" y="467"/>
                      <a:pt x="515" y="467"/>
                      <a:pt x="515" y="467"/>
                    </a:cubicBezTo>
                    <a:cubicBezTo>
                      <a:pt x="515" y="481"/>
                      <a:pt x="508" y="495"/>
                      <a:pt x="487" y="495"/>
                    </a:cubicBezTo>
                    <a:cubicBezTo>
                      <a:pt x="289" y="495"/>
                      <a:pt x="289" y="495"/>
                      <a:pt x="289" y="495"/>
                    </a:cubicBezTo>
                    <a:cubicBezTo>
                      <a:pt x="226" y="495"/>
                      <a:pt x="226" y="495"/>
                      <a:pt x="226" y="495"/>
                    </a:cubicBezTo>
                    <a:cubicBezTo>
                      <a:pt x="197" y="495"/>
                      <a:pt x="197" y="495"/>
                      <a:pt x="197" y="495"/>
                    </a:cubicBezTo>
                    <a:cubicBezTo>
                      <a:pt x="190" y="495"/>
                      <a:pt x="190" y="495"/>
                      <a:pt x="190" y="495"/>
                    </a:cubicBezTo>
                    <a:cubicBezTo>
                      <a:pt x="113" y="566"/>
                      <a:pt x="113" y="566"/>
                      <a:pt x="113" y="566"/>
                    </a:cubicBezTo>
                    <a:cubicBezTo>
                      <a:pt x="106" y="573"/>
                      <a:pt x="99" y="580"/>
                      <a:pt x="91" y="580"/>
                    </a:cubicBezTo>
                    <a:cubicBezTo>
                      <a:pt x="84" y="580"/>
                      <a:pt x="77" y="573"/>
                      <a:pt x="77" y="566"/>
                    </a:cubicBezTo>
                    <a:cubicBezTo>
                      <a:pt x="70" y="566"/>
                      <a:pt x="70" y="566"/>
                      <a:pt x="70" y="566"/>
                    </a:cubicBezTo>
                    <a:lnTo>
                      <a:pt x="70" y="559"/>
                    </a:lnTo>
                    <a:cubicBezTo>
                      <a:pt x="70" y="559"/>
                      <a:pt x="63" y="559"/>
                      <a:pt x="63" y="552"/>
                    </a:cubicBezTo>
                    <a:cubicBezTo>
                      <a:pt x="63" y="495"/>
                      <a:pt x="63" y="495"/>
                      <a:pt x="63" y="495"/>
                    </a:cubicBezTo>
                    <a:cubicBezTo>
                      <a:pt x="28" y="495"/>
                      <a:pt x="28" y="495"/>
                      <a:pt x="28" y="495"/>
                    </a:cubicBezTo>
                    <a:cubicBezTo>
                      <a:pt x="14" y="495"/>
                      <a:pt x="0" y="481"/>
                      <a:pt x="0" y="467"/>
                    </a:cubicBezTo>
                    <a:cubicBezTo>
                      <a:pt x="0" y="142"/>
                      <a:pt x="0" y="142"/>
                      <a:pt x="0" y="142"/>
                    </a:cubicBezTo>
                    <a:cubicBezTo>
                      <a:pt x="0" y="128"/>
                      <a:pt x="14" y="113"/>
                      <a:pt x="28" y="113"/>
                    </a:cubicBezTo>
                    <a:cubicBezTo>
                      <a:pt x="113" y="113"/>
                      <a:pt x="113" y="113"/>
                      <a:pt x="113" y="113"/>
                    </a:cubicBezTo>
                    <a:cubicBezTo>
                      <a:pt x="113" y="311"/>
                      <a:pt x="113" y="311"/>
                      <a:pt x="113" y="311"/>
                    </a:cubicBezTo>
                    <a:cubicBezTo>
                      <a:pt x="113" y="347"/>
                      <a:pt x="141" y="368"/>
                      <a:pt x="169" y="368"/>
                    </a:cubicBezTo>
                    <a:lnTo>
                      <a:pt x="417" y="368"/>
                    </a:lnTo>
                    <a:close/>
                  </a:path>
                </a:pathLst>
              </a:custGeom>
              <a:solidFill>
                <a:schemeClr val="bg1"/>
              </a:solidFill>
              <a:ln>
                <a:noFill/>
              </a:ln>
              <a:effectLst/>
            </p:spPr>
            <p:txBody>
              <a:bodyPr anchor="ctr"/>
              <a:lstStyle/>
              <a:p>
                <a:pPr algn="ctr"/>
                <a:endParaRPr/>
              </a:p>
            </p:txBody>
          </p:sp>
        </p:grpSp>
        <p:sp>
          <p:nvSpPr>
            <p:cNvPr id="30" name="TextBox 47"/>
            <p:cNvSpPr txBox="1"/>
            <p:nvPr/>
          </p:nvSpPr>
          <p:spPr>
            <a:xfrm>
              <a:off x="4814239" y="2386736"/>
              <a:ext cx="2563521" cy="803870"/>
            </a:xfrm>
            <a:prstGeom prst="rect">
              <a:avLst/>
            </a:prstGeom>
            <a:noFill/>
          </p:spPr>
          <p:txBody>
            <a:bodyPr wrap="none" lIns="0" tIns="0" rIns="0" bIns="0">
              <a:normAutofit/>
            </a:bodyPr>
            <a:lstStyle/>
            <a:p>
              <a:pPr algn="ctr"/>
              <a:r>
                <a:rPr lang="zh-CN" altLang="en-US" sz="1600" b="1" dirty="0">
                  <a:solidFill>
                    <a:schemeClr val="accent2">
                      <a:lumMod val="100000"/>
                    </a:schemeClr>
                  </a:solidFill>
                </a:rPr>
                <a:t>尽管友元函数的原型有在类的定义</a:t>
              </a:r>
              <a:endParaRPr lang="en-US" altLang="zh-CN" sz="1600" b="1" dirty="0">
                <a:solidFill>
                  <a:schemeClr val="accent2">
                    <a:lumMod val="100000"/>
                  </a:schemeClr>
                </a:solidFill>
              </a:endParaRPr>
            </a:p>
            <a:p>
              <a:pPr algn="ctr"/>
              <a:r>
                <a:rPr lang="zh-CN" altLang="en-US" sz="1600" b="1" dirty="0">
                  <a:solidFill>
                    <a:schemeClr val="accent2">
                      <a:lumMod val="100000"/>
                    </a:schemeClr>
                  </a:solidFill>
                </a:rPr>
                <a:t>中出现过，但是友元函数并不是成员函数</a:t>
              </a:r>
            </a:p>
          </p:txBody>
        </p:sp>
      </p:grpSp>
      <p:grpSp>
        <p:nvGrpSpPr>
          <p:cNvPr id="50" name="千图PPT彼岸天：ID 8661124库_组合 49"/>
          <p:cNvGrpSpPr/>
          <p:nvPr>
            <p:custDataLst>
              <p:tags r:id="rId3"/>
            </p:custDataLst>
          </p:nvPr>
        </p:nvGrpSpPr>
        <p:grpSpPr>
          <a:xfrm>
            <a:off x="2409383" y="4421080"/>
            <a:ext cx="3241256" cy="2058593"/>
            <a:chOff x="1295401" y="3940538"/>
            <a:chExt cx="2819400" cy="1923696"/>
          </a:xfrm>
        </p:grpSpPr>
        <p:sp>
          <p:nvSpPr>
            <p:cNvPr id="11" name="Rectangle: Rounded Corners 26"/>
            <p:cNvSpPr/>
            <p:nvPr/>
          </p:nvSpPr>
          <p:spPr>
            <a:xfrm>
              <a:off x="1295401" y="4359679"/>
              <a:ext cx="2819400" cy="1504555"/>
            </a:xfrm>
            <a:prstGeom prst="roundRect">
              <a:avLst>
                <a:gd name="adj" fmla="val 5694"/>
              </a:avLst>
            </a:prstGeom>
            <a:noFill/>
            <a:ln w="127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grpSp>
          <p:nvGrpSpPr>
            <p:cNvPr id="12" name="Group 27"/>
            <p:cNvGrpSpPr/>
            <p:nvPr/>
          </p:nvGrpSpPr>
          <p:grpSpPr>
            <a:xfrm>
              <a:off x="2303165" y="3940538"/>
              <a:ext cx="803870" cy="803870"/>
              <a:chOff x="2247900" y="1225947"/>
              <a:chExt cx="914400" cy="914400"/>
            </a:xfrm>
          </p:grpSpPr>
          <p:sp>
            <p:nvSpPr>
              <p:cNvPr id="36" name="Rectangle: Rounded Corners 30"/>
              <p:cNvSpPr/>
              <p:nvPr/>
            </p:nvSpPr>
            <p:spPr>
              <a:xfrm>
                <a:off x="2247900" y="1225947"/>
                <a:ext cx="914400" cy="914400"/>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37" name="Freeform: Shape 31"/>
              <p:cNvSpPr/>
              <p:nvPr/>
            </p:nvSpPr>
            <p:spPr bwMode="auto">
              <a:xfrm>
                <a:off x="2458417" y="1467073"/>
                <a:ext cx="493366" cy="432146"/>
              </a:xfrm>
              <a:custGeom>
                <a:avLst/>
                <a:gdLst>
                  <a:gd name="T0" fmla="*/ 212060 w 602"/>
                  <a:gd name="T1" fmla="*/ 103681 h 531"/>
                  <a:gd name="T2" fmla="*/ 112352 w 602"/>
                  <a:gd name="T3" fmla="*/ 144579 h 531"/>
                  <a:gd name="T4" fmla="*/ 112352 w 602"/>
                  <a:gd name="T5" fmla="*/ 144579 h 531"/>
                  <a:gd name="T6" fmla="*/ 109823 w 602"/>
                  <a:gd name="T7" fmla="*/ 147090 h 531"/>
                  <a:gd name="T8" fmla="*/ 104766 w 602"/>
                  <a:gd name="T9" fmla="*/ 144579 h 531"/>
                  <a:gd name="T10" fmla="*/ 104766 w 602"/>
                  <a:gd name="T11" fmla="*/ 144579 h 531"/>
                  <a:gd name="T12" fmla="*/ 5419 w 602"/>
                  <a:gd name="T13" fmla="*/ 103681 h 531"/>
                  <a:gd name="T14" fmla="*/ 10477 w 602"/>
                  <a:gd name="T15" fmla="*/ 86102 h 531"/>
                  <a:gd name="T16" fmla="*/ 15534 w 602"/>
                  <a:gd name="T17" fmla="*/ 86102 h 531"/>
                  <a:gd name="T18" fmla="*/ 15534 w 602"/>
                  <a:gd name="T19" fmla="*/ 86102 h 531"/>
                  <a:gd name="T20" fmla="*/ 204474 w 602"/>
                  <a:gd name="T21" fmla="*/ 86102 h 531"/>
                  <a:gd name="T22" fmla="*/ 204474 w 602"/>
                  <a:gd name="T23" fmla="*/ 86102 h 531"/>
                  <a:gd name="T24" fmla="*/ 207002 w 602"/>
                  <a:gd name="T25" fmla="*/ 86102 h 531"/>
                  <a:gd name="T26" fmla="*/ 212060 w 602"/>
                  <a:gd name="T27" fmla="*/ 103681 h 531"/>
                  <a:gd name="T28" fmla="*/ 212060 w 602"/>
                  <a:gd name="T29" fmla="*/ 60630 h 531"/>
                  <a:gd name="T30" fmla="*/ 112352 w 602"/>
                  <a:gd name="T31" fmla="*/ 101169 h 531"/>
                  <a:gd name="T32" fmla="*/ 112352 w 602"/>
                  <a:gd name="T33" fmla="*/ 101169 h 531"/>
                  <a:gd name="T34" fmla="*/ 109823 w 602"/>
                  <a:gd name="T35" fmla="*/ 101169 h 531"/>
                  <a:gd name="T36" fmla="*/ 104766 w 602"/>
                  <a:gd name="T37" fmla="*/ 101169 h 531"/>
                  <a:gd name="T38" fmla="*/ 104766 w 602"/>
                  <a:gd name="T39" fmla="*/ 101169 h 531"/>
                  <a:gd name="T40" fmla="*/ 5419 w 602"/>
                  <a:gd name="T41" fmla="*/ 60630 h 531"/>
                  <a:gd name="T42" fmla="*/ 5419 w 602"/>
                  <a:gd name="T43" fmla="*/ 43051 h 531"/>
                  <a:gd name="T44" fmla="*/ 104766 w 602"/>
                  <a:gd name="T45" fmla="*/ 2511 h 531"/>
                  <a:gd name="T46" fmla="*/ 104766 w 602"/>
                  <a:gd name="T47" fmla="*/ 2511 h 531"/>
                  <a:gd name="T48" fmla="*/ 109823 w 602"/>
                  <a:gd name="T49" fmla="*/ 0 h 531"/>
                  <a:gd name="T50" fmla="*/ 112352 w 602"/>
                  <a:gd name="T51" fmla="*/ 2511 h 531"/>
                  <a:gd name="T52" fmla="*/ 112352 w 602"/>
                  <a:gd name="T53" fmla="*/ 2511 h 531"/>
                  <a:gd name="T54" fmla="*/ 212060 w 602"/>
                  <a:gd name="T55" fmla="*/ 43051 h 531"/>
                  <a:gd name="T56" fmla="*/ 212060 w 602"/>
                  <a:gd name="T57" fmla="*/ 60630 h 531"/>
                  <a:gd name="T58" fmla="*/ 10477 w 602"/>
                  <a:gd name="T59" fmla="*/ 129153 h 531"/>
                  <a:gd name="T60" fmla="*/ 15534 w 602"/>
                  <a:gd name="T61" fmla="*/ 129153 h 531"/>
                  <a:gd name="T62" fmla="*/ 15534 w 602"/>
                  <a:gd name="T63" fmla="*/ 129153 h 531"/>
                  <a:gd name="T64" fmla="*/ 204474 w 602"/>
                  <a:gd name="T65" fmla="*/ 129153 h 531"/>
                  <a:gd name="T66" fmla="*/ 204474 w 602"/>
                  <a:gd name="T67" fmla="*/ 129153 h 531"/>
                  <a:gd name="T68" fmla="*/ 207002 w 602"/>
                  <a:gd name="T69" fmla="*/ 129153 h 531"/>
                  <a:gd name="T70" fmla="*/ 212060 w 602"/>
                  <a:gd name="T71" fmla="*/ 149602 h 531"/>
                  <a:gd name="T72" fmla="*/ 112352 w 602"/>
                  <a:gd name="T73" fmla="*/ 190141 h 531"/>
                  <a:gd name="T74" fmla="*/ 112352 w 602"/>
                  <a:gd name="T75" fmla="*/ 190141 h 531"/>
                  <a:gd name="T76" fmla="*/ 109823 w 602"/>
                  <a:gd name="T77" fmla="*/ 190141 h 531"/>
                  <a:gd name="T78" fmla="*/ 104766 w 602"/>
                  <a:gd name="T79" fmla="*/ 190141 h 531"/>
                  <a:gd name="T80" fmla="*/ 104766 w 602"/>
                  <a:gd name="T81" fmla="*/ 190141 h 531"/>
                  <a:gd name="T82" fmla="*/ 5419 w 602"/>
                  <a:gd name="T83" fmla="*/ 149602 h 531"/>
                  <a:gd name="T84" fmla="*/ 10477 w 602"/>
                  <a:gd name="T85" fmla="*/ 129153 h 531"/>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602" h="531">
                    <a:moveTo>
                      <a:pt x="587" y="289"/>
                    </a:moveTo>
                    <a:lnTo>
                      <a:pt x="587" y="289"/>
                    </a:lnTo>
                    <a:cubicBezTo>
                      <a:pt x="311" y="403"/>
                      <a:pt x="311" y="403"/>
                      <a:pt x="311" y="403"/>
                    </a:cubicBezTo>
                    <a:cubicBezTo>
                      <a:pt x="311" y="410"/>
                      <a:pt x="304" y="410"/>
                      <a:pt x="304" y="410"/>
                    </a:cubicBezTo>
                    <a:cubicBezTo>
                      <a:pt x="297" y="410"/>
                      <a:pt x="297" y="410"/>
                      <a:pt x="290" y="403"/>
                    </a:cubicBezTo>
                    <a:cubicBezTo>
                      <a:pt x="15" y="289"/>
                      <a:pt x="15" y="289"/>
                      <a:pt x="15" y="289"/>
                    </a:cubicBezTo>
                    <a:cubicBezTo>
                      <a:pt x="7" y="289"/>
                      <a:pt x="0" y="275"/>
                      <a:pt x="0" y="268"/>
                    </a:cubicBezTo>
                    <a:cubicBezTo>
                      <a:pt x="0" y="247"/>
                      <a:pt x="15" y="240"/>
                      <a:pt x="29" y="240"/>
                    </a:cubicBezTo>
                    <a:cubicBezTo>
                      <a:pt x="36" y="240"/>
                      <a:pt x="36" y="240"/>
                      <a:pt x="43" y="240"/>
                    </a:cubicBezTo>
                    <a:cubicBezTo>
                      <a:pt x="304" y="346"/>
                      <a:pt x="304" y="346"/>
                      <a:pt x="304" y="346"/>
                    </a:cubicBezTo>
                    <a:cubicBezTo>
                      <a:pt x="566" y="240"/>
                      <a:pt x="566" y="240"/>
                      <a:pt x="566" y="240"/>
                    </a:cubicBezTo>
                    <a:lnTo>
                      <a:pt x="573" y="240"/>
                    </a:lnTo>
                    <a:cubicBezTo>
                      <a:pt x="594" y="240"/>
                      <a:pt x="601" y="247"/>
                      <a:pt x="601" y="268"/>
                    </a:cubicBezTo>
                    <a:cubicBezTo>
                      <a:pt x="601" y="275"/>
                      <a:pt x="594" y="289"/>
                      <a:pt x="587" y="289"/>
                    </a:cubicBezTo>
                    <a:close/>
                    <a:moveTo>
                      <a:pt x="587" y="169"/>
                    </a:moveTo>
                    <a:lnTo>
                      <a:pt x="587" y="169"/>
                    </a:lnTo>
                    <a:cubicBezTo>
                      <a:pt x="311" y="282"/>
                      <a:pt x="311" y="282"/>
                      <a:pt x="311" y="282"/>
                    </a:cubicBezTo>
                    <a:lnTo>
                      <a:pt x="304" y="282"/>
                    </a:lnTo>
                    <a:cubicBezTo>
                      <a:pt x="297" y="282"/>
                      <a:pt x="297" y="282"/>
                      <a:pt x="290" y="282"/>
                    </a:cubicBezTo>
                    <a:cubicBezTo>
                      <a:pt x="15" y="169"/>
                      <a:pt x="15" y="169"/>
                      <a:pt x="15" y="169"/>
                    </a:cubicBezTo>
                    <a:cubicBezTo>
                      <a:pt x="7" y="162"/>
                      <a:pt x="0" y="155"/>
                      <a:pt x="0" y="141"/>
                    </a:cubicBezTo>
                    <a:cubicBezTo>
                      <a:pt x="0" y="134"/>
                      <a:pt x="7" y="120"/>
                      <a:pt x="15" y="120"/>
                    </a:cubicBezTo>
                    <a:cubicBezTo>
                      <a:pt x="290" y="7"/>
                      <a:pt x="290" y="7"/>
                      <a:pt x="290" y="7"/>
                    </a:cubicBezTo>
                    <a:cubicBezTo>
                      <a:pt x="297" y="0"/>
                      <a:pt x="297" y="0"/>
                      <a:pt x="304" y="0"/>
                    </a:cubicBezTo>
                    <a:cubicBezTo>
                      <a:pt x="304" y="0"/>
                      <a:pt x="311" y="0"/>
                      <a:pt x="311" y="7"/>
                    </a:cubicBezTo>
                    <a:cubicBezTo>
                      <a:pt x="587" y="120"/>
                      <a:pt x="587" y="120"/>
                      <a:pt x="587" y="120"/>
                    </a:cubicBezTo>
                    <a:cubicBezTo>
                      <a:pt x="594" y="120"/>
                      <a:pt x="601" y="134"/>
                      <a:pt x="601" y="141"/>
                    </a:cubicBezTo>
                    <a:cubicBezTo>
                      <a:pt x="601" y="155"/>
                      <a:pt x="594" y="162"/>
                      <a:pt x="587" y="169"/>
                    </a:cubicBezTo>
                    <a:close/>
                    <a:moveTo>
                      <a:pt x="29" y="360"/>
                    </a:moveTo>
                    <a:lnTo>
                      <a:pt x="29" y="360"/>
                    </a:lnTo>
                    <a:cubicBezTo>
                      <a:pt x="36" y="360"/>
                      <a:pt x="36" y="360"/>
                      <a:pt x="43" y="360"/>
                    </a:cubicBezTo>
                    <a:cubicBezTo>
                      <a:pt x="304" y="473"/>
                      <a:pt x="304" y="473"/>
                      <a:pt x="304" y="473"/>
                    </a:cubicBezTo>
                    <a:cubicBezTo>
                      <a:pt x="566" y="360"/>
                      <a:pt x="566" y="360"/>
                      <a:pt x="566" y="360"/>
                    </a:cubicBezTo>
                    <a:lnTo>
                      <a:pt x="573" y="360"/>
                    </a:lnTo>
                    <a:cubicBezTo>
                      <a:pt x="594" y="360"/>
                      <a:pt x="601" y="374"/>
                      <a:pt x="601" y="388"/>
                    </a:cubicBezTo>
                    <a:cubicBezTo>
                      <a:pt x="601" y="403"/>
                      <a:pt x="594" y="410"/>
                      <a:pt x="587" y="417"/>
                    </a:cubicBezTo>
                    <a:cubicBezTo>
                      <a:pt x="311" y="530"/>
                      <a:pt x="311" y="530"/>
                      <a:pt x="311" y="530"/>
                    </a:cubicBezTo>
                    <a:lnTo>
                      <a:pt x="304" y="530"/>
                    </a:lnTo>
                    <a:cubicBezTo>
                      <a:pt x="297" y="530"/>
                      <a:pt x="297" y="530"/>
                      <a:pt x="290" y="530"/>
                    </a:cubicBezTo>
                    <a:cubicBezTo>
                      <a:pt x="15" y="417"/>
                      <a:pt x="15" y="417"/>
                      <a:pt x="15" y="417"/>
                    </a:cubicBezTo>
                    <a:cubicBezTo>
                      <a:pt x="7" y="410"/>
                      <a:pt x="0" y="403"/>
                      <a:pt x="0" y="388"/>
                    </a:cubicBezTo>
                    <a:cubicBezTo>
                      <a:pt x="0" y="374"/>
                      <a:pt x="15" y="360"/>
                      <a:pt x="29" y="360"/>
                    </a:cubicBezTo>
                    <a:close/>
                  </a:path>
                </a:pathLst>
              </a:custGeom>
              <a:solidFill>
                <a:schemeClr val="bg1"/>
              </a:solidFill>
              <a:ln>
                <a:noFill/>
              </a:ln>
              <a:effectLst/>
            </p:spPr>
            <p:txBody>
              <a:bodyPr anchor="ctr"/>
              <a:lstStyle/>
              <a:p>
                <a:pPr algn="ctr"/>
                <a:endParaRPr/>
              </a:p>
            </p:txBody>
          </p:sp>
        </p:grpSp>
        <p:sp>
          <p:nvSpPr>
            <p:cNvPr id="26" name="TextBox 53"/>
            <p:cNvSpPr txBox="1"/>
            <p:nvPr/>
          </p:nvSpPr>
          <p:spPr>
            <a:xfrm>
              <a:off x="1423343" y="4896332"/>
              <a:ext cx="2691458" cy="869285"/>
            </a:xfrm>
            <a:prstGeom prst="rect">
              <a:avLst/>
            </a:prstGeom>
            <a:noFill/>
          </p:spPr>
          <p:txBody>
            <a:bodyPr wrap="none" lIns="0" tIns="0" rIns="0" bIns="0">
              <a:normAutofit/>
            </a:bodyPr>
            <a:lstStyle/>
            <a:p>
              <a:pPr algn="ctr"/>
              <a:r>
                <a:rPr lang="zh-CN" altLang="en-US" sz="1600" b="1" dirty="0">
                  <a:solidFill>
                    <a:schemeClr val="accent4">
                      <a:lumMod val="100000"/>
                    </a:schemeClr>
                  </a:solidFill>
                </a:rPr>
                <a:t>如果要声明函数为一个类的友元，</a:t>
              </a:r>
              <a:endParaRPr lang="en-US" altLang="zh-CN" sz="1600" b="1" dirty="0">
                <a:solidFill>
                  <a:schemeClr val="accent4">
                    <a:lumMod val="100000"/>
                  </a:schemeClr>
                </a:solidFill>
              </a:endParaRPr>
            </a:p>
            <a:p>
              <a:pPr algn="ctr"/>
              <a:r>
                <a:rPr lang="zh-CN" altLang="en-US" sz="1600" b="1" dirty="0">
                  <a:solidFill>
                    <a:schemeClr val="accent4">
                      <a:lumMod val="100000"/>
                    </a:schemeClr>
                  </a:solidFill>
                </a:rPr>
                <a:t>需要在类定义中该函数原型前使用</a:t>
              </a:r>
              <a:endParaRPr lang="en-US" altLang="zh-CN" sz="1600" b="1" dirty="0">
                <a:solidFill>
                  <a:schemeClr val="accent4">
                    <a:lumMod val="100000"/>
                  </a:schemeClr>
                </a:solidFill>
              </a:endParaRPr>
            </a:p>
            <a:p>
              <a:pPr algn="ctr"/>
              <a:r>
                <a:rPr lang="zh-CN" altLang="en-US" sz="1600" b="1" dirty="0">
                  <a:solidFill>
                    <a:schemeClr val="accent4">
                      <a:lumMod val="100000"/>
                    </a:schemeClr>
                  </a:solidFill>
                </a:rPr>
                <a:t>关键字 </a:t>
              </a:r>
              <a:r>
                <a:rPr lang="en-US" altLang="zh-CN" sz="1600" b="1" dirty="0">
                  <a:solidFill>
                    <a:schemeClr val="accent4">
                      <a:lumMod val="100000"/>
                    </a:schemeClr>
                  </a:solidFill>
                </a:rPr>
                <a:t>friend </a:t>
              </a:r>
            </a:p>
          </p:txBody>
        </p:sp>
      </p:grpSp>
      <p:grpSp>
        <p:nvGrpSpPr>
          <p:cNvPr id="49" name="千图PPT彼岸天：ID 8661124库_组合 48"/>
          <p:cNvGrpSpPr/>
          <p:nvPr>
            <p:custDataLst>
              <p:tags r:id="rId4"/>
            </p:custDataLst>
          </p:nvPr>
        </p:nvGrpSpPr>
        <p:grpSpPr>
          <a:xfrm>
            <a:off x="6222137" y="4418631"/>
            <a:ext cx="3560478" cy="2061042"/>
            <a:chOff x="4686300" y="3940536"/>
            <a:chExt cx="2819400" cy="2358943"/>
          </a:xfrm>
        </p:grpSpPr>
        <p:sp>
          <p:nvSpPr>
            <p:cNvPr id="13" name="Rectangle: Rounded Corners 33"/>
            <p:cNvSpPr/>
            <p:nvPr/>
          </p:nvSpPr>
          <p:spPr>
            <a:xfrm>
              <a:off x="4686300" y="4359679"/>
              <a:ext cx="2819400" cy="1939800"/>
            </a:xfrm>
            <a:prstGeom prst="roundRect">
              <a:avLst>
                <a:gd name="adj" fmla="val 5694"/>
              </a:avLst>
            </a:prstGeom>
            <a:noFill/>
            <a:ln w="127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grpSp>
          <p:nvGrpSpPr>
            <p:cNvPr id="14" name="Group 34"/>
            <p:cNvGrpSpPr/>
            <p:nvPr/>
          </p:nvGrpSpPr>
          <p:grpSpPr>
            <a:xfrm>
              <a:off x="5694065" y="3940536"/>
              <a:ext cx="803870" cy="803870"/>
              <a:chOff x="5638800" y="1225947"/>
              <a:chExt cx="914400" cy="914400"/>
            </a:xfrm>
          </p:grpSpPr>
          <p:sp>
            <p:nvSpPr>
              <p:cNvPr id="34" name="Rectangle: Rounded Corners 37"/>
              <p:cNvSpPr/>
              <p:nvPr/>
            </p:nvSpPr>
            <p:spPr>
              <a:xfrm>
                <a:off x="5638800" y="1225947"/>
                <a:ext cx="914400" cy="914400"/>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35" name="Freeform: Shape 38"/>
              <p:cNvSpPr/>
              <p:nvPr/>
            </p:nvSpPr>
            <p:spPr bwMode="auto">
              <a:xfrm>
                <a:off x="5852919" y="1449011"/>
                <a:ext cx="486162" cy="475360"/>
              </a:xfrm>
              <a:custGeom>
                <a:avLst/>
                <a:gdLst>
                  <a:gd name="T0" fmla="*/ 203841 w 594"/>
                  <a:gd name="T1" fmla="*/ 122628 h 581"/>
                  <a:gd name="T2" fmla="*/ 201316 w 594"/>
                  <a:gd name="T3" fmla="*/ 122628 h 581"/>
                  <a:gd name="T4" fmla="*/ 196265 w 594"/>
                  <a:gd name="T5" fmla="*/ 140301 h 581"/>
                  <a:gd name="T6" fmla="*/ 196265 w 594"/>
                  <a:gd name="T7" fmla="*/ 142826 h 581"/>
                  <a:gd name="T8" fmla="*/ 196265 w 594"/>
                  <a:gd name="T9" fmla="*/ 145351 h 581"/>
                  <a:gd name="T10" fmla="*/ 196265 w 594"/>
                  <a:gd name="T11" fmla="*/ 145351 h 581"/>
                  <a:gd name="T12" fmla="*/ 193739 w 594"/>
                  <a:gd name="T13" fmla="*/ 147875 h 581"/>
                  <a:gd name="T14" fmla="*/ 185802 w 594"/>
                  <a:gd name="T15" fmla="*/ 150400 h 581"/>
                  <a:gd name="T16" fmla="*/ 185802 w 594"/>
                  <a:gd name="T17" fmla="*/ 150400 h 581"/>
                  <a:gd name="T18" fmla="*/ 155497 w 594"/>
                  <a:gd name="T19" fmla="*/ 122628 h 581"/>
                  <a:gd name="T20" fmla="*/ 155497 w 594"/>
                  <a:gd name="T21" fmla="*/ 122628 h 581"/>
                  <a:gd name="T22" fmla="*/ 50870 w 594"/>
                  <a:gd name="T23" fmla="*/ 112169 h 581"/>
                  <a:gd name="T24" fmla="*/ 60972 w 594"/>
                  <a:gd name="T25" fmla="*/ 0 h 581"/>
                  <a:gd name="T26" fmla="*/ 213943 w 594"/>
                  <a:gd name="T27" fmla="*/ 10459 h 581"/>
                  <a:gd name="T28" fmla="*/ 203841 w 594"/>
                  <a:gd name="T29" fmla="*/ 122628 h 581"/>
                  <a:gd name="T30" fmla="*/ 150446 w 594"/>
                  <a:gd name="T31" fmla="*/ 132727 h 581"/>
                  <a:gd name="T32" fmla="*/ 173175 w 594"/>
                  <a:gd name="T33" fmla="*/ 155810 h 581"/>
                  <a:gd name="T34" fmla="*/ 185802 w 594"/>
                  <a:gd name="T35" fmla="*/ 168433 h 581"/>
                  <a:gd name="T36" fmla="*/ 175700 w 594"/>
                  <a:gd name="T37" fmla="*/ 178532 h 581"/>
                  <a:gd name="T38" fmla="*/ 104266 w 594"/>
                  <a:gd name="T39" fmla="*/ 178532 h 581"/>
                  <a:gd name="T40" fmla="*/ 81537 w 594"/>
                  <a:gd name="T41" fmla="*/ 178532 h 581"/>
                  <a:gd name="T42" fmla="*/ 71074 w 594"/>
                  <a:gd name="T43" fmla="*/ 178532 h 581"/>
                  <a:gd name="T44" fmla="*/ 40768 w 594"/>
                  <a:gd name="T45" fmla="*/ 204140 h 581"/>
                  <a:gd name="T46" fmla="*/ 32831 w 594"/>
                  <a:gd name="T47" fmla="*/ 209189 h 581"/>
                  <a:gd name="T48" fmla="*/ 32831 w 594"/>
                  <a:gd name="T49" fmla="*/ 209189 h 581"/>
                  <a:gd name="T50" fmla="*/ 25255 w 594"/>
                  <a:gd name="T51" fmla="*/ 204140 h 581"/>
                  <a:gd name="T52" fmla="*/ 25255 w 594"/>
                  <a:gd name="T53" fmla="*/ 204140 h 581"/>
                  <a:gd name="T54" fmla="*/ 25255 w 594"/>
                  <a:gd name="T55" fmla="*/ 201615 h 581"/>
                  <a:gd name="T56" fmla="*/ 22729 w 594"/>
                  <a:gd name="T57" fmla="*/ 199091 h 581"/>
                  <a:gd name="T58" fmla="*/ 22729 w 594"/>
                  <a:gd name="T59" fmla="*/ 178532 h 581"/>
                  <a:gd name="T60" fmla="*/ 22729 w 594"/>
                  <a:gd name="T61" fmla="*/ 178532 h 581"/>
                  <a:gd name="T62" fmla="*/ 0 w 594"/>
                  <a:gd name="T63" fmla="*/ 168433 h 581"/>
                  <a:gd name="T64" fmla="*/ 0 w 594"/>
                  <a:gd name="T65" fmla="*/ 51215 h 581"/>
                  <a:gd name="T66" fmla="*/ 40768 w 594"/>
                  <a:gd name="T67" fmla="*/ 40756 h 581"/>
                  <a:gd name="T68" fmla="*/ 60972 w 594"/>
                  <a:gd name="T69" fmla="*/ 132727 h 581"/>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594" h="581">
                    <a:moveTo>
                      <a:pt x="565" y="340"/>
                    </a:moveTo>
                    <a:lnTo>
                      <a:pt x="565" y="340"/>
                    </a:lnTo>
                    <a:cubicBezTo>
                      <a:pt x="558" y="340"/>
                      <a:pt x="558" y="340"/>
                      <a:pt x="558" y="340"/>
                    </a:cubicBezTo>
                    <a:cubicBezTo>
                      <a:pt x="544" y="340"/>
                      <a:pt x="544" y="340"/>
                      <a:pt x="544" y="340"/>
                    </a:cubicBezTo>
                    <a:cubicBezTo>
                      <a:pt x="544" y="389"/>
                      <a:pt x="544" y="389"/>
                      <a:pt x="544" y="389"/>
                    </a:cubicBezTo>
                    <a:lnTo>
                      <a:pt x="544" y="396"/>
                    </a:lnTo>
                    <a:cubicBezTo>
                      <a:pt x="544" y="396"/>
                      <a:pt x="544" y="396"/>
                      <a:pt x="544" y="403"/>
                    </a:cubicBezTo>
                    <a:lnTo>
                      <a:pt x="537" y="410"/>
                    </a:lnTo>
                    <a:cubicBezTo>
                      <a:pt x="530" y="417"/>
                      <a:pt x="523" y="417"/>
                      <a:pt x="515" y="417"/>
                    </a:cubicBezTo>
                    <a:cubicBezTo>
                      <a:pt x="508" y="417"/>
                      <a:pt x="501" y="417"/>
                      <a:pt x="501" y="410"/>
                    </a:cubicBezTo>
                    <a:cubicBezTo>
                      <a:pt x="431" y="340"/>
                      <a:pt x="431" y="340"/>
                      <a:pt x="431" y="340"/>
                    </a:cubicBezTo>
                    <a:cubicBezTo>
                      <a:pt x="169" y="340"/>
                      <a:pt x="169" y="340"/>
                      <a:pt x="169" y="340"/>
                    </a:cubicBezTo>
                    <a:cubicBezTo>
                      <a:pt x="155" y="340"/>
                      <a:pt x="141" y="332"/>
                      <a:pt x="141" y="311"/>
                    </a:cubicBezTo>
                    <a:cubicBezTo>
                      <a:pt x="141" y="29"/>
                      <a:pt x="141" y="29"/>
                      <a:pt x="141" y="29"/>
                    </a:cubicBezTo>
                    <a:cubicBezTo>
                      <a:pt x="141" y="14"/>
                      <a:pt x="155" y="0"/>
                      <a:pt x="169" y="0"/>
                    </a:cubicBezTo>
                    <a:cubicBezTo>
                      <a:pt x="565" y="0"/>
                      <a:pt x="565" y="0"/>
                      <a:pt x="565" y="0"/>
                    </a:cubicBezTo>
                    <a:cubicBezTo>
                      <a:pt x="579" y="0"/>
                      <a:pt x="593" y="14"/>
                      <a:pt x="593" y="29"/>
                    </a:cubicBezTo>
                    <a:cubicBezTo>
                      <a:pt x="593" y="311"/>
                      <a:pt x="593" y="311"/>
                      <a:pt x="593" y="311"/>
                    </a:cubicBezTo>
                    <a:cubicBezTo>
                      <a:pt x="593" y="332"/>
                      <a:pt x="579" y="340"/>
                      <a:pt x="565" y="340"/>
                    </a:cubicBezTo>
                    <a:close/>
                    <a:moveTo>
                      <a:pt x="417" y="368"/>
                    </a:moveTo>
                    <a:lnTo>
                      <a:pt x="417" y="368"/>
                    </a:lnTo>
                    <a:cubicBezTo>
                      <a:pt x="480" y="432"/>
                      <a:pt x="480" y="432"/>
                      <a:pt x="480" y="432"/>
                    </a:cubicBezTo>
                    <a:cubicBezTo>
                      <a:pt x="487" y="439"/>
                      <a:pt x="501" y="446"/>
                      <a:pt x="515" y="446"/>
                    </a:cubicBezTo>
                    <a:cubicBezTo>
                      <a:pt x="515" y="467"/>
                      <a:pt x="515" y="467"/>
                      <a:pt x="515" y="467"/>
                    </a:cubicBezTo>
                    <a:cubicBezTo>
                      <a:pt x="515" y="481"/>
                      <a:pt x="508" y="495"/>
                      <a:pt x="487" y="495"/>
                    </a:cubicBezTo>
                    <a:cubicBezTo>
                      <a:pt x="289" y="495"/>
                      <a:pt x="289" y="495"/>
                      <a:pt x="289" y="495"/>
                    </a:cubicBezTo>
                    <a:cubicBezTo>
                      <a:pt x="226" y="495"/>
                      <a:pt x="226" y="495"/>
                      <a:pt x="226" y="495"/>
                    </a:cubicBezTo>
                    <a:cubicBezTo>
                      <a:pt x="197" y="495"/>
                      <a:pt x="197" y="495"/>
                      <a:pt x="197" y="495"/>
                    </a:cubicBezTo>
                    <a:cubicBezTo>
                      <a:pt x="190" y="495"/>
                      <a:pt x="190" y="495"/>
                      <a:pt x="190" y="495"/>
                    </a:cubicBezTo>
                    <a:cubicBezTo>
                      <a:pt x="113" y="566"/>
                      <a:pt x="113" y="566"/>
                      <a:pt x="113" y="566"/>
                    </a:cubicBezTo>
                    <a:cubicBezTo>
                      <a:pt x="106" y="573"/>
                      <a:pt x="99" y="580"/>
                      <a:pt x="91" y="580"/>
                    </a:cubicBezTo>
                    <a:cubicBezTo>
                      <a:pt x="84" y="580"/>
                      <a:pt x="77" y="573"/>
                      <a:pt x="77" y="566"/>
                    </a:cubicBezTo>
                    <a:cubicBezTo>
                      <a:pt x="70" y="566"/>
                      <a:pt x="70" y="566"/>
                      <a:pt x="70" y="566"/>
                    </a:cubicBezTo>
                    <a:lnTo>
                      <a:pt x="70" y="559"/>
                    </a:lnTo>
                    <a:cubicBezTo>
                      <a:pt x="70" y="559"/>
                      <a:pt x="63" y="559"/>
                      <a:pt x="63" y="552"/>
                    </a:cubicBezTo>
                    <a:cubicBezTo>
                      <a:pt x="63" y="495"/>
                      <a:pt x="63" y="495"/>
                      <a:pt x="63" y="495"/>
                    </a:cubicBezTo>
                    <a:cubicBezTo>
                      <a:pt x="28" y="495"/>
                      <a:pt x="28" y="495"/>
                      <a:pt x="28" y="495"/>
                    </a:cubicBezTo>
                    <a:cubicBezTo>
                      <a:pt x="14" y="495"/>
                      <a:pt x="0" y="481"/>
                      <a:pt x="0" y="467"/>
                    </a:cubicBezTo>
                    <a:cubicBezTo>
                      <a:pt x="0" y="142"/>
                      <a:pt x="0" y="142"/>
                      <a:pt x="0" y="142"/>
                    </a:cubicBezTo>
                    <a:cubicBezTo>
                      <a:pt x="0" y="128"/>
                      <a:pt x="14" y="113"/>
                      <a:pt x="28" y="113"/>
                    </a:cubicBezTo>
                    <a:cubicBezTo>
                      <a:pt x="113" y="113"/>
                      <a:pt x="113" y="113"/>
                      <a:pt x="113" y="113"/>
                    </a:cubicBezTo>
                    <a:cubicBezTo>
                      <a:pt x="113" y="311"/>
                      <a:pt x="113" y="311"/>
                      <a:pt x="113" y="311"/>
                    </a:cubicBezTo>
                    <a:cubicBezTo>
                      <a:pt x="113" y="347"/>
                      <a:pt x="141" y="368"/>
                      <a:pt x="169" y="368"/>
                    </a:cubicBezTo>
                    <a:lnTo>
                      <a:pt x="417" y="368"/>
                    </a:lnTo>
                    <a:close/>
                  </a:path>
                </a:pathLst>
              </a:custGeom>
              <a:solidFill>
                <a:schemeClr val="bg1"/>
              </a:solidFill>
              <a:ln>
                <a:noFill/>
              </a:ln>
              <a:effectLst/>
            </p:spPr>
            <p:txBody>
              <a:bodyPr anchor="ctr"/>
              <a:lstStyle/>
              <a:p>
                <a:pPr algn="ctr"/>
                <a:endParaRPr/>
              </a:p>
            </p:txBody>
          </p:sp>
        </p:grpSp>
        <p:sp>
          <p:nvSpPr>
            <p:cNvPr id="24" name="TextBox 56"/>
            <p:cNvSpPr txBox="1"/>
            <p:nvPr/>
          </p:nvSpPr>
          <p:spPr>
            <a:xfrm>
              <a:off x="4825710" y="4684240"/>
              <a:ext cx="2563521" cy="1403037"/>
            </a:xfrm>
            <a:prstGeom prst="rect">
              <a:avLst/>
            </a:prstGeom>
            <a:noFill/>
          </p:spPr>
          <p:txBody>
            <a:bodyPr wrap="none" lIns="0" tIns="0" rIns="0" bIns="0">
              <a:normAutofit fontScale="70000" lnSpcReduction="20000"/>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class Box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     double width;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public: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    double length;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    </a:t>
              </a:r>
              <a:r>
                <a:rPr kumimoji="0" lang="en-US" altLang="zh-CN" sz="2000" b="1" i="0" u="none" strike="noStrike" kern="1200" cap="none" spc="0" normalizeH="0" baseline="0" noProof="0" dirty="0">
                  <a:ln>
                    <a:noFill/>
                  </a:ln>
                  <a:solidFill>
                    <a:srgbClr val="FF0000"/>
                  </a:solidFill>
                  <a:effectLst/>
                  <a:uLnTx/>
                  <a:uFillTx/>
                  <a:latin typeface="Arial" panose="020B0604020202020204" pitchFamily="34" charset="0"/>
                  <a:ea typeface="宋体" panose="02010600030101010101" pitchFamily="2" charset="-122"/>
                  <a:cs typeface="+mn-cs"/>
                </a:rPr>
                <a:t>friend</a:t>
              </a:r>
              <a:r>
                <a:rPr kumimoji="0" lang="en-US" altLang="zh-CN" sz="20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 void </a:t>
              </a:r>
              <a:r>
                <a:rPr kumimoji="0" lang="en-US" altLang="zh-CN" sz="2000" b="0" i="0" u="none" strike="noStrike" kern="1200" cap="none" spc="0" normalizeH="0" baseline="0" noProof="0" dirty="0" err="1">
                  <a:ln>
                    <a:noFill/>
                  </a:ln>
                  <a:solidFill>
                    <a:srgbClr val="000000"/>
                  </a:solidFill>
                  <a:effectLst/>
                  <a:uLnTx/>
                  <a:uFillTx/>
                  <a:latin typeface="Arial" panose="020B0604020202020204" pitchFamily="34" charset="0"/>
                  <a:ea typeface="宋体" panose="02010600030101010101" pitchFamily="2" charset="-122"/>
                  <a:cs typeface="+mn-cs"/>
                </a:rPr>
                <a:t>printWidth</a:t>
              </a:r>
              <a:r>
                <a:rPr kumimoji="0" lang="en-US" altLang="zh-CN" sz="20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 Box </a:t>
              </a:r>
              <a:r>
                <a:rPr kumimoji="0" lang="en-US" altLang="zh-CN" sz="2000" b="0" i="0" u="none" strike="noStrike" kern="1200" cap="none" spc="0" normalizeH="0" baseline="0" noProof="0" dirty="0" err="1">
                  <a:ln>
                    <a:noFill/>
                  </a:ln>
                  <a:solidFill>
                    <a:srgbClr val="000000"/>
                  </a:solidFill>
                  <a:effectLst/>
                  <a:uLnTx/>
                  <a:uFillTx/>
                  <a:latin typeface="Arial" panose="020B0604020202020204" pitchFamily="34" charset="0"/>
                  <a:ea typeface="宋体" panose="02010600030101010101" pitchFamily="2" charset="-122"/>
                  <a:cs typeface="+mn-cs"/>
                </a:rPr>
                <a:t>box</a:t>
              </a:r>
              <a:r>
                <a:rPr kumimoji="0" lang="en-US" altLang="zh-CN" sz="20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    void </a:t>
              </a:r>
              <a:r>
                <a:rPr kumimoji="0" lang="en-US" altLang="zh-CN" sz="2000" b="0" i="0" u="none" strike="noStrike" kern="1200" cap="none" spc="0" normalizeH="0" baseline="0" noProof="0" dirty="0" err="1">
                  <a:ln>
                    <a:noFill/>
                  </a:ln>
                  <a:solidFill>
                    <a:srgbClr val="000000"/>
                  </a:solidFill>
                  <a:effectLst/>
                  <a:uLnTx/>
                  <a:uFillTx/>
                  <a:latin typeface="Arial" panose="020B0604020202020204" pitchFamily="34" charset="0"/>
                  <a:ea typeface="宋体" panose="02010600030101010101" pitchFamily="2" charset="-122"/>
                  <a:cs typeface="+mn-cs"/>
                </a:rPr>
                <a:t>setWidth</a:t>
              </a:r>
              <a:r>
                <a:rPr kumimoji="0" lang="en-US" altLang="zh-CN" sz="20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 double </a:t>
              </a:r>
              <a:r>
                <a:rPr kumimoji="0" lang="en-US" altLang="zh-CN" sz="2000" b="0" i="0" u="none" strike="noStrike" kern="1200" cap="none" spc="0" normalizeH="0" baseline="0" noProof="0" dirty="0" err="1">
                  <a:ln>
                    <a:noFill/>
                  </a:ln>
                  <a:solidFill>
                    <a:srgbClr val="000000"/>
                  </a:solidFill>
                  <a:effectLst/>
                  <a:uLnTx/>
                  <a:uFillTx/>
                  <a:latin typeface="Arial" panose="020B0604020202020204" pitchFamily="34" charset="0"/>
                  <a:ea typeface="宋体" panose="02010600030101010101" pitchFamily="2" charset="-122"/>
                  <a:cs typeface="+mn-cs"/>
                </a:rPr>
                <a:t>wid</a:t>
              </a:r>
              <a:r>
                <a:rPr kumimoji="0" lang="en-US" altLang="zh-CN" sz="20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 );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 </a:t>
              </a:r>
            </a:p>
            <a:p>
              <a:pPr algn="ctr"/>
              <a:endParaRPr lang="en-US" altLang="zh-CN" sz="1600" b="1" dirty="0">
                <a:solidFill>
                  <a:schemeClr val="accent5">
                    <a:lumMod val="100000"/>
                  </a:schemeClr>
                </a:solidFill>
              </a:endParaRPr>
            </a:p>
          </p:txBody>
        </p:sp>
      </p:grpSp>
      <p:sp>
        <p:nvSpPr>
          <p:cNvPr id="51" name="圆角矩形 3"/>
          <p:cNvSpPr/>
          <p:nvPr/>
        </p:nvSpPr>
        <p:spPr>
          <a:xfrm>
            <a:off x="3706874" y="452122"/>
            <a:ext cx="4778249" cy="659500"/>
          </a:xfrm>
          <a:prstGeom prst="roundRect">
            <a:avLst>
              <a:gd name="adj" fmla="val 42270"/>
            </a:avLst>
          </a:prstGeom>
          <a:gradFill>
            <a:gsLst>
              <a:gs pos="99000">
                <a:schemeClr val="bg1"/>
              </a:gs>
              <a:gs pos="0">
                <a:schemeClr val="bg1">
                  <a:lumMod val="95000"/>
                </a:schemeClr>
              </a:gs>
            </a:gsLst>
            <a:lin ang="0" scaled="0"/>
          </a:gradFill>
          <a:ln>
            <a:noFill/>
          </a:ln>
          <a:effectLst>
            <a:innerShdw blurRad="63500" dist="127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solidFill>
                <a:latin typeface="微软雅黑" panose="020B0503020204020204" pitchFamily="34" charset="-122"/>
                <a:ea typeface="微软雅黑" panose="020B0503020204020204" pitchFamily="34" charset="-122"/>
              </a:rPr>
              <a:t>友元函数</a:t>
            </a:r>
          </a:p>
        </p:txBody>
      </p:sp>
    </p:spTree>
    <p:extLst>
      <p:ext uri="{BB962C8B-B14F-4D97-AF65-F5344CB8AC3E}">
        <p14:creationId xmlns:p14="http://schemas.microsoft.com/office/powerpoint/2010/main" val="2288585411"/>
      </p:ext>
    </p:extLst>
  </p:cSld>
  <p:clrMapOvr>
    <a:masterClrMapping/>
  </p:clrMapOvr>
  <mc:AlternateContent xmlns:mc="http://schemas.openxmlformats.org/markup-compatibility/2006" xmlns:p14="http://schemas.microsoft.com/office/powerpoint/2010/main">
    <mc:Choice Requires="p14">
      <p:transition spd="slow" p14:dur="1600" advClick="0" advTm="5000">
        <p14:gallery dir="l"/>
      </p:transition>
    </mc:Choice>
    <mc:Fallback xmlns="">
      <p:transition spd="slow"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ID="23" presetClass="entr" presetSubtype="16" fill="hold" nodeType="afterEffect">
                                  <p:stCondLst>
                                    <p:cond delay="0"/>
                                  </p:stCondLst>
                                  <p:childTnLst>
                                    <p:set>
                                      <p:cBhvr>
                                        <p:cTn id="11" dur="1" fill="hold">
                                          <p:stCondLst>
                                            <p:cond delay="0"/>
                                          </p:stCondLst>
                                        </p:cTn>
                                        <p:tgtEl>
                                          <p:spTgt spid="46"/>
                                        </p:tgtEl>
                                        <p:attrNameLst>
                                          <p:attrName>style.visibility</p:attrName>
                                        </p:attrNameLst>
                                      </p:cBhvr>
                                      <p:to>
                                        <p:strVal val="visible"/>
                                      </p:to>
                                    </p:set>
                                    <p:anim calcmode="lin" valueType="num">
                                      <p:cBhvr>
                                        <p:cTn id="12" dur="500" fill="hold"/>
                                        <p:tgtEl>
                                          <p:spTgt spid="46"/>
                                        </p:tgtEl>
                                        <p:attrNameLst>
                                          <p:attrName>ppt_w</p:attrName>
                                        </p:attrNameLst>
                                      </p:cBhvr>
                                      <p:tavLst>
                                        <p:tav tm="0">
                                          <p:val>
                                            <p:fltVal val="0"/>
                                          </p:val>
                                        </p:tav>
                                        <p:tav tm="100000">
                                          <p:val>
                                            <p:strVal val="#ppt_w"/>
                                          </p:val>
                                        </p:tav>
                                      </p:tavLst>
                                    </p:anim>
                                    <p:anim calcmode="lin" valueType="num">
                                      <p:cBhvr>
                                        <p:cTn id="13" dur="500" fill="hold"/>
                                        <p:tgtEl>
                                          <p:spTgt spid="46"/>
                                        </p:tgtEl>
                                        <p:attrNameLst>
                                          <p:attrName>ppt_h</p:attrName>
                                        </p:attrNameLst>
                                      </p:cBhvr>
                                      <p:tavLst>
                                        <p:tav tm="0">
                                          <p:val>
                                            <p:fltVal val="0"/>
                                          </p:val>
                                        </p:tav>
                                        <p:tav tm="100000">
                                          <p:val>
                                            <p:strVal val="#ppt_h"/>
                                          </p:val>
                                        </p:tav>
                                      </p:tavLst>
                                    </p:anim>
                                  </p:childTnLst>
                                </p:cTn>
                              </p:par>
                            </p:childTnLst>
                          </p:cTn>
                        </p:par>
                        <p:par>
                          <p:cTn id="14" fill="hold">
                            <p:stCondLst>
                              <p:cond delay="1000"/>
                            </p:stCondLst>
                            <p:childTnLst>
                              <p:par>
                                <p:cTn id="15" presetID="23" presetClass="entr" presetSubtype="16" fill="hold" nodeType="afterEffect">
                                  <p:stCondLst>
                                    <p:cond delay="0"/>
                                  </p:stCondLst>
                                  <p:childTnLst>
                                    <p:set>
                                      <p:cBhvr>
                                        <p:cTn id="16" dur="1" fill="hold">
                                          <p:stCondLst>
                                            <p:cond delay="0"/>
                                          </p:stCondLst>
                                        </p:cTn>
                                        <p:tgtEl>
                                          <p:spTgt spid="50"/>
                                        </p:tgtEl>
                                        <p:attrNameLst>
                                          <p:attrName>style.visibility</p:attrName>
                                        </p:attrNameLst>
                                      </p:cBhvr>
                                      <p:to>
                                        <p:strVal val="visible"/>
                                      </p:to>
                                    </p:set>
                                    <p:anim calcmode="lin" valueType="num">
                                      <p:cBhvr>
                                        <p:cTn id="17" dur="500" fill="hold"/>
                                        <p:tgtEl>
                                          <p:spTgt spid="50"/>
                                        </p:tgtEl>
                                        <p:attrNameLst>
                                          <p:attrName>ppt_w</p:attrName>
                                        </p:attrNameLst>
                                      </p:cBhvr>
                                      <p:tavLst>
                                        <p:tav tm="0">
                                          <p:val>
                                            <p:fltVal val="0"/>
                                          </p:val>
                                        </p:tav>
                                        <p:tav tm="100000">
                                          <p:val>
                                            <p:strVal val="#ppt_w"/>
                                          </p:val>
                                        </p:tav>
                                      </p:tavLst>
                                    </p:anim>
                                    <p:anim calcmode="lin" valueType="num">
                                      <p:cBhvr>
                                        <p:cTn id="18" dur="500" fill="hold"/>
                                        <p:tgtEl>
                                          <p:spTgt spid="50"/>
                                        </p:tgtEl>
                                        <p:attrNameLst>
                                          <p:attrName>ppt_h</p:attrName>
                                        </p:attrNameLst>
                                      </p:cBhvr>
                                      <p:tavLst>
                                        <p:tav tm="0">
                                          <p:val>
                                            <p:fltVal val="0"/>
                                          </p:val>
                                        </p:tav>
                                        <p:tav tm="100000">
                                          <p:val>
                                            <p:strVal val="#ppt_h"/>
                                          </p:val>
                                        </p:tav>
                                      </p:tavLst>
                                    </p:anim>
                                  </p:childTnLst>
                                </p:cTn>
                              </p:par>
                            </p:childTnLst>
                          </p:cTn>
                        </p:par>
                        <p:par>
                          <p:cTn id="19" fill="hold">
                            <p:stCondLst>
                              <p:cond delay="1500"/>
                            </p:stCondLst>
                            <p:childTnLst>
                              <p:par>
                                <p:cTn id="20" presetID="23" presetClass="entr" presetSubtype="16" fill="hold" nodeType="afterEffect">
                                  <p:stCondLst>
                                    <p:cond delay="0"/>
                                  </p:stCondLst>
                                  <p:childTnLst>
                                    <p:set>
                                      <p:cBhvr>
                                        <p:cTn id="21" dur="1" fill="hold">
                                          <p:stCondLst>
                                            <p:cond delay="0"/>
                                          </p:stCondLst>
                                        </p:cTn>
                                        <p:tgtEl>
                                          <p:spTgt spid="49"/>
                                        </p:tgtEl>
                                        <p:attrNameLst>
                                          <p:attrName>style.visibility</p:attrName>
                                        </p:attrNameLst>
                                      </p:cBhvr>
                                      <p:to>
                                        <p:strVal val="visible"/>
                                      </p:to>
                                    </p:set>
                                    <p:anim calcmode="lin" valueType="num">
                                      <p:cBhvr>
                                        <p:cTn id="22" dur="500" fill="hold"/>
                                        <p:tgtEl>
                                          <p:spTgt spid="49"/>
                                        </p:tgtEl>
                                        <p:attrNameLst>
                                          <p:attrName>ppt_w</p:attrName>
                                        </p:attrNameLst>
                                      </p:cBhvr>
                                      <p:tavLst>
                                        <p:tav tm="0">
                                          <p:val>
                                            <p:fltVal val="0"/>
                                          </p:val>
                                        </p:tav>
                                        <p:tav tm="100000">
                                          <p:val>
                                            <p:strVal val="#ppt_w"/>
                                          </p:val>
                                        </p:tav>
                                      </p:tavLst>
                                    </p:anim>
                                    <p:anim calcmode="lin" valueType="num">
                                      <p:cBhvr>
                                        <p:cTn id="23" dur="500" fill="hold"/>
                                        <p:tgtEl>
                                          <p:spTgt spid="49"/>
                                        </p:tgtEl>
                                        <p:attrNameLst>
                                          <p:attrName>ppt_h</p:attrName>
                                        </p:attrNameLst>
                                      </p:cBhvr>
                                      <p:tavLst>
                                        <p:tav tm="0">
                                          <p:val>
                                            <p:fltVal val="0"/>
                                          </p:val>
                                        </p:tav>
                                        <p:tav tm="100000">
                                          <p:val>
                                            <p:strVal val="#ppt_h"/>
                                          </p:val>
                                        </p:tav>
                                      </p:tavLst>
                                    </p:anim>
                                  </p:childTnLst>
                                </p:cTn>
                              </p:par>
                            </p:childTnLst>
                          </p:cTn>
                        </p:par>
                        <p:par>
                          <p:cTn id="24" fill="hold">
                            <p:stCondLst>
                              <p:cond delay="2000"/>
                            </p:stCondLst>
                            <p:childTnLst>
                              <p:par>
                                <p:cTn id="25" presetID="10" presetClass="entr" presetSubtype="0" fill="hold" grpId="0" nodeType="afterEffect">
                                  <p:stCondLst>
                                    <p:cond delay="0"/>
                                  </p:stCondLst>
                                  <p:childTnLst>
                                    <p:set>
                                      <p:cBhvr>
                                        <p:cTn id="26" dur="1" fill="hold">
                                          <p:stCondLst>
                                            <p:cond delay="0"/>
                                          </p:stCondLst>
                                        </p:cTn>
                                        <p:tgtEl>
                                          <p:spTgt spid="51"/>
                                        </p:tgtEl>
                                        <p:attrNameLst>
                                          <p:attrName>style.visibility</p:attrName>
                                        </p:attrNameLst>
                                      </p:cBhvr>
                                      <p:to>
                                        <p:strVal val="visible"/>
                                      </p:to>
                                    </p:set>
                                    <p:animEffect transition="in" filter="fade">
                                      <p:cBhvr>
                                        <p:cTn id="27"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7048D516-29AF-4195-A300-58C232A2902D}"/>
              </a:ext>
            </a:extLst>
          </p:cNvPr>
          <p:cNvSpPr txBox="1"/>
          <p:nvPr/>
        </p:nvSpPr>
        <p:spPr>
          <a:xfrm>
            <a:off x="668045" y="435237"/>
            <a:ext cx="6094520" cy="5632311"/>
          </a:xfrm>
          <a:prstGeom prst="rect">
            <a:avLst/>
          </a:prstGeom>
          <a:noFill/>
        </p:spPr>
        <p:txBody>
          <a:bodyPr wrap="square">
            <a:spAutoFit/>
          </a:bodyPr>
          <a:lstStyle/>
          <a:p>
            <a:pPr eaLnBrk="1" hangingPunct="1">
              <a:spcBef>
                <a:spcPct val="0"/>
              </a:spcBef>
              <a:buFontTx/>
              <a:buNone/>
            </a:pPr>
            <a:r>
              <a:rPr lang="en-US" altLang="zh-CN" sz="1800" b="0" dirty="0"/>
              <a:t>#include &lt;iostream&gt; </a:t>
            </a:r>
          </a:p>
          <a:p>
            <a:pPr eaLnBrk="1" hangingPunct="1">
              <a:spcBef>
                <a:spcPct val="0"/>
              </a:spcBef>
              <a:buFontTx/>
              <a:buNone/>
            </a:pPr>
            <a:r>
              <a:rPr lang="en-US" altLang="zh-CN" sz="1800" b="0" dirty="0"/>
              <a:t>using namespace std; </a:t>
            </a:r>
          </a:p>
          <a:p>
            <a:pPr eaLnBrk="1" hangingPunct="1">
              <a:spcBef>
                <a:spcPct val="0"/>
              </a:spcBef>
              <a:buFontTx/>
              <a:buNone/>
            </a:pPr>
            <a:r>
              <a:rPr lang="en-US" altLang="zh-CN" sz="1800" b="0" dirty="0"/>
              <a:t>class Box { </a:t>
            </a:r>
          </a:p>
          <a:p>
            <a:pPr eaLnBrk="1" hangingPunct="1">
              <a:spcBef>
                <a:spcPct val="0"/>
              </a:spcBef>
              <a:buFontTx/>
              <a:buNone/>
            </a:pPr>
            <a:r>
              <a:rPr lang="en-US" altLang="zh-CN" sz="1800" b="0" dirty="0"/>
              <a:t>    double width; </a:t>
            </a:r>
          </a:p>
          <a:p>
            <a:pPr eaLnBrk="1" hangingPunct="1">
              <a:spcBef>
                <a:spcPct val="0"/>
              </a:spcBef>
              <a:buFontTx/>
              <a:buNone/>
            </a:pPr>
            <a:r>
              <a:rPr lang="en-US" altLang="zh-CN" sz="1800" b="0" dirty="0"/>
              <a:t>public: </a:t>
            </a:r>
          </a:p>
          <a:p>
            <a:pPr eaLnBrk="1" hangingPunct="1">
              <a:spcBef>
                <a:spcPct val="0"/>
              </a:spcBef>
              <a:buFontTx/>
              <a:buNone/>
            </a:pPr>
            <a:r>
              <a:rPr lang="en-US" altLang="zh-CN" sz="1800" b="0" dirty="0"/>
              <a:t>    </a:t>
            </a:r>
            <a:r>
              <a:rPr lang="en-US" altLang="zh-CN" sz="1800" dirty="0">
                <a:solidFill>
                  <a:srgbClr val="FF0000"/>
                </a:solidFill>
              </a:rPr>
              <a:t>friend</a:t>
            </a:r>
            <a:r>
              <a:rPr lang="en-US" altLang="zh-CN" sz="1800" b="0" dirty="0"/>
              <a:t> void </a:t>
            </a:r>
            <a:r>
              <a:rPr lang="en-US" altLang="zh-CN" sz="1800" b="0" dirty="0" err="1"/>
              <a:t>printWidth</a:t>
            </a:r>
            <a:r>
              <a:rPr lang="en-US" altLang="zh-CN" sz="1800" b="0" dirty="0"/>
              <a:t>( Box </a:t>
            </a:r>
            <a:r>
              <a:rPr lang="en-US" altLang="zh-CN" sz="1800" b="0" dirty="0" err="1"/>
              <a:t>box</a:t>
            </a:r>
            <a:r>
              <a:rPr lang="en-US" altLang="zh-CN" sz="1800" b="0" dirty="0"/>
              <a:t> ); </a:t>
            </a:r>
          </a:p>
          <a:p>
            <a:pPr eaLnBrk="1" hangingPunct="1">
              <a:spcBef>
                <a:spcPct val="0"/>
              </a:spcBef>
              <a:buFontTx/>
              <a:buNone/>
            </a:pPr>
            <a:r>
              <a:rPr lang="en-US" altLang="zh-CN" sz="1800" b="0" dirty="0"/>
              <a:t>    void </a:t>
            </a:r>
            <a:r>
              <a:rPr lang="en-US" altLang="zh-CN" sz="1800" b="0" dirty="0" err="1"/>
              <a:t>setWidth</a:t>
            </a:r>
            <a:r>
              <a:rPr lang="en-US" altLang="zh-CN" sz="1800" b="0" dirty="0"/>
              <a:t>( double </a:t>
            </a:r>
            <a:r>
              <a:rPr lang="en-US" altLang="zh-CN" sz="1800" b="0" dirty="0" err="1"/>
              <a:t>wid</a:t>
            </a:r>
            <a:r>
              <a:rPr lang="en-US" altLang="zh-CN" sz="1800" b="0" dirty="0"/>
              <a:t> ); </a:t>
            </a:r>
          </a:p>
          <a:p>
            <a:pPr eaLnBrk="1" hangingPunct="1">
              <a:spcBef>
                <a:spcPct val="0"/>
              </a:spcBef>
              <a:buFontTx/>
              <a:buNone/>
            </a:pPr>
            <a:r>
              <a:rPr lang="en-US" altLang="zh-CN" sz="1800" b="0" dirty="0"/>
              <a:t>}; </a:t>
            </a:r>
          </a:p>
          <a:p>
            <a:pPr eaLnBrk="1" hangingPunct="1">
              <a:spcBef>
                <a:spcPct val="0"/>
              </a:spcBef>
              <a:buFontTx/>
              <a:buNone/>
            </a:pPr>
            <a:r>
              <a:rPr lang="zh-CN" altLang="en-US" sz="1800" b="0" dirty="0"/>
              <a:t>    </a:t>
            </a:r>
          </a:p>
          <a:p>
            <a:pPr eaLnBrk="1" hangingPunct="1">
              <a:spcBef>
                <a:spcPct val="0"/>
              </a:spcBef>
              <a:buFontTx/>
              <a:buNone/>
            </a:pPr>
            <a:r>
              <a:rPr lang="en-US" altLang="zh-CN" sz="1800" b="0" dirty="0"/>
              <a:t>void Box::</a:t>
            </a:r>
            <a:r>
              <a:rPr lang="en-US" altLang="zh-CN" sz="1800" b="0" dirty="0" err="1"/>
              <a:t>setWidth</a:t>
            </a:r>
            <a:r>
              <a:rPr lang="en-US" altLang="zh-CN" sz="1800" b="0" dirty="0"/>
              <a:t>( double </a:t>
            </a:r>
            <a:r>
              <a:rPr lang="en-US" altLang="zh-CN" sz="1800" b="0" dirty="0" err="1"/>
              <a:t>wid</a:t>
            </a:r>
            <a:r>
              <a:rPr lang="en-US" altLang="zh-CN" sz="1800" b="0" dirty="0"/>
              <a:t> ) { width = </a:t>
            </a:r>
            <a:r>
              <a:rPr lang="en-US" altLang="zh-CN" sz="1800" b="0" dirty="0" err="1"/>
              <a:t>wid</a:t>
            </a:r>
            <a:r>
              <a:rPr lang="en-US" altLang="zh-CN" sz="1800" b="0" dirty="0"/>
              <a:t>; } </a:t>
            </a:r>
          </a:p>
          <a:p>
            <a:pPr eaLnBrk="1" hangingPunct="1">
              <a:spcBef>
                <a:spcPct val="0"/>
              </a:spcBef>
              <a:buFontTx/>
              <a:buNone/>
            </a:pPr>
            <a:r>
              <a:rPr lang="en-US" altLang="zh-CN" sz="1800" b="0" dirty="0"/>
              <a:t>void </a:t>
            </a:r>
            <a:r>
              <a:rPr lang="en-US" altLang="zh-CN" sz="1800" b="0" dirty="0" err="1"/>
              <a:t>printWidth</a:t>
            </a:r>
            <a:r>
              <a:rPr lang="en-US" altLang="zh-CN" sz="1800" b="0" dirty="0"/>
              <a:t>( Box </a:t>
            </a:r>
            <a:r>
              <a:rPr lang="en-US" altLang="zh-CN" sz="1800" b="0" dirty="0" err="1"/>
              <a:t>box</a:t>
            </a:r>
            <a:r>
              <a:rPr lang="en-US" altLang="zh-CN" sz="1800" b="0" dirty="0"/>
              <a:t> ) </a:t>
            </a:r>
          </a:p>
          <a:p>
            <a:pPr eaLnBrk="1" hangingPunct="1">
              <a:spcBef>
                <a:spcPct val="0"/>
              </a:spcBef>
              <a:buFontTx/>
              <a:buNone/>
            </a:pPr>
            <a:r>
              <a:rPr lang="en-US" altLang="zh-CN" sz="1800" b="0" dirty="0"/>
              <a:t>    {  </a:t>
            </a:r>
            <a:r>
              <a:rPr lang="en-US" altLang="zh-CN" sz="1800" b="0" dirty="0" err="1"/>
              <a:t>cout</a:t>
            </a:r>
            <a:r>
              <a:rPr lang="en-US" altLang="zh-CN" sz="1800" b="0" dirty="0"/>
              <a:t> &lt;&lt; "Width of box : " &lt;&lt;</a:t>
            </a:r>
            <a:r>
              <a:rPr lang="en-US" altLang="zh-CN" sz="1800" dirty="0"/>
              <a:t> </a:t>
            </a:r>
            <a:r>
              <a:rPr lang="en-US" altLang="zh-CN" sz="1800" dirty="0" err="1">
                <a:solidFill>
                  <a:srgbClr val="FF0000"/>
                </a:solidFill>
              </a:rPr>
              <a:t>box.width</a:t>
            </a:r>
            <a:r>
              <a:rPr lang="en-US" altLang="zh-CN" sz="1800" b="0" dirty="0"/>
              <a:t> &lt;&lt;</a:t>
            </a:r>
            <a:r>
              <a:rPr lang="en-US" altLang="zh-CN" sz="1800" b="0" dirty="0" err="1"/>
              <a:t>endl</a:t>
            </a:r>
            <a:r>
              <a:rPr lang="en-US" altLang="zh-CN" sz="1800" b="0" dirty="0"/>
              <a:t>; }</a:t>
            </a:r>
          </a:p>
          <a:p>
            <a:pPr eaLnBrk="1" hangingPunct="1">
              <a:spcBef>
                <a:spcPct val="0"/>
              </a:spcBef>
              <a:buFontTx/>
              <a:buNone/>
            </a:pPr>
            <a:endParaRPr lang="en-US" altLang="zh-CN" sz="1800" b="0" dirty="0"/>
          </a:p>
          <a:p>
            <a:pPr eaLnBrk="1" hangingPunct="1">
              <a:spcBef>
                <a:spcPct val="0"/>
              </a:spcBef>
              <a:buFontTx/>
              <a:buNone/>
            </a:pPr>
            <a:r>
              <a:rPr lang="en-US" altLang="zh-CN" sz="1800" b="0" dirty="0"/>
              <a:t>int main( ) </a:t>
            </a:r>
          </a:p>
          <a:p>
            <a:pPr eaLnBrk="1" hangingPunct="1">
              <a:spcBef>
                <a:spcPct val="0"/>
              </a:spcBef>
              <a:buFontTx/>
              <a:buNone/>
            </a:pPr>
            <a:r>
              <a:rPr lang="en-US" altLang="zh-CN" sz="1800" b="0" dirty="0"/>
              <a:t>{ </a:t>
            </a:r>
          </a:p>
          <a:p>
            <a:pPr eaLnBrk="1" hangingPunct="1">
              <a:spcBef>
                <a:spcPct val="0"/>
              </a:spcBef>
              <a:buFontTx/>
              <a:buNone/>
            </a:pPr>
            <a:r>
              <a:rPr lang="en-US" altLang="zh-CN" sz="1800" b="0" dirty="0"/>
              <a:t>    Box </a:t>
            </a:r>
            <a:r>
              <a:rPr lang="en-US" altLang="zh-CN" sz="1800" b="0" dirty="0" err="1"/>
              <a:t>box</a:t>
            </a:r>
            <a:r>
              <a:rPr lang="en-US" altLang="zh-CN" sz="1800" b="0" dirty="0"/>
              <a:t>; </a:t>
            </a:r>
          </a:p>
          <a:p>
            <a:pPr eaLnBrk="1" hangingPunct="1">
              <a:spcBef>
                <a:spcPct val="0"/>
              </a:spcBef>
              <a:buFontTx/>
              <a:buNone/>
            </a:pPr>
            <a:r>
              <a:rPr lang="zh-CN" altLang="en-US" sz="1800" b="0" dirty="0"/>
              <a:t>    </a:t>
            </a:r>
            <a:r>
              <a:rPr lang="en-US" altLang="zh-CN" sz="1800" b="0" dirty="0" err="1"/>
              <a:t>box.setWidth</a:t>
            </a:r>
            <a:r>
              <a:rPr lang="en-US" altLang="zh-CN" sz="1800" b="0" dirty="0"/>
              <a:t>(10.0); </a:t>
            </a:r>
          </a:p>
          <a:p>
            <a:pPr eaLnBrk="1" hangingPunct="1">
              <a:spcBef>
                <a:spcPct val="0"/>
              </a:spcBef>
              <a:buFontTx/>
              <a:buNone/>
            </a:pPr>
            <a:r>
              <a:rPr lang="zh-CN" altLang="en-US" sz="1800" b="0" dirty="0"/>
              <a:t>    </a:t>
            </a:r>
            <a:r>
              <a:rPr lang="en-US" altLang="zh-CN" sz="1800" b="0" dirty="0" err="1"/>
              <a:t>printWidth</a:t>
            </a:r>
            <a:r>
              <a:rPr lang="en-US" altLang="zh-CN" sz="1800" b="0" dirty="0"/>
              <a:t>( box ); </a:t>
            </a:r>
          </a:p>
          <a:p>
            <a:pPr eaLnBrk="1" hangingPunct="1">
              <a:spcBef>
                <a:spcPct val="0"/>
              </a:spcBef>
              <a:buFontTx/>
              <a:buNone/>
            </a:pPr>
            <a:r>
              <a:rPr lang="en-US" altLang="zh-CN" sz="1800" b="0" dirty="0"/>
              <a:t>   return 0; </a:t>
            </a:r>
          </a:p>
          <a:p>
            <a:pPr eaLnBrk="1" hangingPunct="1">
              <a:spcBef>
                <a:spcPct val="0"/>
              </a:spcBef>
              <a:buFontTx/>
              <a:buNone/>
            </a:pPr>
            <a:r>
              <a:rPr lang="en-US" altLang="zh-CN" sz="1800" b="0" dirty="0"/>
              <a:t>}</a:t>
            </a:r>
            <a:r>
              <a:rPr lang="en-US" altLang="zh-CN" sz="1800" dirty="0"/>
              <a:t> </a:t>
            </a:r>
          </a:p>
        </p:txBody>
      </p:sp>
      <p:sp>
        <p:nvSpPr>
          <p:cNvPr id="4" name="文本框 3">
            <a:extLst>
              <a:ext uri="{FF2B5EF4-FFF2-40B4-BE49-F238E27FC236}">
                <a16:creationId xmlns:a16="http://schemas.microsoft.com/office/drawing/2014/main" id="{D7AF4340-855B-4879-9D03-2E2D35D3AA3C}"/>
              </a:ext>
            </a:extLst>
          </p:cNvPr>
          <p:cNvSpPr txBox="1"/>
          <p:nvPr/>
        </p:nvSpPr>
        <p:spPr>
          <a:xfrm>
            <a:off x="7705817" y="2635386"/>
            <a:ext cx="1915909" cy="1059008"/>
          </a:xfrm>
          <a:prstGeom prst="rect">
            <a:avLst/>
          </a:prstGeom>
          <a:noFill/>
        </p:spPr>
        <p:txBody>
          <a:bodyPr wrap="none" rtlCol="0" anchor="ctr">
            <a:spAutoFit/>
          </a:bodyPr>
          <a:lstStyle/>
          <a:p>
            <a:pPr>
              <a:lnSpc>
                <a:spcPct val="120000"/>
              </a:lnSpc>
            </a:pPr>
            <a:r>
              <a:rPr lang="zh-CN" altLang="en-US" dirty="0">
                <a:solidFill>
                  <a:schemeClr val="tx1">
                    <a:lumMod val="75000"/>
                    <a:lumOff val="25000"/>
                  </a:schemeClr>
                </a:solidFill>
              </a:rPr>
              <a:t>输出结果：</a:t>
            </a:r>
            <a:endParaRPr lang="en-US" altLang="zh-CN" dirty="0">
              <a:solidFill>
                <a:schemeClr val="tx1">
                  <a:lumMod val="75000"/>
                  <a:lumOff val="25000"/>
                </a:schemeClr>
              </a:solidFill>
            </a:endParaRPr>
          </a:p>
          <a:p>
            <a:pPr>
              <a:lnSpc>
                <a:spcPct val="120000"/>
              </a:lnSpc>
            </a:pPr>
            <a:r>
              <a:rPr lang="en-US" altLang="zh-CN" dirty="0">
                <a:solidFill>
                  <a:schemeClr val="tx1">
                    <a:lumMod val="75000"/>
                    <a:lumOff val="25000"/>
                  </a:schemeClr>
                </a:solidFill>
              </a:rPr>
              <a:t>Width of box : 10</a:t>
            </a:r>
          </a:p>
          <a:p>
            <a:pPr>
              <a:lnSpc>
                <a:spcPct val="120000"/>
              </a:lnSpc>
            </a:pPr>
            <a:endParaRPr lang="zh-CN" altLang="en-US" dirty="0">
              <a:solidFill>
                <a:schemeClr val="tx1">
                  <a:lumMod val="75000"/>
                  <a:lumOff val="25000"/>
                </a:schemeClr>
              </a:solidFill>
            </a:endParaRPr>
          </a:p>
        </p:txBody>
      </p:sp>
      <p:sp>
        <p:nvSpPr>
          <p:cNvPr id="5" name="Rectangle 6">
            <a:extLst>
              <a:ext uri="{FF2B5EF4-FFF2-40B4-BE49-F238E27FC236}">
                <a16:creationId xmlns:a16="http://schemas.microsoft.com/office/drawing/2014/main" id="{88847BF4-081A-4999-8AA5-458210C7B080}"/>
              </a:ext>
            </a:extLst>
          </p:cNvPr>
          <p:cNvSpPr>
            <a:spLocks noChangeArrowheads="1"/>
          </p:cNvSpPr>
          <p:nvPr/>
        </p:nvSpPr>
        <p:spPr bwMode="auto">
          <a:xfrm>
            <a:off x="3715305" y="5356348"/>
            <a:ext cx="7559675" cy="711200"/>
          </a:xfrm>
          <a:prstGeom prst="rect">
            <a:avLst/>
          </a:prstGeom>
          <a:solidFill>
            <a:schemeClr val="bg1"/>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kumimoji="0" lang="zh-CN" altLang="en-US" sz="2000" b="1" dirty="0">
                <a:solidFill>
                  <a:srgbClr val="FF0000"/>
                </a:solidFill>
                <a:latin typeface="微软雅黑" panose="020B0503020204020204" pitchFamily="34" charset="-122"/>
                <a:ea typeface="微软雅黑" panose="020B0503020204020204" pitchFamily="34" charset="-122"/>
                <a:cs typeface="宋体" panose="02010600030101010101" pitchFamily="2" charset="-122"/>
              </a:rPr>
              <a:t>友元函数虽然可以访问类对象的私有成员，但毕竟不是成员函数。</a:t>
            </a:r>
          </a:p>
          <a:p>
            <a:r>
              <a:rPr kumimoji="0" lang="zh-CN" altLang="en-US" sz="2000" b="1" dirty="0">
                <a:solidFill>
                  <a:srgbClr val="FF0000"/>
                </a:solidFill>
                <a:latin typeface="微软雅黑" panose="020B0503020204020204" pitchFamily="34" charset="-122"/>
                <a:ea typeface="微软雅黑" panose="020B0503020204020204" pitchFamily="34" charset="-122"/>
                <a:cs typeface="宋体" panose="02010600030101010101" pitchFamily="2" charset="-122"/>
              </a:rPr>
              <a:t>因此，在类的外部定义友元函数时，不需要“类名</a:t>
            </a:r>
            <a:r>
              <a:rPr kumimoji="0" lang="en-US" altLang="zh-CN" sz="2000" b="1" dirty="0">
                <a:solidFill>
                  <a:srgbClr val="FF0000"/>
                </a:solidFill>
                <a:latin typeface="微软雅黑" panose="020B0503020204020204" pitchFamily="34" charset="-122"/>
                <a:ea typeface="微软雅黑" panose="020B0503020204020204" pitchFamily="34" charset="-122"/>
                <a:cs typeface="宋体" panose="02010600030101010101" pitchFamily="2" charset="-122"/>
              </a:rPr>
              <a:t>::” </a:t>
            </a:r>
            <a:endParaRPr kumimoji="0" lang="en-US" altLang="zh-CN" sz="2000" b="1" i="1" dirty="0">
              <a:latin typeface="微软雅黑" panose="020B0503020204020204" pitchFamily="34" charset="-122"/>
              <a:ea typeface="微软雅黑" panose="020B0503020204020204" pitchFamily="34" charset="-122"/>
              <a:cs typeface="宋体" panose="02010600030101010101" pitchFamily="2" charset="-122"/>
            </a:endParaRPr>
          </a:p>
        </p:txBody>
      </p:sp>
      <p:sp>
        <p:nvSpPr>
          <p:cNvPr id="6" name="圆角矩形 3">
            <a:extLst>
              <a:ext uri="{FF2B5EF4-FFF2-40B4-BE49-F238E27FC236}">
                <a16:creationId xmlns:a16="http://schemas.microsoft.com/office/drawing/2014/main" id="{0FDABE1A-D347-4605-AC48-9FCB1F363C1D}"/>
              </a:ext>
            </a:extLst>
          </p:cNvPr>
          <p:cNvSpPr/>
          <p:nvPr/>
        </p:nvSpPr>
        <p:spPr>
          <a:xfrm>
            <a:off x="5106017" y="460702"/>
            <a:ext cx="4778249" cy="659500"/>
          </a:xfrm>
          <a:prstGeom prst="roundRect">
            <a:avLst>
              <a:gd name="adj" fmla="val 42270"/>
            </a:avLst>
          </a:prstGeom>
          <a:gradFill>
            <a:gsLst>
              <a:gs pos="99000">
                <a:schemeClr val="bg1"/>
              </a:gs>
              <a:gs pos="0">
                <a:schemeClr val="bg1">
                  <a:lumMod val="95000"/>
                </a:schemeClr>
              </a:gs>
            </a:gsLst>
            <a:lin ang="0" scaled="0"/>
          </a:gradFill>
          <a:ln>
            <a:noFill/>
          </a:ln>
          <a:effectLst>
            <a:innerShdw blurRad="63500" dist="127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solidFill>
                <a:latin typeface="微软雅黑" panose="020B0503020204020204" pitchFamily="34" charset="-122"/>
                <a:ea typeface="微软雅黑" panose="020B0503020204020204" pitchFamily="34" charset="-122"/>
              </a:rPr>
              <a:t>友元函数</a:t>
            </a:r>
          </a:p>
        </p:txBody>
      </p:sp>
    </p:spTree>
    <p:extLst>
      <p:ext uri="{BB962C8B-B14F-4D97-AF65-F5344CB8AC3E}">
        <p14:creationId xmlns:p14="http://schemas.microsoft.com/office/powerpoint/2010/main" val="1328434556"/>
      </p:ext>
    </p:extLst>
  </p:cSld>
  <p:clrMapOvr>
    <a:masterClrMapping/>
  </p:clrMapOvr>
  <mc:AlternateContent xmlns:mc="http://schemas.openxmlformats.org/markup-compatibility/2006" xmlns:p14="http://schemas.microsoft.com/office/powerpoint/2010/main">
    <mc:Choice Requires="p14">
      <p:transition spd="slow" p14:dur="1600" advClick="0" advTm="5000">
        <p14:gallery dir="l"/>
      </p:transition>
    </mc:Choice>
    <mc:Fallback xmlns="">
      <p:transition spd="slow"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xit" presetSubtype="4" fill="hold" grpId="1" nodeType="clickEffect">
                                  <p:stCondLst>
                                    <p:cond delay="0"/>
                                  </p:stCondLst>
                                  <p:childTnLst>
                                    <p:anim calcmode="lin" valueType="num">
                                      <p:cBhvr additive="base">
                                        <p:cTn id="11" dur="500"/>
                                        <p:tgtEl>
                                          <p:spTgt spid="5"/>
                                        </p:tgtEl>
                                        <p:attrNameLst>
                                          <p:attrName>ppt_x</p:attrName>
                                        </p:attrNameLst>
                                      </p:cBhvr>
                                      <p:tavLst>
                                        <p:tav tm="0">
                                          <p:val>
                                            <p:strVal val="ppt_x"/>
                                          </p:val>
                                        </p:tav>
                                        <p:tav tm="100000">
                                          <p:val>
                                            <p:strVal val="ppt_x"/>
                                          </p:val>
                                        </p:tav>
                                      </p:tavLst>
                                    </p:anim>
                                    <p:anim calcmode="lin" valueType="num">
                                      <p:cBhvr additive="base">
                                        <p:cTn id="12" dur="500"/>
                                        <p:tgtEl>
                                          <p:spTgt spid="5"/>
                                        </p:tgtEl>
                                        <p:attrNameLst>
                                          <p:attrName>ppt_y</p:attrName>
                                        </p:attrNameLst>
                                      </p:cBhvr>
                                      <p:tavLst>
                                        <p:tav tm="0">
                                          <p:val>
                                            <p:strVal val="ppt_y"/>
                                          </p:val>
                                        </p:tav>
                                        <p:tav tm="100000">
                                          <p:val>
                                            <p:strVal val="1+ppt_h/2"/>
                                          </p:val>
                                        </p:tav>
                                      </p:tavLst>
                                    </p:anim>
                                    <p:set>
                                      <p:cBhvr>
                                        <p:cTn id="13" dur="1" fill="hold">
                                          <p:stCondLst>
                                            <p:cond delay="499"/>
                                          </p:stCondLst>
                                        </p:cTn>
                                        <p:tgtEl>
                                          <p:spTgt spid="5"/>
                                        </p:tgtEl>
                                        <p:attrNameLst>
                                          <p:attrName>style.visibility</p:attrName>
                                        </p:attrNameLst>
                                      </p:cBhvr>
                                      <p:to>
                                        <p:strVal val="hidden"/>
                                      </p:to>
                                    </p:se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a:extLst>
              <a:ext uri="{FF2B5EF4-FFF2-40B4-BE49-F238E27FC236}">
                <a16:creationId xmlns:a16="http://schemas.microsoft.com/office/drawing/2014/main" id="{0AF06073-EFE9-428B-8718-3D58839E10E9}"/>
              </a:ext>
            </a:extLst>
          </p:cNvPr>
          <p:cNvSpPr/>
          <p:nvPr/>
        </p:nvSpPr>
        <p:spPr>
          <a:xfrm>
            <a:off x="5106017" y="460702"/>
            <a:ext cx="4778249" cy="659500"/>
          </a:xfrm>
          <a:prstGeom prst="roundRect">
            <a:avLst>
              <a:gd name="adj" fmla="val 42270"/>
            </a:avLst>
          </a:prstGeom>
          <a:gradFill>
            <a:gsLst>
              <a:gs pos="99000">
                <a:schemeClr val="bg1"/>
              </a:gs>
              <a:gs pos="0">
                <a:schemeClr val="bg1">
                  <a:lumMod val="95000"/>
                </a:schemeClr>
              </a:gs>
            </a:gsLst>
            <a:lin ang="0" scaled="0"/>
          </a:gradFill>
          <a:ln>
            <a:noFill/>
          </a:ln>
          <a:effectLst>
            <a:innerShdw blurRad="63500" dist="127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solidFill>
                <a:latin typeface="微软雅黑" panose="020B0503020204020204" pitchFamily="34" charset="-122"/>
                <a:ea typeface="微软雅黑" panose="020B0503020204020204" pitchFamily="34" charset="-122"/>
              </a:rPr>
              <a:t>友元运算符重载函数</a:t>
            </a:r>
          </a:p>
        </p:txBody>
      </p:sp>
      <p:sp>
        <p:nvSpPr>
          <p:cNvPr id="6" name="文本框 5">
            <a:extLst>
              <a:ext uri="{FF2B5EF4-FFF2-40B4-BE49-F238E27FC236}">
                <a16:creationId xmlns:a16="http://schemas.microsoft.com/office/drawing/2014/main" id="{543EE4B0-763A-4878-A84E-10D5078D5471}"/>
              </a:ext>
            </a:extLst>
          </p:cNvPr>
          <p:cNvSpPr txBox="1"/>
          <p:nvPr/>
        </p:nvSpPr>
        <p:spPr>
          <a:xfrm>
            <a:off x="241915" y="790452"/>
            <a:ext cx="6354193" cy="5330690"/>
          </a:xfrm>
          <a:prstGeom prst="rect">
            <a:avLst/>
          </a:prstGeom>
          <a:noFill/>
        </p:spPr>
        <p:txBody>
          <a:bodyPr wrap="square">
            <a:spAutoFit/>
          </a:bodyPr>
          <a:lstStyle/>
          <a:p>
            <a:pPr eaLnBrk="1" hangingPunct="1">
              <a:lnSpc>
                <a:spcPct val="80000"/>
              </a:lnSpc>
              <a:buClr>
                <a:schemeClr val="hlink"/>
              </a:buClr>
              <a:buSzPct val="70000"/>
              <a:buFont typeface="Wingdings" panose="05000000000000000000" pitchFamily="2" charset="2"/>
              <a:buNone/>
            </a:pPr>
            <a:r>
              <a:rPr lang="en-US" altLang="zh-CN" sz="1800" dirty="0">
                <a:solidFill>
                  <a:srgbClr val="FF0000"/>
                </a:solidFill>
                <a:ea typeface="黑体" panose="02010609060101010101" pitchFamily="49" charset="-122"/>
                <a:cs typeface="宋体" panose="02010600030101010101" pitchFamily="2" charset="-122"/>
              </a:rPr>
              <a:t>#include&lt;iostream.h&gt;</a:t>
            </a:r>
          </a:p>
          <a:p>
            <a:pPr eaLnBrk="1" hangingPunct="1">
              <a:lnSpc>
                <a:spcPct val="80000"/>
              </a:lnSpc>
              <a:buClr>
                <a:schemeClr val="hlink"/>
              </a:buClr>
              <a:buSzPct val="70000"/>
              <a:buFont typeface="Wingdings" panose="05000000000000000000" pitchFamily="2" charset="2"/>
              <a:buNone/>
            </a:pPr>
            <a:r>
              <a:rPr lang="en-US" altLang="zh-CN" sz="1800" dirty="0">
                <a:ea typeface="黑体" panose="02010609060101010101" pitchFamily="49" charset="-122"/>
                <a:cs typeface="宋体" panose="02010600030101010101" pitchFamily="2" charset="-122"/>
              </a:rPr>
              <a:t>class Complex{</a:t>
            </a:r>
          </a:p>
          <a:p>
            <a:pPr eaLnBrk="1" hangingPunct="1">
              <a:lnSpc>
                <a:spcPct val="80000"/>
              </a:lnSpc>
              <a:buClr>
                <a:schemeClr val="hlink"/>
              </a:buClr>
              <a:buSzPct val="70000"/>
              <a:buFont typeface="Wingdings" panose="05000000000000000000" pitchFamily="2" charset="2"/>
              <a:buNone/>
            </a:pPr>
            <a:r>
              <a:rPr lang="en-US" altLang="zh-CN" sz="1800" dirty="0">
                <a:ea typeface="黑体" panose="02010609060101010101" pitchFamily="49" charset="-122"/>
                <a:cs typeface="宋体" panose="02010600030101010101" pitchFamily="2" charset="-122"/>
              </a:rPr>
              <a:t>	double real;</a:t>
            </a:r>
          </a:p>
          <a:p>
            <a:pPr eaLnBrk="1" hangingPunct="1">
              <a:lnSpc>
                <a:spcPct val="80000"/>
              </a:lnSpc>
              <a:buClr>
                <a:schemeClr val="hlink"/>
              </a:buClr>
              <a:buSzPct val="70000"/>
              <a:buFont typeface="Wingdings" panose="05000000000000000000" pitchFamily="2" charset="2"/>
              <a:buNone/>
            </a:pPr>
            <a:r>
              <a:rPr lang="en-US" altLang="zh-CN" sz="1800" dirty="0">
                <a:ea typeface="黑体" panose="02010609060101010101" pitchFamily="49" charset="-122"/>
                <a:cs typeface="宋体" panose="02010600030101010101" pitchFamily="2" charset="-122"/>
              </a:rPr>
              <a:t>	double </a:t>
            </a:r>
            <a:r>
              <a:rPr lang="en-US" altLang="zh-CN" sz="1800" dirty="0" err="1">
                <a:ea typeface="黑体" panose="02010609060101010101" pitchFamily="49" charset="-122"/>
                <a:cs typeface="宋体" panose="02010600030101010101" pitchFamily="2" charset="-122"/>
              </a:rPr>
              <a:t>imag</a:t>
            </a:r>
            <a:r>
              <a:rPr lang="en-US" altLang="zh-CN" sz="1800" dirty="0">
                <a:ea typeface="黑体" panose="02010609060101010101" pitchFamily="49" charset="-122"/>
                <a:cs typeface="宋体" panose="02010600030101010101" pitchFamily="2" charset="-122"/>
              </a:rPr>
              <a:t>;</a:t>
            </a:r>
          </a:p>
          <a:p>
            <a:pPr eaLnBrk="1" hangingPunct="1">
              <a:lnSpc>
                <a:spcPct val="80000"/>
              </a:lnSpc>
              <a:buClr>
                <a:schemeClr val="hlink"/>
              </a:buClr>
              <a:buSzPct val="70000"/>
              <a:buFont typeface="Wingdings" panose="05000000000000000000" pitchFamily="2" charset="2"/>
              <a:buNone/>
            </a:pPr>
            <a:r>
              <a:rPr lang="en-US" altLang="zh-CN" sz="1800" dirty="0">
                <a:ea typeface="黑体" panose="02010609060101010101" pitchFamily="49" charset="-122"/>
                <a:cs typeface="宋体" panose="02010600030101010101" pitchFamily="2" charset="-122"/>
              </a:rPr>
              <a:t>public: 	</a:t>
            </a:r>
          </a:p>
          <a:p>
            <a:pPr eaLnBrk="1" hangingPunct="1">
              <a:lnSpc>
                <a:spcPct val="80000"/>
              </a:lnSpc>
              <a:buClr>
                <a:schemeClr val="hlink"/>
              </a:buClr>
              <a:buSzPct val="70000"/>
              <a:buFont typeface="Wingdings" panose="05000000000000000000" pitchFamily="2" charset="2"/>
              <a:buNone/>
            </a:pPr>
            <a:r>
              <a:rPr lang="en-US" altLang="zh-CN" sz="1800" dirty="0">
                <a:ea typeface="黑体" panose="02010609060101010101" pitchFamily="49" charset="-122"/>
                <a:cs typeface="宋体" panose="02010600030101010101" pitchFamily="2" charset="-122"/>
              </a:rPr>
              <a:t>     Complex(double r =0,double </a:t>
            </a:r>
            <a:r>
              <a:rPr lang="en-US" altLang="zh-CN" sz="1800" dirty="0" err="1">
                <a:ea typeface="黑体" panose="02010609060101010101" pitchFamily="49" charset="-122"/>
                <a:cs typeface="宋体" panose="02010600030101010101" pitchFamily="2" charset="-122"/>
              </a:rPr>
              <a:t>i</a:t>
            </a:r>
            <a:r>
              <a:rPr lang="en-US" altLang="zh-CN" sz="1800" dirty="0">
                <a:ea typeface="黑体" panose="02010609060101010101" pitchFamily="49" charset="-122"/>
                <a:cs typeface="宋体" panose="02010600030101010101" pitchFamily="2" charset="-122"/>
              </a:rPr>
              <a:t>=0)</a:t>
            </a:r>
          </a:p>
          <a:p>
            <a:pPr eaLnBrk="1" hangingPunct="1">
              <a:lnSpc>
                <a:spcPct val="80000"/>
              </a:lnSpc>
              <a:buClr>
                <a:schemeClr val="hlink"/>
              </a:buClr>
              <a:buSzPct val="70000"/>
              <a:buFont typeface="Wingdings" panose="05000000000000000000" pitchFamily="2" charset="2"/>
              <a:buNone/>
            </a:pPr>
            <a:r>
              <a:rPr lang="en-US" altLang="zh-CN" sz="1800" dirty="0">
                <a:ea typeface="黑体" panose="02010609060101010101" pitchFamily="49" charset="-122"/>
                <a:cs typeface="宋体" panose="02010600030101010101" pitchFamily="2" charset="-122"/>
              </a:rPr>
              <a:t>	{</a:t>
            </a:r>
          </a:p>
          <a:p>
            <a:pPr eaLnBrk="1" hangingPunct="1">
              <a:lnSpc>
                <a:spcPct val="80000"/>
              </a:lnSpc>
              <a:buClr>
                <a:schemeClr val="hlink"/>
              </a:buClr>
              <a:buSzPct val="70000"/>
              <a:buFont typeface="Wingdings" panose="05000000000000000000" pitchFamily="2" charset="2"/>
              <a:buNone/>
            </a:pPr>
            <a:r>
              <a:rPr lang="en-US" altLang="zh-CN" sz="1800" dirty="0">
                <a:ea typeface="黑体" panose="02010609060101010101" pitchFamily="49" charset="-122"/>
                <a:cs typeface="宋体" panose="02010600030101010101" pitchFamily="2" charset="-122"/>
              </a:rPr>
              <a:t>	   real=r; </a:t>
            </a:r>
            <a:r>
              <a:rPr lang="en-US" altLang="zh-CN" sz="1800" dirty="0" err="1">
                <a:ea typeface="黑体" panose="02010609060101010101" pitchFamily="49" charset="-122"/>
                <a:cs typeface="宋体" panose="02010600030101010101" pitchFamily="2" charset="-122"/>
              </a:rPr>
              <a:t>imag</a:t>
            </a:r>
            <a:r>
              <a:rPr lang="en-US" altLang="zh-CN" sz="1800" dirty="0">
                <a:ea typeface="黑体" panose="02010609060101010101" pitchFamily="49" charset="-122"/>
                <a:cs typeface="宋体" panose="02010600030101010101" pitchFamily="2" charset="-122"/>
              </a:rPr>
              <a:t>=</a:t>
            </a:r>
            <a:r>
              <a:rPr lang="en-US" altLang="zh-CN" sz="1800" dirty="0" err="1">
                <a:ea typeface="黑体" panose="02010609060101010101" pitchFamily="49" charset="-122"/>
                <a:cs typeface="宋体" panose="02010600030101010101" pitchFamily="2" charset="-122"/>
              </a:rPr>
              <a:t>i</a:t>
            </a:r>
            <a:r>
              <a:rPr lang="en-US" altLang="zh-CN" sz="1800" dirty="0">
                <a:ea typeface="黑体" panose="02010609060101010101" pitchFamily="49" charset="-122"/>
                <a:cs typeface="宋体" panose="02010600030101010101" pitchFamily="2" charset="-122"/>
              </a:rPr>
              <a:t>;</a:t>
            </a:r>
          </a:p>
          <a:p>
            <a:pPr eaLnBrk="1" hangingPunct="1">
              <a:lnSpc>
                <a:spcPct val="80000"/>
              </a:lnSpc>
              <a:buClr>
                <a:schemeClr val="hlink"/>
              </a:buClr>
              <a:buSzPct val="70000"/>
              <a:buFont typeface="Wingdings" panose="05000000000000000000" pitchFamily="2" charset="2"/>
              <a:buNone/>
            </a:pPr>
            <a:r>
              <a:rPr lang="en-US" altLang="zh-CN" sz="1800" dirty="0">
                <a:ea typeface="黑体" panose="02010609060101010101" pitchFamily="49" charset="-122"/>
                <a:cs typeface="宋体" panose="02010600030101010101" pitchFamily="2" charset="-122"/>
              </a:rPr>
              <a:t>	}</a:t>
            </a:r>
            <a:r>
              <a:rPr lang="en-US" altLang="zh-CN" sz="1800" dirty="0">
                <a:solidFill>
                  <a:srgbClr val="FF0000"/>
                </a:solidFill>
                <a:ea typeface="黑体" panose="02010609060101010101" pitchFamily="49" charset="-122"/>
                <a:cs typeface="宋体" panose="02010600030101010101" pitchFamily="2" charset="-122"/>
              </a:rPr>
              <a:t> </a:t>
            </a:r>
          </a:p>
          <a:p>
            <a:pPr eaLnBrk="1" hangingPunct="1">
              <a:lnSpc>
                <a:spcPct val="80000"/>
              </a:lnSpc>
              <a:buClr>
                <a:schemeClr val="hlink"/>
              </a:buClr>
              <a:buSzPct val="70000"/>
              <a:buFont typeface="Wingdings" panose="05000000000000000000" pitchFamily="2" charset="2"/>
              <a:buNone/>
            </a:pPr>
            <a:r>
              <a:rPr lang="en-US" altLang="zh-CN" sz="1800" dirty="0">
                <a:solidFill>
                  <a:srgbClr val="FF0000"/>
                </a:solidFill>
                <a:ea typeface="黑体" panose="02010609060101010101" pitchFamily="49" charset="-122"/>
                <a:cs typeface="宋体" panose="02010600030101010101" pitchFamily="2" charset="-122"/>
              </a:rPr>
              <a:t>    </a:t>
            </a:r>
            <a:r>
              <a:rPr lang="en-US" altLang="zh-CN" sz="1800" dirty="0">
                <a:ea typeface="黑体" panose="02010609060101010101" pitchFamily="49" charset="-122"/>
                <a:cs typeface="宋体" panose="02010600030101010101" pitchFamily="2" charset="-122"/>
              </a:rPr>
              <a:t>void print();</a:t>
            </a:r>
          </a:p>
          <a:p>
            <a:pPr eaLnBrk="1" hangingPunct="1">
              <a:lnSpc>
                <a:spcPct val="80000"/>
              </a:lnSpc>
              <a:buClr>
                <a:schemeClr val="hlink"/>
              </a:buClr>
              <a:buSzPct val="70000"/>
              <a:buFont typeface="Wingdings" panose="05000000000000000000" pitchFamily="2" charset="2"/>
              <a:buNone/>
            </a:pPr>
            <a:r>
              <a:rPr lang="en-US" altLang="zh-CN" sz="2000" dirty="0">
                <a:solidFill>
                  <a:srgbClr val="0070C0"/>
                </a:solidFill>
                <a:ea typeface="黑体" panose="02010609060101010101" pitchFamily="49" charset="-122"/>
                <a:cs typeface="宋体" panose="02010600030101010101" pitchFamily="2" charset="-122"/>
              </a:rPr>
              <a:t>friend Complex operator+(Complex co1,Complex co2);</a:t>
            </a:r>
          </a:p>
          <a:p>
            <a:pPr eaLnBrk="1" hangingPunct="1">
              <a:lnSpc>
                <a:spcPct val="80000"/>
              </a:lnSpc>
              <a:buClr>
                <a:schemeClr val="hlink"/>
              </a:buClr>
              <a:buSzPct val="70000"/>
              <a:buFont typeface="Wingdings" panose="05000000000000000000" pitchFamily="2" charset="2"/>
              <a:buNone/>
            </a:pPr>
            <a:r>
              <a:rPr lang="en-US" altLang="zh-CN" sz="1800" dirty="0">
                <a:ea typeface="黑体" panose="02010609060101010101" pitchFamily="49" charset="-122"/>
                <a:cs typeface="宋体" panose="02010600030101010101" pitchFamily="2" charset="-122"/>
              </a:rPr>
              <a:t>};</a:t>
            </a:r>
          </a:p>
          <a:p>
            <a:pPr eaLnBrk="1" hangingPunct="1">
              <a:lnSpc>
                <a:spcPct val="80000"/>
              </a:lnSpc>
              <a:buClr>
                <a:schemeClr val="hlink"/>
              </a:buClr>
              <a:buSzPct val="70000"/>
              <a:buFont typeface="Wingdings" panose="05000000000000000000" pitchFamily="2" charset="2"/>
              <a:buNone/>
            </a:pPr>
            <a:r>
              <a:rPr lang="en-US" altLang="zh-CN" sz="2000" dirty="0">
                <a:solidFill>
                  <a:srgbClr val="0070C0"/>
                </a:solidFill>
                <a:ea typeface="黑体" panose="02010609060101010101" pitchFamily="49" charset="-122"/>
                <a:cs typeface="宋体" panose="02010600030101010101" pitchFamily="2" charset="-122"/>
              </a:rPr>
              <a:t>Complex operator+(Complex co1,Complex co2)</a:t>
            </a:r>
          </a:p>
          <a:p>
            <a:pPr eaLnBrk="1" hangingPunct="1">
              <a:lnSpc>
                <a:spcPct val="80000"/>
              </a:lnSpc>
              <a:buClr>
                <a:schemeClr val="hlink"/>
              </a:buClr>
              <a:buSzPct val="70000"/>
              <a:buFont typeface="Wingdings" panose="05000000000000000000" pitchFamily="2" charset="2"/>
              <a:buNone/>
            </a:pPr>
            <a:r>
              <a:rPr lang="en-US" altLang="zh-CN" sz="2000" dirty="0">
                <a:solidFill>
                  <a:srgbClr val="0070C0"/>
                </a:solidFill>
                <a:ea typeface="黑体" panose="02010609060101010101" pitchFamily="49" charset="-122"/>
                <a:cs typeface="宋体" panose="02010600030101010101" pitchFamily="2" charset="-122"/>
              </a:rPr>
              <a:t> {</a:t>
            </a:r>
          </a:p>
          <a:p>
            <a:pPr eaLnBrk="1" hangingPunct="1">
              <a:lnSpc>
                <a:spcPct val="80000"/>
              </a:lnSpc>
              <a:buClr>
                <a:schemeClr val="hlink"/>
              </a:buClr>
              <a:buSzPct val="70000"/>
              <a:buFont typeface="Wingdings" panose="05000000000000000000" pitchFamily="2" charset="2"/>
              <a:buNone/>
            </a:pPr>
            <a:r>
              <a:rPr lang="en-US" altLang="zh-CN" sz="2000" dirty="0">
                <a:solidFill>
                  <a:srgbClr val="0070C0"/>
                </a:solidFill>
                <a:ea typeface="黑体" panose="02010609060101010101" pitchFamily="49" charset="-122"/>
                <a:cs typeface="宋体" panose="02010600030101010101" pitchFamily="2" charset="-122"/>
              </a:rPr>
              <a:t>      Complex temp;</a:t>
            </a:r>
          </a:p>
          <a:p>
            <a:pPr eaLnBrk="1" hangingPunct="1">
              <a:lnSpc>
                <a:spcPct val="80000"/>
              </a:lnSpc>
              <a:buClr>
                <a:schemeClr val="hlink"/>
              </a:buClr>
              <a:buSzPct val="70000"/>
              <a:buFont typeface="Wingdings" panose="05000000000000000000" pitchFamily="2" charset="2"/>
              <a:buNone/>
            </a:pPr>
            <a:r>
              <a:rPr lang="en-US" altLang="zh-CN" sz="2000" dirty="0">
                <a:solidFill>
                  <a:srgbClr val="0070C0"/>
                </a:solidFill>
                <a:ea typeface="黑体" panose="02010609060101010101" pitchFamily="49" charset="-122"/>
                <a:cs typeface="宋体" panose="02010600030101010101" pitchFamily="2" charset="-122"/>
              </a:rPr>
              <a:t>	  </a:t>
            </a:r>
            <a:r>
              <a:rPr lang="en-US" altLang="zh-CN" sz="2000" dirty="0" err="1">
                <a:solidFill>
                  <a:srgbClr val="0070C0"/>
                </a:solidFill>
                <a:ea typeface="黑体" panose="02010609060101010101" pitchFamily="49" charset="-122"/>
                <a:cs typeface="宋体" panose="02010600030101010101" pitchFamily="2" charset="-122"/>
              </a:rPr>
              <a:t>temp.real</a:t>
            </a:r>
            <a:r>
              <a:rPr lang="en-US" altLang="zh-CN" sz="2000" dirty="0">
                <a:solidFill>
                  <a:srgbClr val="0070C0"/>
                </a:solidFill>
                <a:ea typeface="黑体" panose="02010609060101010101" pitchFamily="49" charset="-122"/>
                <a:cs typeface="宋体" panose="02010600030101010101" pitchFamily="2" charset="-122"/>
              </a:rPr>
              <a:t> = co1.real + co2.real;</a:t>
            </a:r>
          </a:p>
          <a:p>
            <a:pPr eaLnBrk="1" hangingPunct="1">
              <a:lnSpc>
                <a:spcPct val="80000"/>
              </a:lnSpc>
              <a:buClr>
                <a:schemeClr val="hlink"/>
              </a:buClr>
              <a:buSzPct val="70000"/>
              <a:buFont typeface="Wingdings" panose="05000000000000000000" pitchFamily="2" charset="2"/>
              <a:buNone/>
            </a:pPr>
            <a:r>
              <a:rPr lang="en-US" altLang="zh-CN" sz="2000" dirty="0">
                <a:solidFill>
                  <a:srgbClr val="0070C0"/>
                </a:solidFill>
                <a:ea typeface="黑体" panose="02010609060101010101" pitchFamily="49" charset="-122"/>
                <a:cs typeface="宋体" panose="02010600030101010101" pitchFamily="2" charset="-122"/>
              </a:rPr>
              <a:t>	  </a:t>
            </a:r>
            <a:r>
              <a:rPr lang="en-US" altLang="zh-CN" sz="2000" dirty="0" err="1">
                <a:solidFill>
                  <a:srgbClr val="0070C0"/>
                </a:solidFill>
                <a:ea typeface="黑体" panose="02010609060101010101" pitchFamily="49" charset="-122"/>
                <a:cs typeface="宋体" panose="02010600030101010101" pitchFamily="2" charset="-122"/>
              </a:rPr>
              <a:t>temp.imag</a:t>
            </a:r>
            <a:r>
              <a:rPr lang="en-US" altLang="zh-CN" sz="2000" dirty="0">
                <a:solidFill>
                  <a:srgbClr val="0070C0"/>
                </a:solidFill>
                <a:ea typeface="黑体" panose="02010609060101010101" pitchFamily="49" charset="-122"/>
                <a:cs typeface="宋体" panose="02010600030101010101" pitchFamily="2" charset="-122"/>
              </a:rPr>
              <a:t> = co1.imag + co2.imag;</a:t>
            </a:r>
          </a:p>
          <a:p>
            <a:pPr eaLnBrk="1" hangingPunct="1">
              <a:lnSpc>
                <a:spcPct val="80000"/>
              </a:lnSpc>
              <a:buClr>
                <a:schemeClr val="hlink"/>
              </a:buClr>
              <a:buSzPct val="70000"/>
              <a:buFont typeface="Wingdings" panose="05000000000000000000" pitchFamily="2" charset="2"/>
              <a:buNone/>
            </a:pPr>
            <a:r>
              <a:rPr lang="en-US" altLang="zh-CN" sz="2000" dirty="0">
                <a:solidFill>
                  <a:srgbClr val="0070C0"/>
                </a:solidFill>
                <a:ea typeface="黑体" panose="02010609060101010101" pitchFamily="49" charset="-122"/>
                <a:cs typeface="宋体" panose="02010600030101010101" pitchFamily="2" charset="-122"/>
              </a:rPr>
              <a:t>	  return temp;</a:t>
            </a:r>
          </a:p>
          <a:p>
            <a:pPr eaLnBrk="1" hangingPunct="1">
              <a:lnSpc>
                <a:spcPct val="80000"/>
              </a:lnSpc>
              <a:buClr>
                <a:schemeClr val="hlink"/>
              </a:buClr>
              <a:buSzPct val="70000"/>
              <a:buFont typeface="Wingdings" panose="05000000000000000000" pitchFamily="2" charset="2"/>
              <a:buNone/>
            </a:pPr>
            <a:r>
              <a:rPr lang="en-US" altLang="zh-CN" sz="2000" dirty="0">
                <a:solidFill>
                  <a:srgbClr val="0070C0"/>
                </a:solidFill>
                <a:ea typeface="黑体" panose="02010609060101010101" pitchFamily="49" charset="-122"/>
                <a:cs typeface="宋体" panose="02010600030101010101" pitchFamily="2" charset="-122"/>
              </a:rPr>
              <a:t>  }</a:t>
            </a:r>
          </a:p>
          <a:p>
            <a:pPr>
              <a:buFont typeface="Wingdings" panose="05000000000000000000" pitchFamily="2" charset="2"/>
              <a:buNone/>
            </a:pPr>
            <a:r>
              <a:rPr lang="en-US" altLang="zh-CN" sz="1800" dirty="0">
                <a:ea typeface="黑体" panose="02010609060101010101" pitchFamily="49" charset="-122"/>
                <a:cs typeface="宋体" panose="02010600030101010101" pitchFamily="2" charset="-122"/>
              </a:rPr>
              <a:t>void Complex::print()</a:t>
            </a:r>
          </a:p>
          <a:p>
            <a:pPr>
              <a:buFont typeface="Wingdings" panose="05000000000000000000" pitchFamily="2" charset="2"/>
              <a:buNone/>
            </a:pPr>
            <a:r>
              <a:rPr lang="en-US" altLang="zh-CN" sz="1800" dirty="0">
                <a:ea typeface="黑体" panose="02010609060101010101" pitchFamily="49" charset="-122"/>
                <a:cs typeface="宋体" panose="02010600030101010101" pitchFamily="2" charset="-122"/>
              </a:rPr>
              <a:t>{  </a:t>
            </a:r>
            <a:r>
              <a:rPr lang="en-US" altLang="zh-CN" sz="1800" dirty="0" err="1">
                <a:ea typeface="黑体" panose="02010609060101010101" pitchFamily="49" charset="-122"/>
                <a:cs typeface="宋体" panose="02010600030101010101" pitchFamily="2" charset="-122"/>
              </a:rPr>
              <a:t>cout</a:t>
            </a:r>
            <a:r>
              <a:rPr lang="en-US" altLang="zh-CN" sz="1800" dirty="0">
                <a:ea typeface="黑体" panose="02010609060101010101" pitchFamily="49" charset="-122"/>
                <a:cs typeface="宋体" panose="02010600030101010101" pitchFamily="2" charset="-122"/>
              </a:rPr>
              <a:t>&lt;&lt;"total real="&lt;&lt;real&lt;&lt;" "&lt;&lt;" total </a:t>
            </a:r>
            <a:r>
              <a:rPr lang="en-US" altLang="zh-CN" sz="1800" dirty="0" err="1">
                <a:ea typeface="黑体" panose="02010609060101010101" pitchFamily="49" charset="-122"/>
                <a:cs typeface="宋体" panose="02010600030101010101" pitchFamily="2" charset="-122"/>
              </a:rPr>
              <a:t>imag</a:t>
            </a:r>
            <a:r>
              <a:rPr lang="en-US" altLang="zh-CN" sz="1800" dirty="0">
                <a:ea typeface="黑体" panose="02010609060101010101" pitchFamily="49" charset="-122"/>
                <a:cs typeface="宋体" panose="02010600030101010101" pitchFamily="2" charset="-122"/>
              </a:rPr>
              <a:t>="&lt;&lt;</a:t>
            </a:r>
            <a:r>
              <a:rPr lang="en-US" altLang="zh-CN" sz="1800" dirty="0" err="1">
                <a:ea typeface="黑体" panose="02010609060101010101" pitchFamily="49" charset="-122"/>
                <a:cs typeface="宋体" panose="02010600030101010101" pitchFamily="2" charset="-122"/>
              </a:rPr>
              <a:t>imag</a:t>
            </a:r>
            <a:r>
              <a:rPr lang="en-US" altLang="zh-CN" sz="1800" dirty="0">
                <a:ea typeface="黑体" panose="02010609060101010101" pitchFamily="49" charset="-122"/>
                <a:cs typeface="宋体" panose="02010600030101010101" pitchFamily="2" charset="-122"/>
              </a:rPr>
              <a:t>&lt;&lt;</a:t>
            </a:r>
            <a:r>
              <a:rPr lang="en-US" altLang="zh-CN" sz="1800" dirty="0" err="1">
                <a:ea typeface="黑体" panose="02010609060101010101" pitchFamily="49" charset="-122"/>
                <a:cs typeface="宋体" panose="02010600030101010101" pitchFamily="2" charset="-122"/>
              </a:rPr>
              <a:t>endl</a:t>
            </a:r>
            <a:r>
              <a:rPr lang="en-US" altLang="zh-CN" sz="1800" dirty="0">
                <a:ea typeface="黑体" panose="02010609060101010101" pitchFamily="49" charset="-122"/>
                <a:cs typeface="宋体" panose="02010600030101010101" pitchFamily="2" charset="-122"/>
              </a:rPr>
              <a:t>; }</a:t>
            </a:r>
          </a:p>
        </p:txBody>
      </p:sp>
      <p:sp>
        <p:nvSpPr>
          <p:cNvPr id="8" name="文本框 7">
            <a:extLst>
              <a:ext uri="{FF2B5EF4-FFF2-40B4-BE49-F238E27FC236}">
                <a16:creationId xmlns:a16="http://schemas.microsoft.com/office/drawing/2014/main" id="{E9644BDC-178C-4520-B023-342749D883CC}"/>
              </a:ext>
            </a:extLst>
          </p:cNvPr>
          <p:cNvSpPr txBox="1"/>
          <p:nvPr/>
        </p:nvSpPr>
        <p:spPr>
          <a:xfrm>
            <a:off x="6596108" y="1087992"/>
            <a:ext cx="6094520" cy="2862322"/>
          </a:xfrm>
          <a:prstGeom prst="rect">
            <a:avLst/>
          </a:prstGeom>
          <a:noFill/>
        </p:spPr>
        <p:txBody>
          <a:bodyPr wrap="square">
            <a:spAutoFit/>
          </a:bodyPr>
          <a:lstStyle/>
          <a:p>
            <a:pPr>
              <a:buFont typeface="Wingdings" panose="05000000000000000000" pitchFamily="2" charset="2"/>
              <a:buNone/>
            </a:pPr>
            <a:r>
              <a:rPr lang="en-US" altLang="zh-CN" sz="1800" dirty="0">
                <a:ea typeface="黑体" panose="02010609060101010101" pitchFamily="49" charset="-122"/>
                <a:cs typeface="宋体" panose="02010600030101010101" pitchFamily="2" charset="-122"/>
              </a:rPr>
              <a:t>void Complex::print()</a:t>
            </a:r>
          </a:p>
          <a:p>
            <a:pPr>
              <a:buFont typeface="Wingdings" panose="05000000000000000000" pitchFamily="2" charset="2"/>
              <a:buNone/>
            </a:pPr>
            <a:r>
              <a:rPr lang="en-US" altLang="zh-CN" sz="1800" dirty="0">
                <a:ea typeface="黑体" panose="02010609060101010101" pitchFamily="49" charset="-122"/>
                <a:cs typeface="宋体" panose="02010600030101010101" pitchFamily="2" charset="-122"/>
              </a:rPr>
              <a:t>{  </a:t>
            </a:r>
            <a:r>
              <a:rPr lang="en-US" altLang="zh-CN" sz="1800" dirty="0" err="1">
                <a:ea typeface="黑体" panose="02010609060101010101" pitchFamily="49" charset="-122"/>
                <a:cs typeface="宋体" panose="02010600030101010101" pitchFamily="2" charset="-122"/>
              </a:rPr>
              <a:t>cout</a:t>
            </a:r>
            <a:r>
              <a:rPr lang="en-US" altLang="zh-CN" sz="1800" dirty="0">
                <a:ea typeface="黑体" panose="02010609060101010101" pitchFamily="49" charset="-122"/>
                <a:cs typeface="宋体" panose="02010600030101010101" pitchFamily="2" charset="-122"/>
              </a:rPr>
              <a:t>&lt;&lt;"total real="&lt;&lt;real&lt;&lt;" "&lt;&lt;" total </a:t>
            </a:r>
            <a:r>
              <a:rPr lang="en-US" altLang="zh-CN" sz="1800" dirty="0" err="1">
                <a:ea typeface="黑体" panose="02010609060101010101" pitchFamily="49" charset="-122"/>
                <a:cs typeface="宋体" panose="02010600030101010101" pitchFamily="2" charset="-122"/>
              </a:rPr>
              <a:t>imag</a:t>
            </a:r>
            <a:r>
              <a:rPr lang="en-US" altLang="zh-CN" sz="1800" dirty="0">
                <a:ea typeface="黑体" panose="02010609060101010101" pitchFamily="49" charset="-122"/>
                <a:cs typeface="宋体" panose="02010600030101010101" pitchFamily="2" charset="-122"/>
              </a:rPr>
              <a:t>="&lt;&lt;</a:t>
            </a:r>
            <a:r>
              <a:rPr lang="en-US" altLang="zh-CN" sz="1800" dirty="0" err="1">
                <a:ea typeface="黑体" panose="02010609060101010101" pitchFamily="49" charset="-122"/>
                <a:cs typeface="宋体" panose="02010600030101010101" pitchFamily="2" charset="-122"/>
              </a:rPr>
              <a:t>imag</a:t>
            </a:r>
            <a:r>
              <a:rPr lang="en-US" altLang="zh-CN" sz="1800" dirty="0">
                <a:ea typeface="黑体" panose="02010609060101010101" pitchFamily="49" charset="-122"/>
                <a:cs typeface="宋体" panose="02010600030101010101" pitchFamily="2" charset="-122"/>
              </a:rPr>
              <a:t>&lt;&lt;</a:t>
            </a:r>
            <a:r>
              <a:rPr lang="en-US" altLang="zh-CN" sz="1800" dirty="0" err="1">
                <a:ea typeface="黑体" panose="02010609060101010101" pitchFamily="49" charset="-122"/>
                <a:cs typeface="宋体" panose="02010600030101010101" pitchFamily="2" charset="-122"/>
              </a:rPr>
              <a:t>endl</a:t>
            </a:r>
            <a:r>
              <a:rPr lang="en-US" altLang="zh-CN" sz="1800" dirty="0">
                <a:ea typeface="黑体" panose="02010609060101010101" pitchFamily="49" charset="-122"/>
                <a:cs typeface="宋体" panose="02010600030101010101" pitchFamily="2" charset="-122"/>
              </a:rPr>
              <a:t>; }</a:t>
            </a:r>
          </a:p>
          <a:p>
            <a:pPr>
              <a:buFont typeface="Wingdings" panose="05000000000000000000" pitchFamily="2" charset="2"/>
              <a:buNone/>
            </a:pPr>
            <a:r>
              <a:rPr lang="en-US" altLang="zh-CN" sz="1800" dirty="0">
                <a:ea typeface="黑体" panose="02010609060101010101" pitchFamily="49" charset="-122"/>
                <a:cs typeface="宋体" panose="02010600030101010101" pitchFamily="2" charset="-122"/>
              </a:rPr>
              <a:t>int main()</a:t>
            </a:r>
          </a:p>
          <a:p>
            <a:pPr>
              <a:buFont typeface="Wingdings" panose="05000000000000000000" pitchFamily="2" charset="2"/>
              <a:buNone/>
            </a:pPr>
            <a:r>
              <a:rPr lang="en-US" altLang="zh-CN" sz="1800" dirty="0">
                <a:ea typeface="黑体" panose="02010609060101010101" pitchFamily="49" charset="-122"/>
                <a:cs typeface="宋体" panose="02010600030101010101" pitchFamily="2" charset="-122"/>
              </a:rPr>
              <a:t>{</a:t>
            </a:r>
          </a:p>
          <a:p>
            <a:pPr>
              <a:buFont typeface="Wingdings" panose="05000000000000000000" pitchFamily="2" charset="2"/>
              <a:buNone/>
            </a:pPr>
            <a:r>
              <a:rPr lang="en-US" altLang="zh-CN" sz="1800" dirty="0">
                <a:ea typeface="黑体" panose="02010609060101010101" pitchFamily="49" charset="-122"/>
                <a:cs typeface="宋体" panose="02010600030101010101" pitchFamily="2" charset="-122"/>
              </a:rPr>
              <a:t>	Complex com1(1.1,2.2),com2(3.3,4.4),total1;</a:t>
            </a:r>
          </a:p>
          <a:p>
            <a:pPr>
              <a:buFont typeface="Wingdings" panose="05000000000000000000" pitchFamily="2" charset="2"/>
              <a:buNone/>
            </a:pPr>
            <a:r>
              <a:rPr lang="en-US" altLang="zh-CN" sz="1800" dirty="0">
                <a:ea typeface="黑体" panose="02010609060101010101" pitchFamily="49" charset="-122"/>
                <a:cs typeface="宋体" panose="02010600030101010101" pitchFamily="2" charset="-122"/>
              </a:rPr>
              <a:t>	total1 = com1 + com2;</a:t>
            </a:r>
          </a:p>
          <a:p>
            <a:pPr>
              <a:buFont typeface="Wingdings" panose="05000000000000000000" pitchFamily="2" charset="2"/>
              <a:buNone/>
            </a:pPr>
            <a:r>
              <a:rPr lang="en-US" altLang="zh-CN" sz="1800" dirty="0">
                <a:ea typeface="黑体" panose="02010609060101010101" pitchFamily="49" charset="-122"/>
                <a:cs typeface="宋体" panose="02010600030101010101" pitchFamily="2" charset="-122"/>
              </a:rPr>
              <a:t>        total1.print();	</a:t>
            </a:r>
          </a:p>
          <a:p>
            <a:pPr>
              <a:buFont typeface="Wingdings" panose="05000000000000000000" pitchFamily="2" charset="2"/>
              <a:buNone/>
            </a:pPr>
            <a:r>
              <a:rPr lang="en-US" altLang="zh-CN" sz="1800" dirty="0">
                <a:ea typeface="黑体" panose="02010609060101010101" pitchFamily="49" charset="-122"/>
                <a:cs typeface="宋体" panose="02010600030101010101" pitchFamily="2" charset="-122"/>
              </a:rPr>
              <a:t>	return 0;</a:t>
            </a:r>
          </a:p>
          <a:p>
            <a:pPr>
              <a:buFont typeface="Wingdings" panose="05000000000000000000" pitchFamily="2" charset="2"/>
              <a:buNone/>
            </a:pPr>
            <a:r>
              <a:rPr lang="en-US" altLang="zh-CN" sz="1800" dirty="0">
                <a:ea typeface="黑体" panose="02010609060101010101" pitchFamily="49" charset="-122"/>
                <a:cs typeface="宋体" panose="02010600030101010101" pitchFamily="2" charset="-122"/>
              </a:rPr>
              <a:t>}</a:t>
            </a:r>
          </a:p>
        </p:txBody>
      </p:sp>
      <p:grpSp>
        <p:nvGrpSpPr>
          <p:cNvPr id="9" name="组合 8">
            <a:extLst>
              <a:ext uri="{FF2B5EF4-FFF2-40B4-BE49-F238E27FC236}">
                <a16:creationId xmlns:a16="http://schemas.microsoft.com/office/drawing/2014/main" id="{049B8140-1958-43CA-8C8D-034D65CBE0E6}"/>
              </a:ext>
            </a:extLst>
          </p:cNvPr>
          <p:cNvGrpSpPr>
            <a:grpSpLocks/>
          </p:cNvGrpSpPr>
          <p:nvPr/>
        </p:nvGrpSpPr>
        <p:grpSpPr bwMode="auto">
          <a:xfrm>
            <a:off x="5724895" y="3237870"/>
            <a:ext cx="3702050" cy="2084387"/>
            <a:chOff x="5076056" y="2712564"/>
            <a:chExt cx="3703512" cy="2084588"/>
          </a:xfrm>
        </p:grpSpPr>
        <p:sp>
          <p:nvSpPr>
            <p:cNvPr id="10" name="文本框 11">
              <a:extLst>
                <a:ext uri="{FF2B5EF4-FFF2-40B4-BE49-F238E27FC236}">
                  <a16:creationId xmlns:a16="http://schemas.microsoft.com/office/drawing/2014/main" id="{E29D2A8E-CE04-4620-B86C-D4CC822E73C5}"/>
                </a:ext>
              </a:extLst>
            </p:cNvPr>
            <p:cNvSpPr txBox="1">
              <a:spLocks noChangeArrowheads="1"/>
            </p:cNvSpPr>
            <p:nvPr/>
          </p:nvSpPr>
          <p:spPr bwMode="auto">
            <a:xfrm>
              <a:off x="5868144" y="3402109"/>
              <a:ext cx="2911424"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Wingdings" panose="05000000000000000000" pitchFamily="2" charset="2"/>
                <a:buChar char="¢"/>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bg2"/>
                </a:buClr>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400" dirty="0">
                  <a:solidFill>
                    <a:srgbClr val="0070C0"/>
                  </a:solidFill>
                  <a:latin typeface="微软雅黑" panose="020B0503020204020204" pitchFamily="34" charset="-122"/>
                  <a:ea typeface="微软雅黑" panose="020B0503020204020204" pitchFamily="34" charset="-122"/>
                </a:rPr>
                <a:t>注意友元函数的定义方式</a:t>
              </a:r>
            </a:p>
          </p:txBody>
        </p:sp>
        <p:sp>
          <p:nvSpPr>
            <p:cNvPr id="11" name="燕尾形 13">
              <a:extLst>
                <a:ext uri="{FF2B5EF4-FFF2-40B4-BE49-F238E27FC236}">
                  <a16:creationId xmlns:a16="http://schemas.microsoft.com/office/drawing/2014/main" id="{266AC99C-F752-4361-9445-8E385B50CDA5}"/>
                </a:ext>
              </a:extLst>
            </p:cNvPr>
            <p:cNvSpPr>
              <a:spLocks noChangeArrowheads="1"/>
            </p:cNvSpPr>
            <p:nvPr/>
          </p:nvSpPr>
          <p:spPr bwMode="auto">
            <a:xfrm>
              <a:off x="5076056" y="2712564"/>
              <a:ext cx="792088" cy="2084588"/>
            </a:xfrm>
            <a:prstGeom prst="chevron">
              <a:avLst>
                <a:gd name="adj" fmla="val 50000"/>
              </a:avLst>
            </a:prstGeom>
            <a:solidFill>
              <a:srgbClr val="CCECFF"/>
            </a:solidFill>
            <a:ln w="9525" algn="ctr">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anose="05000000000000000000" pitchFamily="2" charset="2"/>
                <a:buChar char="¢"/>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bg2"/>
                </a:buClr>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en-US" sz="1600" b="0"/>
            </a:p>
          </p:txBody>
        </p:sp>
      </p:grpSp>
    </p:spTree>
    <p:extLst>
      <p:ext uri="{BB962C8B-B14F-4D97-AF65-F5344CB8AC3E}">
        <p14:creationId xmlns:p14="http://schemas.microsoft.com/office/powerpoint/2010/main" val="1854107724"/>
      </p:ext>
    </p:extLst>
  </p:cSld>
  <p:clrMapOvr>
    <a:masterClrMapping/>
  </p:clrMapOvr>
  <mc:AlternateContent xmlns:mc="http://schemas.openxmlformats.org/markup-compatibility/2006" xmlns:p14="http://schemas.microsoft.com/office/powerpoint/2010/main">
    <mc:Choice Requires="p14">
      <p:transition spd="slow" p14:dur="1600" advClick="0" advTm="5000">
        <p14:gallery dir="l"/>
      </p:transition>
    </mc:Choice>
    <mc:Fallback xmlns="">
      <p:transition spd="slow"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left)">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88B694CA-52D3-41E4-9236-0A511433847C}"/>
              </a:ext>
            </a:extLst>
          </p:cNvPr>
          <p:cNvSpPr txBox="1"/>
          <p:nvPr/>
        </p:nvSpPr>
        <p:spPr>
          <a:xfrm>
            <a:off x="224161" y="0"/>
            <a:ext cx="6094520" cy="5632311"/>
          </a:xfrm>
          <a:prstGeom prst="rect">
            <a:avLst/>
          </a:prstGeom>
          <a:noFill/>
        </p:spPr>
        <p:txBody>
          <a:bodyPr wrap="square">
            <a:spAutoFit/>
          </a:bodyPr>
          <a:lstStyle/>
          <a:p>
            <a:pPr>
              <a:buFont typeface="Wingdings" panose="05000000000000000000" pitchFamily="2" charset="2"/>
              <a:buNone/>
            </a:pPr>
            <a:r>
              <a:rPr lang="en-US" altLang="zh-CN" sz="1800" dirty="0"/>
              <a:t>#include&lt;iostream&gt;</a:t>
            </a:r>
          </a:p>
          <a:p>
            <a:pPr>
              <a:buFont typeface="Wingdings" panose="05000000000000000000" pitchFamily="2" charset="2"/>
              <a:buNone/>
            </a:pPr>
            <a:r>
              <a:rPr lang="en-US" altLang="zh-CN" sz="1800" dirty="0"/>
              <a:t>using namespace std;</a:t>
            </a:r>
          </a:p>
          <a:p>
            <a:pPr>
              <a:buFont typeface="Wingdings" panose="05000000000000000000" pitchFamily="2" charset="2"/>
              <a:buNone/>
            </a:pPr>
            <a:r>
              <a:rPr lang="en-US" altLang="zh-CN" sz="1800" dirty="0"/>
              <a:t>class Complex{</a:t>
            </a:r>
          </a:p>
          <a:p>
            <a:pPr>
              <a:buFont typeface="Wingdings" panose="05000000000000000000" pitchFamily="2" charset="2"/>
              <a:buNone/>
            </a:pPr>
            <a:r>
              <a:rPr lang="en-US" altLang="zh-CN" sz="1800" dirty="0"/>
              <a:t>	double real;</a:t>
            </a:r>
          </a:p>
          <a:p>
            <a:pPr>
              <a:buFont typeface="Wingdings" panose="05000000000000000000" pitchFamily="2" charset="2"/>
              <a:buNone/>
            </a:pPr>
            <a:r>
              <a:rPr lang="en-US" altLang="zh-CN" sz="1800" dirty="0"/>
              <a:t>	double </a:t>
            </a:r>
            <a:r>
              <a:rPr lang="en-US" altLang="zh-CN" sz="1800" dirty="0" err="1"/>
              <a:t>imag</a:t>
            </a:r>
            <a:r>
              <a:rPr lang="en-US" altLang="zh-CN" sz="1800" dirty="0"/>
              <a:t>;</a:t>
            </a:r>
          </a:p>
          <a:p>
            <a:pPr>
              <a:buFont typeface="Wingdings" panose="05000000000000000000" pitchFamily="2" charset="2"/>
              <a:buNone/>
            </a:pPr>
            <a:r>
              <a:rPr lang="en-US" altLang="zh-CN" sz="1800" dirty="0"/>
              <a:t>public:	</a:t>
            </a:r>
          </a:p>
          <a:p>
            <a:pPr>
              <a:buFont typeface="Wingdings" panose="05000000000000000000" pitchFamily="2" charset="2"/>
              <a:buNone/>
            </a:pPr>
            <a:r>
              <a:rPr lang="en-US" altLang="zh-CN" sz="1800" dirty="0"/>
              <a:t>	Complex(double r =0.0,double </a:t>
            </a:r>
            <a:r>
              <a:rPr lang="en-US" altLang="zh-CN" sz="1800" dirty="0" err="1"/>
              <a:t>i</a:t>
            </a:r>
            <a:r>
              <a:rPr lang="en-US" altLang="zh-CN" sz="1800" dirty="0"/>
              <a:t>=0.0);</a:t>
            </a:r>
          </a:p>
          <a:p>
            <a:pPr>
              <a:buFont typeface="Wingdings" panose="05000000000000000000" pitchFamily="2" charset="2"/>
              <a:buNone/>
            </a:pPr>
            <a:r>
              <a:rPr lang="en-US" altLang="zh-CN" sz="1800" dirty="0"/>
              <a:t>	void print();</a:t>
            </a:r>
          </a:p>
          <a:p>
            <a:pPr>
              <a:buFont typeface="Wingdings" panose="05000000000000000000" pitchFamily="2" charset="2"/>
              <a:buNone/>
            </a:pPr>
            <a:r>
              <a:rPr lang="en-US" altLang="zh-CN" sz="1800" dirty="0"/>
              <a:t>         </a:t>
            </a:r>
            <a:r>
              <a:rPr lang="en-US" altLang="zh-CN" sz="1800" dirty="0">
                <a:solidFill>
                  <a:srgbClr val="339966"/>
                </a:solidFill>
              </a:rPr>
              <a:t>Complex operator+(Complex c);</a:t>
            </a:r>
          </a:p>
          <a:p>
            <a:pPr>
              <a:buFont typeface="Wingdings" panose="05000000000000000000" pitchFamily="2" charset="2"/>
              <a:buNone/>
            </a:pPr>
            <a:r>
              <a:rPr lang="en-US" altLang="zh-CN" sz="1800" dirty="0"/>
              <a:t>};</a:t>
            </a:r>
          </a:p>
          <a:p>
            <a:pPr>
              <a:buFont typeface="Wingdings" panose="05000000000000000000" pitchFamily="2" charset="2"/>
              <a:buNone/>
            </a:pPr>
            <a:r>
              <a:rPr lang="en-US" altLang="zh-CN" sz="1800" dirty="0"/>
              <a:t>Complex::Complex(double </a:t>
            </a:r>
            <a:r>
              <a:rPr lang="en-US" altLang="zh-CN" sz="1800" dirty="0" err="1"/>
              <a:t>r,double</a:t>
            </a:r>
            <a:r>
              <a:rPr lang="en-US" altLang="zh-CN" sz="1800" dirty="0"/>
              <a:t> </a:t>
            </a:r>
            <a:r>
              <a:rPr lang="en-US" altLang="zh-CN" sz="1800" dirty="0" err="1"/>
              <a:t>i</a:t>
            </a:r>
            <a:r>
              <a:rPr lang="en-US" altLang="zh-CN" sz="1800" dirty="0"/>
              <a:t>) </a:t>
            </a:r>
          </a:p>
          <a:p>
            <a:pPr>
              <a:buFont typeface="Wingdings" panose="05000000000000000000" pitchFamily="2" charset="2"/>
              <a:buNone/>
            </a:pPr>
            <a:r>
              <a:rPr lang="en-US" altLang="zh-CN" sz="1800" dirty="0"/>
              <a:t>{ real = r; </a:t>
            </a:r>
            <a:r>
              <a:rPr lang="en-US" altLang="zh-CN" sz="1800" dirty="0" err="1"/>
              <a:t>imag</a:t>
            </a:r>
            <a:r>
              <a:rPr lang="en-US" altLang="zh-CN" sz="1800" dirty="0"/>
              <a:t> = </a:t>
            </a:r>
            <a:r>
              <a:rPr lang="en-US" altLang="zh-CN" sz="1800" dirty="0" err="1"/>
              <a:t>i</a:t>
            </a:r>
            <a:r>
              <a:rPr lang="en-US" altLang="zh-CN" sz="1800" dirty="0"/>
              <a:t>; </a:t>
            </a:r>
          </a:p>
          <a:p>
            <a:pPr>
              <a:buFont typeface="Wingdings" panose="05000000000000000000" pitchFamily="2" charset="2"/>
              <a:buNone/>
            </a:pPr>
            <a:r>
              <a:rPr lang="en-US" altLang="zh-CN" sz="1800" dirty="0"/>
              <a:t>}</a:t>
            </a:r>
          </a:p>
          <a:p>
            <a:pPr>
              <a:buFont typeface="Wingdings" panose="05000000000000000000" pitchFamily="2" charset="2"/>
              <a:buNone/>
            </a:pPr>
            <a:r>
              <a:rPr lang="en-US" altLang="zh-CN" sz="1800" dirty="0">
                <a:solidFill>
                  <a:srgbClr val="339966"/>
                </a:solidFill>
              </a:rPr>
              <a:t>Complex Complex::operator+(Complex c)</a:t>
            </a:r>
          </a:p>
          <a:p>
            <a:pPr>
              <a:buFont typeface="Wingdings" panose="05000000000000000000" pitchFamily="2" charset="2"/>
              <a:buNone/>
            </a:pPr>
            <a:r>
              <a:rPr lang="en-US" altLang="zh-CN" sz="1800" dirty="0">
                <a:solidFill>
                  <a:srgbClr val="339966"/>
                </a:solidFill>
              </a:rPr>
              <a:t> {</a:t>
            </a:r>
          </a:p>
          <a:p>
            <a:pPr>
              <a:buFont typeface="Wingdings" panose="05000000000000000000" pitchFamily="2" charset="2"/>
              <a:buNone/>
            </a:pPr>
            <a:r>
              <a:rPr lang="en-US" altLang="zh-CN" sz="1800" dirty="0">
                <a:solidFill>
                  <a:srgbClr val="339966"/>
                </a:solidFill>
              </a:rPr>
              <a:t>      Complex temp;</a:t>
            </a:r>
          </a:p>
          <a:p>
            <a:pPr>
              <a:buFont typeface="Wingdings" panose="05000000000000000000" pitchFamily="2" charset="2"/>
              <a:buNone/>
            </a:pPr>
            <a:r>
              <a:rPr lang="en-US" altLang="zh-CN" sz="1800" dirty="0">
                <a:solidFill>
                  <a:srgbClr val="339966"/>
                </a:solidFill>
              </a:rPr>
              <a:t>	  </a:t>
            </a:r>
            <a:r>
              <a:rPr lang="en-US" altLang="zh-CN" sz="1800" dirty="0" err="1">
                <a:solidFill>
                  <a:srgbClr val="339966"/>
                </a:solidFill>
              </a:rPr>
              <a:t>temp.real</a:t>
            </a:r>
            <a:r>
              <a:rPr lang="en-US" altLang="zh-CN" sz="1800" dirty="0">
                <a:solidFill>
                  <a:srgbClr val="339966"/>
                </a:solidFill>
              </a:rPr>
              <a:t> = real + </a:t>
            </a:r>
            <a:r>
              <a:rPr lang="en-US" altLang="zh-CN" sz="1800" dirty="0" err="1">
                <a:solidFill>
                  <a:srgbClr val="339966"/>
                </a:solidFill>
              </a:rPr>
              <a:t>c.real</a:t>
            </a:r>
            <a:r>
              <a:rPr lang="en-US" altLang="zh-CN" sz="1800" dirty="0">
                <a:solidFill>
                  <a:srgbClr val="339966"/>
                </a:solidFill>
              </a:rPr>
              <a:t>;</a:t>
            </a:r>
          </a:p>
          <a:p>
            <a:pPr>
              <a:buFont typeface="Wingdings" panose="05000000000000000000" pitchFamily="2" charset="2"/>
              <a:buNone/>
            </a:pPr>
            <a:r>
              <a:rPr lang="en-US" altLang="zh-CN" sz="1800" dirty="0">
                <a:solidFill>
                  <a:srgbClr val="339966"/>
                </a:solidFill>
              </a:rPr>
              <a:t>	  </a:t>
            </a:r>
            <a:r>
              <a:rPr lang="en-US" altLang="zh-CN" sz="1800" dirty="0" err="1">
                <a:solidFill>
                  <a:srgbClr val="339966"/>
                </a:solidFill>
              </a:rPr>
              <a:t>temp.imag</a:t>
            </a:r>
            <a:r>
              <a:rPr lang="en-US" altLang="zh-CN" sz="1800" dirty="0">
                <a:solidFill>
                  <a:srgbClr val="339966"/>
                </a:solidFill>
              </a:rPr>
              <a:t> = </a:t>
            </a:r>
            <a:r>
              <a:rPr lang="en-US" altLang="zh-CN" sz="1800" dirty="0" err="1">
                <a:solidFill>
                  <a:srgbClr val="339966"/>
                </a:solidFill>
              </a:rPr>
              <a:t>imag</a:t>
            </a:r>
            <a:r>
              <a:rPr lang="en-US" altLang="zh-CN" sz="1800" dirty="0">
                <a:solidFill>
                  <a:srgbClr val="339966"/>
                </a:solidFill>
              </a:rPr>
              <a:t> + </a:t>
            </a:r>
            <a:r>
              <a:rPr lang="en-US" altLang="zh-CN" sz="1800" dirty="0" err="1">
                <a:solidFill>
                  <a:srgbClr val="339966"/>
                </a:solidFill>
              </a:rPr>
              <a:t>c.imag</a:t>
            </a:r>
            <a:r>
              <a:rPr lang="en-US" altLang="zh-CN" sz="1800" dirty="0">
                <a:solidFill>
                  <a:srgbClr val="339966"/>
                </a:solidFill>
              </a:rPr>
              <a:t>;</a:t>
            </a:r>
          </a:p>
          <a:p>
            <a:pPr>
              <a:buFont typeface="Wingdings" panose="05000000000000000000" pitchFamily="2" charset="2"/>
              <a:buNone/>
            </a:pPr>
            <a:r>
              <a:rPr lang="en-US" altLang="zh-CN" sz="1800" dirty="0">
                <a:solidFill>
                  <a:srgbClr val="339966"/>
                </a:solidFill>
              </a:rPr>
              <a:t>	  return temp;</a:t>
            </a:r>
          </a:p>
          <a:p>
            <a:pPr>
              <a:buFont typeface="Wingdings" panose="05000000000000000000" pitchFamily="2" charset="2"/>
              <a:buNone/>
            </a:pPr>
            <a:r>
              <a:rPr lang="en-US" altLang="zh-CN" sz="1800" dirty="0">
                <a:solidFill>
                  <a:srgbClr val="339966"/>
                </a:solidFill>
              </a:rPr>
              <a:t>  }</a:t>
            </a:r>
          </a:p>
        </p:txBody>
      </p:sp>
      <p:sp>
        <p:nvSpPr>
          <p:cNvPr id="5" name="文本框 4">
            <a:extLst>
              <a:ext uri="{FF2B5EF4-FFF2-40B4-BE49-F238E27FC236}">
                <a16:creationId xmlns:a16="http://schemas.microsoft.com/office/drawing/2014/main" id="{839A373D-EF2F-40C4-B327-D82AA9C28970}"/>
              </a:ext>
            </a:extLst>
          </p:cNvPr>
          <p:cNvSpPr txBox="1"/>
          <p:nvPr/>
        </p:nvSpPr>
        <p:spPr>
          <a:xfrm>
            <a:off x="5488620" y="4113840"/>
            <a:ext cx="6094520" cy="2585323"/>
          </a:xfrm>
          <a:prstGeom prst="rect">
            <a:avLst/>
          </a:prstGeom>
          <a:noFill/>
        </p:spPr>
        <p:txBody>
          <a:bodyPr wrap="square">
            <a:spAutoFit/>
          </a:bodyPr>
          <a:lstStyle/>
          <a:p>
            <a:pPr>
              <a:buFont typeface="Wingdings" panose="05000000000000000000" pitchFamily="2" charset="2"/>
              <a:buNone/>
            </a:pPr>
            <a:r>
              <a:rPr lang="en-US" altLang="zh-CN" sz="1800" dirty="0"/>
              <a:t>void Complex::print() </a:t>
            </a:r>
          </a:p>
          <a:p>
            <a:pPr>
              <a:buFont typeface="Wingdings" panose="05000000000000000000" pitchFamily="2" charset="2"/>
              <a:buNone/>
            </a:pPr>
            <a:r>
              <a:rPr lang="en-US" altLang="zh-CN" sz="1800" dirty="0"/>
              <a:t>{ </a:t>
            </a:r>
            <a:r>
              <a:rPr lang="en-US" altLang="zh-CN" sz="1800" dirty="0" err="1"/>
              <a:t>cout</a:t>
            </a:r>
            <a:r>
              <a:rPr lang="en-US" altLang="zh-CN" sz="1800" dirty="0"/>
              <a:t>&lt;&lt;"total real="&lt;&lt;real&lt;&lt;" "&lt;&lt;" total </a:t>
            </a:r>
            <a:r>
              <a:rPr lang="en-US" altLang="zh-CN" sz="1800" dirty="0" err="1"/>
              <a:t>imag</a:t>
            </a:r>
            <a:r>
              <a:rPr lang="en-US" altLang="zh-CN" sz="1800" dirty="0"/>
              <a:t>="&lt;&lt;</a:t>
            </a:r>
            <a:r>
              <a:rPr lang="en-US" altLang="zh-CN" sz="1800" dirty="0" err="1"/>
              <a:t>imag</a:t>
            </a:r>
            <a:r>
              <a:rPr lang="en-US" altLang="zh-CN" sz="1800" dirty="0"/>
              <a:t>&lt;&lt;</a:t>
            </a:r>
            <a:r>
              <a:rPr lang="en-US" altLang="zh-CN" sz="1800" dirty="0" err="1"/>
              <a:t>endl</a:t>
            </a:r>
            <a:r>
              <a:rPr lang="en-US" altLang="zh-CN" sz="1800" dirty="0"/>
              <a:t>;  }</a:t>
            </a:r>
          </a:p>
          <a:p>
            <a:pPr>
              <a:buFont typeface="Wingdings" panose="05000000000000000000" pitchFamily="2" charset="2"/>
              <a:buNone/>
            </a:pPr>
            <a:r>
              <a:rPr lang="en-US" altLang="zh-CN" sz="1800" dirty="0"/>
              <a:t>int main()</a:t>
            </a:r>
          </a:p>
          <a:p>
            <a:pPr>
              <a:buFont typeface="Wingdings" panose="05000000000000000000" pitchFamily="2" charset="2"/>
              <a:buNone/>
            </a:pPr>
            <a:r>
              <a:rPr lang="en-US" altLang="zh-CN" sz="1800" dirty="0"/>
              <a:t>{	Complex com1(2.3,4.6),com2(3.6,2.8),total1;</a:t>
            </a:r>
          </a:p>
          <a:p>
            <a:pPr>
              <a:buFont typeface="Wingdings" panose="05000000000000000000" pitchFamily="2" charset="2"/>
              <a:buNone/>
            </a:pPr>
            <a:r>
              <a:rPr lang="en-US" altLang="zh-CN" sz="1800" dirty="0"/>
              <a:t>	total1 = com1 + com2;</a:t>
            </a:r>
          </a:p>
          <a:p>
            <a:pPr>
              <a:buFont typeface="Wingdings" panose="05000000000000000000" pitchFamily="2" charset="2"/>
              <a:buNone/>
            </a:pPr>
            <a:r>
              <a:rPr lang="en-US" altLang="zh-CN" sz="1800" dirty="0"/>
              <a:t>        total1.print();	</a:t>
            </a:r>
          </a:p>
          <a:p>
            <a:pPr>
              <a:buFont typeface="Wingdings" panose="05000000000000000000" pitchFamily="2" charset="2"/>
              <a:buNone/>
            </a:pPr>
            <a:r>
              <a:rPr lang="en-US" altLang="zh-CN" sz="1800" dirty="0"/>
              <a:t>	return 0;</a:t>
            </a:r>
          </a:p>
          <a:p>
            <a:pPr>
              <a:buFont typeface="Wingdings" panose="05000000000000000000" pitchFamily="2" charset="2"/>
              <a:buNone/>
            </a:pPr>
            <a:r>
              <a:rPr lang="en-US" altLang="zh-CN" sz="1800" dirty="0"/>
              <a:t>}</a:t>
            </a:r>
          </a:p>
        </p:txBody>
      </p:sp>
      <p:grpSp>
        <p:nvGrpSpPr>
          <p:cNvPr id="6" name="组合 5">
            <a:extLst>
              <a:ext uri="{FF2B5EF4-FFF2-40B4-BE49-F238E27FC236}">
                <a16:creationId xmlns:a16="http://schemas.microsoft.com/office/drawing/2014/main" id="{938A7ED0-40C2-4952-8639-393E41850BC9}"/>
              </a:ext>
            </a:extLst>
          </p:cNvPr>
          <p:cNvGrpSpPr>
            <a:grpSpLocks/>
          </p:cNvGrpSpPr>
          <p:nvPr/>
        </p:nvGrpSpPr>
        <p:grpSpPr bwMode="auto">
          <a:xfrm>
            <a:off x="472767" y="1501295"/>
            <a:ext cx="6092825" cy="1111250"/>
            <a:chOff x="45534" y="504439"/>
            <a:chExt cx="4676344" cy="1111159"/>
          </a:xfrm>
        </p:grpSpPr>
        <p:sp>
          <p:nvSpPr>
            <p:cNvPr id="7" name="Oval Callout 11">
              <a:extLst>
                <a:ext uri="{FF2B5EF4-FFF2-40B4-BE49-F238E27FC236}">
                  <a16:creationId xmlns:a16="http://schemas.microsoft.com/office/drawing/2014/main" id="{64ACD494-DF4D-4C3E-9FF7-CBE135B3DC11}"/>
                </a:ext>
              </a:extLst>
            </p:cNvPr>
            <p:cNvSpPr/>
            <p:nvPr/>
          </p:nvSpPr>
          <p:spPr>
            <a:xfrm>
              <a:off x="45534" y="1220342"/>
              <a:ext cx="3315355" cy="395256"/>
            </a:xfrm>
            <a:prstGeom prst="wedgeEllipseCallout">
              <a:avLst>
                <a:gd name="adj1" fmla="val 32687"/>
                <a:gd name="adj2" fmla="val -148469"/>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8" name="文本框 29">
              <a:extLst>
                <a:ext uri="{FF2B5EF4-FFF2-40B4-BE49-F238E27FC236}">
                  <a16:creationId xmlns:a16="http://schemas.microsoft.com/office/drawing/2014/main" id="{F886511C-DAEF-4756-AD76-F25312700FA4}"/>
                </a:ext>
              </a:extLst>
            </p:cNvPr>
            <p:cNvSpPr txBox="1">
              <a:spLocks noChangeArrowheads="1"/>
            </p:cNvSpPr>
            <p:nvPr/>
          </p:nvSpPr>
          <p:spPr bwMode="auto">
            <a:xfrm>
              <a:off x="2290109" y="504439"/>
              <a:ext cx="243176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Wingdings" panose="05000000000000000000" pitchFamily="2" charset="2"/>
                <a:buChar char="¢"/>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bg2"/>
                </a:buClr>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1600" dirty="0">
                  <a:solidFill>
                    <a:srgbClr val="FF0000"/>
                  </a:solidFill>
                  <a:latin typeface="微软雅黑" panose="020B0503020204020204" pitchFamily="34" charset="-122"/>
                  <a:ea typeface="微软雅黑" panose="020B0503020204020204" pitchFamily="34" charset="-122"/>
                </a:rPr>
                <a:t>定义类的成员函数</a:t>
              </a:r>
            </a:p>
          </p:txBody>
        </p:sp>
      </p:grpSp>
      <p:sp>
        <p:nvSpPr>
          <p:cNvPr id="9" name="Rectangle 21">
            <a:extLst>
              <a:ext uri="{FF2B5EF4-FFF2-40B4-BE49-F238E27FC236}">
                <a16:creationId xmlns:a16="http://schemas.microsoft.com/office/drawing/2014/main" id="{7D55856F-6A50-4007-8DBF-CFC1E1E19053}"/>
              </a:ext>
            </a:extLst>
          </p:cNvPr>
          <p:cNvSpPr>
            <a:spLocks noChangeArrowheads="1"/>
          </p:cNvSpPr>
          <p:nvPr/>
        </p:nvSpPr>
        <p:spPr bwMode="auto">
          <a:xfrm>
            <a:off x="7523856" y="705957"/>
            <a:ext cx="3384550" cy="3022600"/>
          </a:xfrm>
          <a:prstGeom prst="rect">
            <a:avLst/>
          </a:prstGeom>
          <a:solidFill>
            <a:schemeClr val="bg1"/>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0000"/>
              </a:lnSpc>
              <a:buClr>
                <a:schemeClr val="accent2"/>
              </a:buClr>
              <a:buFont typeface="Wingdings" panose="05000000000000000000" pitchFamily="2" charset="2"/>
              <a:buChar char="l"/>
            </a:pPr>
            <a:r>
              <a:rPr kumimoji="0" lang="zh-CN" altLang="en-US" sz="2000" b="1">
                <a:ea typeface="微软雅黑" panose="020B0503020204020204" pitchFamily="34" charset="-122"/>
              </a:rPr>
              <a:t> 对双目运算符而言，成员运算符重载函数的形参表中仅有一个参数，它作为运算符的右操作数。</a:t>
            </a:r>
          </a:p>
          <a:p>
            <a:pPr>
              <a:lnSpc>
                <a:spcPct val="120000"/>
              </a:lnSpc>
              <a:buClr>
                <a:schemeClr val="accent2"/>
              </a:buClr>
              <a:buFont typeface="Wingdings" panose="05000000000000000000" pitchFamily="2" charset="2"/>
              <a:buChar char="l"/>
            </a:pPr>
            <a:r>
              <a:rPr kumimoji="0" lang="zh-CN" altLang="en-US" sz="2000" b="1">
                <a:ea typeface="微软雅黑" panose="020B0503020204020204" pitchFamily="34" charset="-122"/>
              </a:rPr>
              <a:t> 另一个操作数（左操作数）是隐含的，是该类的当前对象，他是通过</a:t>
            </a:r>
            <a:r>
              <a:rPr kumimoji="0" lang="en-US" altLang="zh-CN" sz="2000" b="1">
                <a:ea typeface="微软雅黑" panose="020B0503020204020204" pitchFamily="34" charset="-122"/>
              </a:rPr>
              <a:t>this</a:t>
            </a:r>
            <a:r>
              <a:rPr kumimoji="0" lang="zh-CN" altLang="en-US" sz="2000" b="1">
                <a:ea typeface="微软雅黑" panose="020B0503020204020204" pitchFamily="34" charset="-122"/>
              </a:rPr>
              <a:t>指针隐含传递给函数。</a:t>
            </a:r>
          </a:p>
        </p:txBody>
      </p:sp>
      <p:sp>
        <p:nvSpPr>
          <p:cNvPr id="10" name="圆角矩形 3">
            <a:extLst>
              <a:ext uri="{FF2B5EF4-FFF2-40B4-BE49-F238E27FC236}">
                <a16:creationId xmlns:a16="http://schemas.microsoft.com/office/drawing/2014/main" id="{081D00B3-1228-4ED0-8076-25414A7BE24B}"/>
              </a:ext>
            </a:extLst>
          </p:cNvPr>
          <p:cNvSpPr/>
          <p:nvPr/>
        </p:nvSpPr>
        <p:spPr>
          <a:xfrm>
            <a:off x="2745607" y="183566"/>
            <a:ext cx="4778249" cy="659500"/>
          </a:xfrm>
          <a:prstGeom prst="roundRect">
            <a:avLst>
              <a:gd name="adj" fmla="val 42270"/>
            </a:avLst>
          </a:prstGeom>
          <a:gradFill>
            <a:gsLst>
              <a:gs pos="99000">
                <a:schemeClr val="bg1"/>
              </a:gs>
              <a:gs pos="0">
                <a:schemeClr val="bg1">
                  <a:lumMod val="95000"/>
                </a:schemeClr>
              </a:gs>
            </a:gsLst>
            <a:lin ang="0" scaled="0"/>
          </a:gradFill>
          <a:ln>
            <a:noFill/>
          </a:ln>
          <a:effectLst>
            <a:innerShdw blurRad="63500" dist="127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a:solidFill>
                  <a:schemeClr val="accent1"/>
                </a:solidFill>
                <a:latin typeface="微软雅黑" panose="020B0503020204020204" pitchFamily="34" charset="-122"/>
                <a:ea typeface="微软雅黑" panose="020B0503020204020204" pitchFamily="34" charset="-122"/>
              </a:rPr>
              <a:t>成员运算符重载函数</a:t>
            </a:r>
            <a:endParaRPr lang="zh-CN" altLang="en-US" sz="2400" b="1" dirty="0">
              <a:solidFill>
                <a:schemeClr val="accent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892753889"/>
      </p:ext>
    </p:extLst>
  </p:cSld>
  <p:clrMapOvr>
    <a:masterClrMapping/>
  </p:clrMapOvr>
  <mc:AlternateContent xmlns:mc="http://schemas.openxmlformats.org/markup-compatibility/2006" xmlns:p14="http://schemas.microsoft.com/office/powerpoint/2010/main">
    <mc:Choice Requires="p14">
      <p:transition spd="slow" p14:dur="1600" advClick="0" advTm="5000">
        <p14:gallery dir="l"/>
      </p:transition>
    </mc:Choice>
    <mc:Fallback xmlns="">
      <p:transition spd="slow"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up)">
                                      <p:cBhvr>
                                        <p:cTn id="12" dur="500"/>
                                        <p:tgtEl>
                                          <p:spTgt spid="9"/>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千图PPT彼岸天：ID 8661124库_组合 1"/>
          <p:cNvGrpSpPr/>
          <p:nvPr>
            <p:custDataLst>
              <p:tags r:id="rId1"/>
            </p:custDataLst>
          </p:nvPr>
        </p:nvGrpSpPr>
        <p:grpSpPr>
          <a:xfrm>
            <a:off x="4149404" y="1615937"/>
            <a:ext cx="3929275" cy="2316806"/>
            <a:chOff x="1295401" y="1411750"/>
            <a:chExt cx="2819400" cy="1915542"/>
          </a:xfrm>
        </p:grpSpPr>
        <p:sp>
          <p:nvSpPr>
            <p:cNvPr id="4" name="Rectangle: Rounded Corners 5"/>
            <p:cNvSpPr/>
            <p:nvPr/>
          </p:nvSpPr>
          <p:spPr>
            <a:xfrm>
              <a:off x="1295401" y="1822737"/>
              <a:ext cx="2819400" cy="1504555"/>
            </a:xfrm>
            <a:prstGeom prst="roundRect">
              <a:avLst>
                <a:gd name="adj" fmla="val 5694"/>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grpSp>
          <p:nvGrpSpPr>
            <p:cNvPr id="5" name="Group 6"/>
            <p:cNvGrpSpPr/>
            <p:nvPr/>
          </p:nvGrpSpPr>
          <p:grpSpPr>
            <a:xfrm>
              <a:off x="2303165" y="1411750"/>
              <a:ext cx="803870" cy="803870"/>
              <a:chOff x="2247900" y="1225947"/>
              <a:chExt cx="914400" cy="914400"/>
            </a:xfrm>
          </p:grpSpPr>
          <p:sp>
            <p:nvSpPr>
              <p:cNvPr id="44" name="Rectangle: Rounded Corners 9"/>
              <p:cNvSpPr/>
              <p:nvPr/>
            </p:nvSpPr>
            <p:spPr>
              <a:xfrm>
                <a:off x="2247900" y="1225947"/>
                <a:ext cx="914400" cy="9144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45" name="Freeform: Shape 10"/>
              <p:cNvSpPr/>
              <p:nvPr/>
            </p:nvSpPr>
            <p:spPr bwMode="auto">
              <a:xfrm>
                <a:off x="2458417" y="1467073"/>
                <a:ext cx="493366" cy="432146"/>
              </a:xfrm>
              <a:custGeom>
                <a:avLst/>
                <a:gdLst>
                  <a:gd name="T0" fmla="*/ 212060 w 602"/>
                  <a:gd name="T1" fmla="*/ 103681 h 531"/>
                  <a:gd name="T2" fmla="*/ 112352 w 602"/>
                  <a:gd name="T3" fmla="*/ 144579 h 531"/>
                  <a:gd name="T4" fmla="*/ 112352 w 602"/>
                  <a:gd name="T5" fmla="*/ 144579 h 531"/>
                  <a:gd name="T6" fmla="*/ 109823 w 602"/>
                  <a:gd name="T7" fmla="*/ 147090 h 531"/>
                  <a:gd name="T8" fmla="*/ 104766 w 602"/>
                  <a:gd name="T9" fmla="*/ 144579 h 531"/>
                  <a:gd name="T10" fmla="*/ 104766 w 602"/>
                  <a:gd name="T11" fmla="*/ 144579 h 531"/>
                  <a:gd name="T12" fmla="*/ 5419 w 602"/>
                  <a:gd name="T13" fmla="*/ 103681 h 531"/>
                  <a:gd name="T14" fmla="*/ 10477 w 602"/>
                  <a:gd name="T15" fmla="*/ 86102 h 531"/>
                  <a:gd name="T16" fmla="*/ 15534 w 602"/>
                  <a:gd name="T17" fmla="*/ 86102 h 531"/>
                  <a:gd name="T18" fmla="*/ 15534 w 602"/>
                  <a:gd name="T19" fmla="*/ 86102 h 531"/>
                  <a:gd name="T20" fmla="*/ 204474 w 602"/>
                  <a:gd name="T21" fmla="*/ 86102 h 531"/>
                  <a:gd name="T22" fmla="*/ 204474 w 602"/>
                  <a:gd name="T23" fmla="*/ 86102 h 531"/>
                  <a:gd name="T24" fmla="*/ 207002 w 602"/>
                  <a:gd name="T25" fmla="*/ 86102 h 531"/>
                  <a:gd name="T26" fmla="*/ 212060 w 602"/>
                  <a:gd name="T27" fmla="*/ 103681 h 531"/>
                  <a:gd name="T28" fmla="*/ 212060 w 602"/>
                  <a:gd name="T29" fmla="*/ 60630 h 531"/>
                  <a:gd name="T30" fmla="*/ 112352 w 602"/>
                  <a:gd name="T31" fmla="*/ 101169 h 531"/>
                  <a:gd name="T32" fmla="*/ 112352 w 602"/>
                  <a:gd name="T33" fmla="*/ 101169 h 531"/>
                  <a:gd name="T34" fmla="*/ 109823 w 602"/>
                  <a:gd name="T35" fmla="*/ 101169 h 531"/>
                  <a:gd name="T36" fmla="*/ 104766 w 602"/>
                  <a:gd name="T37" fmla="*/ 101169 h 531"/>
                  <a:gd name="T38" fmla="*/ 104766 w 602"/>
                  <a:gd name="T39" fmla="*/ 101169 h 531"/>
                  <a:gd name="T40" fmla="*/ 5419 w 602"/>
                  <a:gd name="T41" fmla="*/ 60630 h 531"/>
                  <a:gd name="T42" fmla="*/ 5419 w 602"/>
                  <a:gd name="T43" fmla="*/ 43051 h 531"/>
                  <a:gd name="T44" fmla="*/ 104766 w 602"/>
                  <a:gd name="T45" fmla="*/ 2511 h 531"/>
                  <a:gd name="T46" fmla="*/ 104766 w 602"/>
                  <a:gd name="T47" fmla="*/ 2511 h 531"/>
                  <a:gd name="T48" fmla="*/ 109823 w 602"/>
                  <a:gd name="T49" fmla="*/ 0 h 531"/>
                  <a:gd name="T50" fmla="*/ 112352 w 602"/>
                  <a:gd name="T51" fmla="*/ 2511 h 531"/>
                  <a:gd name="T52" fmla="*/ 112352 w 602"/>
                  <a:gd name="T53" fmla="*/ 2511 h 531"/>
                  <a:gd name="T54" fmla="*/ 212060 w 602"/>
                  <a:gd name="T55" fmla="*/ 43051 h 531"/>
                  <a:gd name="T56" fmla="*/ 212060 w 602"/>
                  <a:gd name="T57" fmla="*/ 60630 h 531"/>
                  <a:gd name="T58" fmla="*/ 10477 w 602"/>
                  <a:gd name="T59" fmla="*/ 129153 h 531"/>
                  <a:gd name="T60" fmla="*/ 15534 w 602"/>
                  <a:gd name="T61" fmla="*/ 129153 h 531"/>
                  <a:gd name="T62" fmla="*/ 15534 w 602"/>
                  <a:gd name="T63" fmla="*/ 129153 h 531"/>
                  <a:gd name="T64" fmla="*/ 204474 w 602"/>
                  <a:gd name="T65" fmla="*/ 129153 h 531"/>
                  <a:gd name="T66" fmla="*/ 204474 w 602"/>
                  <a:gd name="T67" fmla="*/ 129153 h 531"/>
                  <a:gd name="T68" fmla="*/ 207002 w 602"/>
                  <a:gd name="T69" fmla="*/ 129153 h 531"/>
                  <a:gd name="T70" fmla="*/ 212060 w 602"/>
                  <a:gd name="T71" fmla="*/ 149602 h 531"/>
                  <a:gd name="T72" fmla="*/ 112352 w 602"/>
                  <a:gd name="T73" fmla="*/ 190141 h 531"/>
                  <a:gd name="T74" fmla="*/ 112352 w 602"/>
                  <a:gd name="T75" fmla="*/ 190141 h 531"/>
                  <a:gd name="T76" fmla="*/ 109823 w 602"/>
                  <a:gd name="T77" fmla="*/ 190141 h 531"/>
                  <a:gd name="T78" fmla="*/ 104766 w 602"/>
                  <a:gd name="T79" fmla="*/ 190141 h 531"/>
                  <a:gd name="T80" fmla="*/ 104766 w 602"/>
                  <a:gd name="T81" fmla="*/ 190141 h 531"/>
                  <a:gd name="T82" fmla="*/ 5419 w 602"/>
                  <a:gd name="T83" fmla="*/ 149602 h 531"/>
                  <a:gd name="T84" fmla="*/ 10477 w 602"/>
                  <a:gd name="T85" fmla="*/ 129153 h 531"/>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602" h="531">
                    <a:moveTo>
                      <a:pt x="587" y="289"/>
                    </a:moveTo>
                    <a:lnTo>
                      <a:pt x="587" y="289"/>
                    </a:lnTo>
                    <a:cubicBezTo>
                      <a:pt x="311" y="403"/>
                      <a:pt x="311" y="403"/>
                      <a:pt x="311" y="403"/>
                    </a:cubicBezTo>
                    <a:cubicBezTo>
                      <a:pt x="311" y="410"/>
                      <a:pt x="304" y="410"/>
                      <a:pt x="304" y="410"/>
                    </a:cubicBezTo>
                    <a:cubicBezTo>
                      <a:pt x="297" y="410"/>
                      <a:pt x="297" y="410"/>
                      <a:pt x="290" y="403"/>
                    </a:cubicBezTo>
                    <a:cubicBezTo>
                      <a:pt x="15" y="289"/>
                      <a:pt x="15" y="289"/>
                      <a:pt x="15" y="289"/>
                    </a:cubicBezTo>
                    <a:cubicBezTo>
                      <a:pt x="7" y="289"/>
                      <a:pt x="0" y="275"/>
                      <a:pt x="0" y="268"/>
                    </a:cubicBezTo>
                    <a:cubicBezTo>
                      <a:pt x="0" y="247"/>
                      <a:pt x="15" y="240"/>
                      <a:pt x="29" y="240"/>
                    </a:cubicBezTo>
                    <a:cubicBezTo>
                      <a:pt x="36" y="240"/>
                      <a:pt x="36" y="240"/>
                      <a:pt x="43" y="240"/>
                    </a:cubicBezTo>
                    <a:cubicBezTo>
                      <a:pt x="304" y="346"/>
                      <a:pt x="304" y="346"/>
                      <a:pt x="304" y="346"/>
                    </a:cubicBezTo>
                    <a:cubicBezTo>
                      <a:pt x="566" y="240"/>
                      <a:pt x="566" y="240"/>
                      <a:pt x="566" y="240"/>
                    </a:cubicBezTo>
                    <a:lnTo>
                      <a:pt x="573" y="240"/>
                    </a:lnTo>
                    <a:cubicBezTo>
                      <a:pt x="594" y="240"/>
                      <a:pt x="601" y="247"/>
                      <a:pt x="601" y="268"/>
                    </a:cubicBezTo>
                    <a:cubicBezTo>
                      <a:pt x="601" y="275"/>
                      <a:pt x="594" y="289"/>
                      <a:pt x="587" y="289"/>
                    </a:cubicBezTo>
                    <a:close/>
                    <a:moveTo>
                      <a:pt x="587" y="169"/>
                    </a:moveTo>
                    <a:lnTo>
                      <a:pt x="587" y="169"/>
                    </a:lnTo>
                    <a:cubicBezTo>
                      <a:pt x="311" y="282"/>
                      <a:pt x="311" y="282"/>
                      <a:pt x="311" y="282"/>
                    </a:cubicBezTo>
                    <a:lnTo>
                      <a:pt x="304" y="282"/>
                    </a:lnTo>
                    <a:cubicBezTo>
                      <a:pt x="297" y="282"/>
                      <a:pt x="297" y="282"/>
                      <a:pt x="290" y="282"/>
                    </a:cubicBezTo>
                    <a:cubicBezTo>
                      <a:pt x="15" y="169"/>
                      <a:pt x="15" y="169"/>
                      <a:pt x="15" y="169"/>
                    </a:cubicBezTo>
                    <a:cubicBezTo>
                      <a:pt x="7" y="162"/>
                      <a:pt x="0" y="155"/>
                      <a:pt x="0" y="141"/>
                    </a:cubicBezTo>
                    <a:cubicBezTo>
                      <a:pt x="0" y="134"/>
                      <a:pt x="7" y="120"/>
                      <a:pt x="15" y="120"/>
                    </a:cubicBezTo>
                    <a:cubicBezTo>
                      <a:pt x="290" y="7"/>
                      <a:pt x="290" y="7"/>
                      <a:pt x="290" y="7"/>
                    </a:cubicBezTo>
                    <a:cubicBezTo>
                      <a:pt x="297" y="0"/>
                      <a:pt x="297" y="0"/>
                      <a:pt x="304" y="0"/>
                    </a:cubicBezTo>
                    <a:cubicBezTo>
                      <a:pt x="304" y="0"/>
                      <a:pt x="311" y="0"/>
                      <a:pt x="311" y="7"/>
                    </a:cubicBezTo>
                    <a:cubicBezTo>
                      <a:pt x="587" y="120"/>
                      <a:pt x="587" y="120"/>
                      <a:pt x="587" y="120"/>
                    </a:cubicBezTo>
                    <a:cubicBezTo>
                      <a:pt x="594" y="120"/>
                      <a:pt x="601" y="134"/>
                      <a:pt x="601" y="141"/>
                    </a:cubicBezTo>
                    <a:cubicBezTo>
                      <a:pt x="601" y="155"/>
                      <a:pt x="594" y="162"/>
                      <a:pt x="587" y="169"/>
                    </a:cubicBezTo>
                    <a:close/>
                    <a:moveTo>
                      <a:pt x="29" y="360"/>
                    </a:moveTo>
                    <a:lnTo>
                      <a:pt x="29" y="360"/>
                    </a:lnTo>
                    <a:cubicBezTo>
                      <a:pt x="36" y="360"/>
                      <a:pt x="36" y="360"/>
                      <a:pt x="43" y="360"/>
                    </a:cubicBezTo>
                    <a:cubicBezTo>
                      <a:pt x="304" y="473"/>
                      <a:pt x="304" y="473"/>
                      <a:pt x="304" y="473"/>
                    </a:cubicBezTo>
                    <a:cubicBezTo>
                      <a:pt x="566" y="360"/>
                      <a:pt x="566" y="360"/>
                      <a:pt x="566" y="360"/>
                    </a:cubicBezTo>
                    <a:lnTo>
                      <a:pt x="573" y="360"/>
                    </a:lnTo>
                    <a:cubicBezTo>
                      <a:pt x="594" y="360"/>
                      <a:pt x="601" y="374"/>
                      <a:pt x="601" y="388"/>
                    </a:cubicBezTo>
                    <a:cubicBezTo>
                      <a:pt x="601" y="403"/>
                      <a:pt x="594" y="410"/>
                      <a:pt x="587" y="417"/>
                    </a:cubicBezTo>
                    <a:cubicBezTo>
                      <a:pt x="311" y="530"/>
                      <a:pt x="311" y="530"/>
                      <a:pt x="311" y="530"/>
                    </a:cubicBezTo>
                    <a:lnTo>
                      <a:pt x="304" y="530"/>
                    </a:lnTo>
                    <a:cubicBezTo>
                      <a:pt x="297" y="530"/>
                      <a:pt x="297" y="530"/>
                      <a:pt x="290" y="530"/>
                    </a:cubicBezTo>
                    <a:cubicBezTo>
                      <a:pt x="15" y="417"/>
                      <a:pt x="15" y="417"/>
                      <a:pt x="15" y="417"/>
                    </a:cubicBezTo>
                    <a:cubicBezTo>
                      <a:pt x="7" y="410"/>
                      <a:pt x="0" y="403"/>
                      <a:pt x="0" y="388"/>
                    </a:cubicBezTo>
                    <a:cubicBezTo>
                      <a:pt x="0" y="374"/>
                      <a:pt x="15" y="360"/>
                      <a:pt x="29" y="360"/>
                    </a:cubicBezTo>
                    <a:close/>
                  </a:path>
                </a:pathLst>
              </a:custGeom>
              <a:solidFill>
                <a:schemeClr val="bg1"/>
              </a:solidFill>
              <a:ln>
                <a:noFill/>
              </a:ln>
              <a:effectLst/>
            </p:spPr>
            <p:txBody>
              <a:bodyPr anchor="ctr"/>
              <a:lstStyle/>
              <a:p>
                <a:pPr algn="ctr"/>
                <a:endParaRPr/>
              </a:p>
            </p:txBody>
          </p:sp>
        </p:grpSp>
        <p:sp>
          <p:nvSpPr>
            <p:cNvPr id="42" name="TextBox 7"/>
            <p:cNvSpPr txBox="1"/>
            <p:nvPr/>
          </p:nvSpPr>
          <p:spPr>
            <a:xfrm>
              <a:off x="1423338" y="2512479"/>
              <a:ext cx="2563521" cy="678127"/>
            </a:xfrm>
            <a:prstGeom prst="rect">
              <a:avLst/>
            </a:prstGeom>
            <a:noFill/>
          </p:spPr>
          <p:txBody>
            <a:bodyPr wrap="none" lIns="0" tIns="0" rIns="0" bIns="0">
              <a:normAutofit/>
            </a:bodyPr>
            <a:lstStyle/>
            <a:p>
              <a:pPr algn="ctr"/>
              <a:r>
                <a:rPr lang="en-US" altLang="zh-CN" sz="1600" b="1" dirty="0">
                  <a:solidFill>
                    <a:schemeClr val="accent1"/>
                  </a:solidFill>
                </a:rPr>
                <a:t>VC6.0 </a:t>
              </a:r>
              <a:r>
                <a:rPr lang="zh-CN" altLang="en-US" sz="1600" b="1" dirty="0">
                  <a:solidFill>
                    <a:schemeClr val="accent1"/>
                  </a:solidFill>
                </a:rPr>
                <a:t>并没有完全实现</a:t>
              </a:r>
              <a:r>
                <a:rPr lang="en-US" altLang="zh-CN" sz="1600" b="1" dirty="0">
                  <a:solidFill>
                    <a:schemeClr val="accent1"/>
                  </a:solidFill>
                </a:rPr>
                <a:t>C++</a:t>
              </a:r>
              <a:r>
                <a:rPr lang="zh-CN" altLang="en-US" sz="1600" b="1" dirty="0">
                  <a:solidFill>
                    <a:schemeClr val="accent1"/>
                  </a:solidFill>
                </a:rPr>
                <a:t>标准，</a:t>
              </a:r>
              <a:endParaRPr lang="en-US" altLang="zh-CN" sz="1600" b="1" dirty="0">
                <a:solidFill>
                  <a:schemeClr val="accent1"/>
                </a:solidFill>
              </a:endParaRPr>
            </a:p>
            <a:p>
              <a:pPr algn="ctr"/>
              <a:r>
                <a:rPr lang="zh-CN" altLang="en-US" sz="1600" b="1" dirty="0">
                  <a:solidFill>
                    <a:schemeClr val="accent1"/>
                  </a:solidFill>
                </a:rPr>
                <a:t>它所提供的不带后缀</a:t>
              </a:r>
              <a:r>
                <a:rPr lang="en-US" altLang="zh-CN" sz="1600" b="1" dirty="0">
                  <a:solidFill>
                    <a:schemeClr val="accent1"/>
                  </a:solidFill>
                </a:rPr>
                <a:t>.h</a:t>
              </a:r>
              <a:r>
                <a:rPr lang="zh-CN" altLang="en-US" sz="1600" b="1" dirty="0">
                  <a:solidFill>
                    <a:schemeClr val="accent1"/>
                  </a:solidFill>
                </a:rPr>
                <a:t>的头文件</a:t>
              </a:r>
              <a:endParaRPr lang="en-US" altLang="zh-CN" sz="1600" b="1" dirty="0">
                <a:solidFill>
                  <a:schemeClr val="accent1"/>
                </a:solidFill>
              </a:endParaRPr>
            </a:p>
            <a:p>
              <a:pPr algn="ctr"/>
              <a:r>
                <a:rPr lang="zh-CN" altLang="en-US" sz="1600" b="1" dirty="0">
                  <a:solidFill>
                    <a:schemeClr val="accent1"/>
                  </a:solidFill>
                </a:rPr>
                <a:t>不支持把运算符重载作为友元函数</a:t>
              </a:r>
            </a:p>
          </p:txBody>
        </p:sp>
      </p:grpSp>
      <p:grpSp>
        <p:nvGrpSpPr>
          <p:cNvPr id="50" name="千图PPT彼岸天：ID 8661124库_组合 49"/>
          <p:cNvGrpSpPr/>
          <p:nvPr>
            <p:custDataLst>
              <p:tags r:id="rId2"/>
            </p:custDataLst>
          </p:nvPr>
        </p:nvGrpSpPr>
        <p:grpSpPr>
          <a:xfrm>
            <a:off x="4149407" y="4144725"/>
            <a:ext cx="3929272" cy="2380362"/>
            <a:chOff x="1295401" y="3940538"/>
            <a:chExt cx="2819400" cy="1923696"/>
          </a:xfrm>
        </p:grpSpPr>
        <p:sp>
          <p:nvSpPr>
            <p:cNvPr id="11" name="Rectangle: Rounded Corners 26"/>
            <p:cNvSpPr/>
            <p:nvPr/>
          </p:nvSpPr>
          <p:spPr>
            <a:xfrm>
              <a:off x="1295401" y="4359679"/>
              <a:ext cx="2819400" cy="1504555"/>
            </a:xfrm>
            <a:prstGeom prst="roundRect">
              <a:avLst>
                <a:gd name="adj" fmla="val 5694"/>
              </a:avLst>
            </a:prstGeom>
            <a:noFill/>
            <a:ln w="127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grpSp>
          <p:nvGrpSpPr>
            <p:cNvPr id="12" name="Group 27"/>
            <p:cNvGrpSpPr/>
            <p:nvPr/>
          </p:nvGrpSpPr>
          <p:grpSpPr>
            <a:xfrm>
              <a:off x="2303165" y="3940538"/>
              <a:ext cx="803870" cy="803870"/>
              <a:chOff x="2247900" y="1225947"/>
              <a:chExt cx="914400" cy="914400"/>
            </a:xfrm>
          </p:grpSpPr>
          <p:sp>
            <p:nvSpPr>
              <p:cNvPr id="36" name="Rectangle: Rounded Corners 30"/>
              <p:cNvSpPr/>
              <p:nvPr/>
            </p:nvSpPr>
            <p:spPr>
              <a:xfrm>
                <a:off x="2247900" y="1225947"/>
                <a:ext cx="914400" cy="914400"/>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37" name="Freeform: Shape 31"/>
              <p:cNvSpPr/>
              <p:nvPr/>
            </p:nvSpPr>
            <p:spPr bwMode="auto">
              <a:xfrm>
                <a:off x="2458417" y="1467073"/>
                <a:ext cx="493366" cy="432146"/>
              </a:xfrm>
              <a:custGeom>
                <a:avLst/>
                <a:gdLst>
                  <a:gd name="T0" fmla="*/ 212060 w 602"/>
                  <a:gd name="T1" fmla="*/ 103681 h 531"/>
                  <a:gd name="T2" fmla="*/ 112352 w 602"/>
                  <a:gd name="T3" fmla="*/ 144579 h 531"/>
                  <a:gd name="T4" fmla="*/ 112352 w 602"/>
                  <a:gd name="T5" fmla="*/ 144579 h 531"/>
                  <a:gd name="T6" fmla="*/ 109823 w 602"/>
                  <a:gd name="T7" fmla="*/ 147090 h 531"/>
                  <a:gd name="T8" fmla="*/ 104766 w 602"/>
                  <a:gd name="T9" fmla="*/ 144579 h 531"/>
                  <a:gd name="T10" fmla="*/ 104766 w 602"/>
                  <a:gd name="T11" fmla="*/ 144579 h 531"/>
                  <a:gd name="T12" fmla="*/ 5419 w 602"/>
                  <a:gd name="T13" fmla="*/ 103681 h 531"/>
                  <a:gd name="T14" fmla="*/ 10477 w 602"/>
                  <a:gd name="T15" fmla="*/ 86102 h 531"/>
                  <a:gd name="T16" fmla="*/ 15534 w 602"/>
                  <a:gd name="T17" fmla="*/ 86102 h 531"/>
                  <a:gd name="T18" fmla="*/ 15534 w 602"/>
                  <a:gd name="T19" fmla="*/ 86102 h 531"/>
                  <a:gd name="T20" fmla="*/ 204474 w 602"/>
                  <a:gd name="T21" fmla="*/ 86102 h 531"/>
                  <a:gd name="T22" fmla="*/ 204474 w 602"/>
                  <a:gd name="T23" fmla="*/ 86102 h 531"/>
                  <a:gd name="T24" fmla="*/ 207002 w 602"/>
                  <a:gd name="T25" fmla="*/ 86102 h 531"/>
                  <a:gd name="T26" fmla="*/ 212060 w 602"/>
                  <a:gd name="T27" fmla="*/ 103681 h 531"/>
                  <a:gd name="T28" fmla="*/ 212060 w 602"/>
                  <a:gd name="T29" fmla="*/ 60630 h 531"/>
                  <a:gd name="T30" fmla="*/ 112352 w 602"/>
                  <a:gd name="T31" fmla="*/ 101169 h 531"/>
                  <a:gd name="T32" fmla="*/ 112352 w 602"/>
                  <a:gd name="T33" fmla="*/ 101169 h 531"/>
                  <a:gd name="T34" fmla="*/ 109823 w 602"/>
                  <a:gd name="T35" fmla="*/ 101169 h 531"/>
                  <a:gd name="T36" fmla="*/ 104766 w 602"/>
                  <a:gd name="T37" fmla="*/ 101169 h 531"/>
                  <a:gd name="T38" fmla="*/ 104766 w 602"/>
                  <a:gd name="T39" fmla="*/ 101169 h 531"/>
                  <a:gd name="T40" fmla="*/ 5419 w 602"/>
                  <a:gd name="T41" fmla="*/ 60630 h 531"/>
                  <a:gd name="T42" fmla="*/ 5419 w 602"/>
                  <a:gd name="T43" fmla="*/ 43051 h 531"/>
                  <a:gd name="T44" fmla="*/ 104766 w 602"/>
                  <a:gd name="T45" fmla="*/ 2511 h 531"/>
                  <a:gd name="T46" fmla="*/ 104766 w 602"/>
                  <a:gd name="T47" fmla="*/ 2511 h 531"/>
                  <a:gd name="T48" fmla="*/ 109823 w 602"/>
                  <a:gd name="T49" fmla="*/ 0 h 531"/>
                  <a:gd name="T50" fmla="*/ 112352 w 602"/>
                  <a:gd name="T51" fmla="*/ 2511 h 531"/>
                  <a:gd name="T52" fmla="*/ 112352 w 602"/>
                  <a:gd name="T53" fmla="*/ 2511 h 531"/>
                  <a:gd name="T54" fmla="*/ 212060 w 602"/>
                  <a:gd name="T55" fmla="*/ 43051 h 531"/>
                  <a:gd name="T56" fmla="*/ 212060 w 602"/>
                  <a:gd name="T57" fmla="*/ 60630 h 531"/>
                  <a:gd name="T58" fmla="*/ 10477 w 602"/>
                  <a:gd name="T59" fmla="*/ 129153 h 531"/>
                  <a:gd name="T60" fmla="*/ 15534 w 602"/>
                  <a:gd name="T61" fmla="*/ 129153 h 531"/>
                  <a:gd name="T62" fmla="*/ 15534 w 602"/>
                  <a:gd name="T63" fmla="*/ 129153 h 531"/>
                  <a:gd name="T64" fmla="*/ 204474 w 602"/>
                  <a:gd name="T65" fmla="*/ 129153 h 531"/>
                  <a:gd name="T66" fmla="*/ 204474 w 602"/>
                  <a:gd name="T67" fmla="*/ 129153 h 531"/>
                  <a:gd name="T68" fmla="*/ 207002 w 602"/>
                  <a:gd name="T69" fmla="*/ 129153 h 531"/>
                  <a:gd name="T70" fmla="*/ 212060 w 602"/>
                  <a:gd name="T71" fmla="*/ 149602 h 531"/>
                  <a:gd name="T72" fmla="*/ 112352 w 602"/>
                  <a:gd name="T73" fmla="*/ 190141 h 531"/>
                  <a:gd name="T74" fmla="*/ 112352 w 602"/>
                  <a:gd name="T75" fmla="*/ 190141 h 531"/>
                  <a:gd name="T76" fmla="*/ 109823 w 602"/>
                  <a:gd name="T77" fmla="*/ 190141 h 531"/>
                  <a:gd name="T78" fmla="*/ 104766 w 602"/>
                  <a:gd name="T79" fmla="*/ 190141 h 531"/>
                  <a:gd name="T80" fmla="*/ 104766 w 602"/>
                  <a:gd name="T81" fmla="*/ 190141 h 531"/>
                  <a:gd name="T82" fmla="*/ 5419 w 602"/>
                  <a:gd name="T83" fmla="*/ 149602 h 531"/>
                  <a:gd name="T84" fmla="*/ 10477 w 602"/>
                  <a:gd name="T85" fmla="*/ 129153 h 531"/>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602" h="531">
                    <a:moveTo>
                      <a:pt x="587" y="289"/>
                    </a:moveTo>
                    <a:lnTo>
                      <a:pt x="587" y="289"/>
                    </a:lnTo>
                    <a:cubicBezTo>
                      <a:pt x="311" y="403"/>
                      <a:pt x="311" y="403"/>
                      <a:pt x="311" y="403"/>
                    </a:cubicBezTo>
                    <a:cubicBezTo>
                      <a:pt x="311" y="410"/>
                      <a:pt x="304" y="410"/>
                      <a:pt x="304" y="410"/>
                    </a:cubicBezTo>
                    <a:cubicBezTo>
                      <a:pt x="297" y="410"/>
                      <a:pt x="297" y="410"/>
                      <a:pt x="290" y="403"/>
                    </a:cubicBezTo>
                    <a:cubicBezTo>
                      <a:pt x="15" y="289"/>
                      <a:pt x="15" y="289"/>
                      <a:pt x="15" y="289"/>
                    </a:cubicBezTo>
                    <a:cubicBezTo>
                      <a:pt x="7" y="289"/>
                      <a:pt x="0" y="275"/>
                      <a:pt x="0" y="268"/>
                    </a:cubicBezTo>
                    <a:cubicBezTo>
                      <a:pt x="0" y="247"/>
                      <a:pt x="15" y="240"/>
                      <a:pt x="29" y="240"/>
                    </a:cubicBezTo>
                    <a:cubicBezTo>
                      <a:pt x="36" y="240"/>
                      <a:pt x="36" y="240"/>
                      <a:pt x="43" y="240"/>
                    </a:cubicBezTo>
                    <a:cubicBezTo>
                      <a:pt x="304" y="346"/>
                      <a:pt x="304" y="346"/>
                      <a:pt x="304" y="346"/>
                    </a:cubicBezTo>
                    <a:cubicBezTo>
                      <a:pt x="566" y="240"/>
                      <a:pt x="566" y="240"/>
                      <a:pt x="566" y="240"/>
                    </a:cubicBezTo>
                    <a:lnTo>
                      <a:pt x="573" y="240"/>
                    </a:lnTo>
                    <a:cubicBezTo>
                      <a:pt x="594" y="240"/>
                      <a:pt x="601" y="247"/>
                      <a:pt x="601" y="268"/>
                    </a:cubicBezTo>
                    <a:cubicBezTo>
                      <a:pt x="601" y="275"/>
                      <a:pt x="594" y="289"/>
                      <a:pt x="587" y="289"/>
                    </a:cubicBezTo>
                    <a:close/>
                    <a:moveTo>
                      <a:pt x="587" y="169"/>
                    </a:moveTo>
                    <a:lnTo>
                      <a:pt x="587" y="169"/>
                    </a:lnTo>
                    <a:cubicBezTo>
                      <a:pt x="311" y="282"/>
                      <a:pt x="311" y="282"/>
                      <a:pt x="311" y="282"/>
                    </a:cubicBezTo>
                    <a:lnTo>
                      <a:pt x="304" y="282"/>
                    </a:lnTo>
                    <a:cubicBezTo>
                      <a:pt x="297" y="282"/>
                      <a:pt x="297" y="282"/>
                      <a:pt x="290" y="282"/>
                    </a:cubicBezTo>
                    <a:cubicBezTo>
                      <a:pt x="15" y="169"/>
                      <a:pt x="15" y="169"/>
                      <a:pt x="15" y="169"/>
                    </a:cubicBezTo>
                    <a:cubicBezTo>
                      <a:pt x="7" y="162"/>
                      <a:pt x="0" y="155"/>
                      <a:pt x="0" y="141"/>
                    </a:cubicBezTo>
                    <a:cubicBezTo>
                      <a:pt x="0" y="134"/>
                      <a:pt x="7" y="120"/>
                      <a:pt x="15" y="120"/>
                    </a:cubicBezTo>
                    <a:cubicBezTo>
                      <a:pt x="290" y="7"/>
                      <a:pt x="290" y="7"/>
                      <a:pt x="290" y="7"/>
                    </a:cubicBezTo>
                    <a:cubicBezTo>
                      <a:pt x="297" y="0"/>
                      <a:pt x="297" y="0"/>
                      <a:pt x="304" y="0"/>
                    </a:cubicBezTo>
                    <a:cubicBezTo>
                      <a:pt x="304" y="0"/>
                      <a:pt x="311" y="0"/>
                      <a:pt x="311" y="7"/>
                    </a:cubicBezTo>
                    <a:cubicBezTo>
                      <a:pt x="587" y="120"/>
                      <a:pt x="587" y="120"/>
                      <a:pt x="587" y="120"/>
                    </a:cubicBezTo>
                    <a:cubicBezTo>
                      <a:pt x="594" y="120"/>
                      <a:pt x="601" y="134"/>
                      <a:pt x="601" y="141"/>
                    </a:cubicBezTo>
                    <a:cubicBezTo>
                      <a:pt x="601" y="155"/>
                      <a:pt x="594" y="162"/>
                      <a:pt x="587" y="169"/>
                    </a:cubicBezTo>
                    <a:close/>
                    <a:moveTo>
                      <a:pt x="29" y="360"/>
                    </a:moveTo>
                    <a:lnTo>
                      <a:pt x="29" y="360"/>
                    </a:lnTo>
                    <a:cubicBezTo>
                      <a:pt x="36" y="360"/>
                      <a:pt x="36" y="360"/>
                      <a:pt x="43" y="360"/>
                    </a:cubicBezTo>
                    <a:cubicBezTo>
                      <a:pt x="304" y="473"/>
                      <a:pt x="304" y="473"/>
                      <a:pt x="304" y="473"/>
                    </a:cubicBezTo>
                    <a:cubicBezTo>
                      <a:pt x="566" y="360"/>
                      <a:pt x="566" y="360"/>
                      <a:pt x="566" y="360"/>
                    </a:cubicBezTo>
                    <a:lnTo>
                      <a:pt x="573" y="360"/>
                    </a:lnTo>
                    <a:cubicBezTo>
                      <a:pt x="594" y="360"/>
                      <a:pt x="601" y="374"/>
                      <a:pt x="601" y="388"/>
                    </a:cubicBezTo>
                    <a:cubicBezTo>
                      <a:pt x="601" y="403"/>
                      <a:pt x="594" y="410"/>
                      <a:pt x="587" y="417"/>
                    </a:cubicBezTo>
                    <a:cubicBezTo>
                      <a:pt x="311" y="530"/>
                      <a:pt x="311" y="530"/>
                      <a:pt x="311" y="530"/>
                    </a:cubicBezTo>
                    <a:lnTo>
                      <a:pt x="304" y="530"/>
                    </a:lnTo>
                    <a:cubicBezTo>
                      <a:pt x="297" y="530"/>
                      <a:pt x="297" y="530"/>
                      <a:pt x="290" y="530"/>
                    </a:cubicBezTo>
                    <a:cubicBezTo>
                      <a:pt x="15" y="417"/>
                      <a:pt x="15" y="417"/>
                      <a:pt x="15" y="417"/>
                    </a:cubicBezTo>
                    <a:cubicBezTo>
                      <a:pt x="7" y="410"/>
                      <a:pt x="0" y="403"/>
                      <a:pt x="0" y="388"/>
                    </a:cubicBezTo>
                    <a:cubicBezTo>
                      <a:pt x="0" y="374"/>
                      <a:pt x="15" y="360"/>
                      <a:pt x="29" y="360"/>
                    </a:cubicBezTo>
                    <a:close/>
                  </a:path>
                </a:pathLst>
              </a:custGeom>
              <a:solidFill>
                <a:schemeClr val="bg1"/>
              </a:solidFill>
              <a:ln>
                <a:noFill/>
              </a:ln>
              <a:effectLst/>
            </p:spPr>
            <p:txBody>
              <a:bodyPr anchor="ctr"/>
              <a:lstStyle/>
              <a:p>
                <a:pPr algn="ctr"/>
                <a:endParaRPr/>
              </a:p>
            </p:txBody>
          </p:sp>
        </p:grpSp>
        <p:sp>
          <p:nvSpPr>
            <p:cNvPr id="26" name="TextBox 53"/>
            <p:cNvSpPr txBox="1"/>
            <p:nvPr/>
          </p:nvSpPr>
          <p:spPr>
            <a:xfrm>
              <a:off x="1410392" y="4951568"/>
              <a:ext cx="2563521" cy="636398"/>
            </a:xfrm>
            <a:prstGeom prst="rect">
              <a:avLst/>
            </a:prstGeom>
            <a:noFill/>
          </p:spPr>
          <p:txBody>
            <a:bodyPr wrap="none" lIns="0" tIns="0" rIns="0" bIns="0">
              <a:normAutofit/>
            </a:bodyPr>
            <a:lstStyle/>
            <a:p>
              <a:pPr algn="ctr"/>
              <a:r>
                <a:rPr lang="zh-CN" altLang="en-US" sz="1600" b="1" dirty="0">
                  <a:solidFill>
                    <a:schemeClr val="accent4">
                      <a:lumMod val="100000"/>
                    </a:schemeClr>
                  </a:solidFill>
                </a:rPr>
                <a:t>在成员运算符重载函数的形参表中，</a:t>
              </a:r>
              <a:endParaRPr lang="en-US" altLang="zh-CN" sz="1600" b="1" dirty="0">
                <a:solidFill>
                  <a:schemeClr val="accent4">
                    <a:lumMod val="100000"/>
                  </a:schemeClr>
                </a:solidFill>
              </a:endParaRPr>
            </a:p>
            <a:p>
              <a:pPr algn="ctr"/>
              <a:r>
                <a:rPr lang="en-US" altLang="zh-CN" sz="1600" b="1" dirty="0">
                  <a:solidFill>
                    <a:schemeClr val="accent4">
                      <a:lumMod val="100000"/>
                    </a:schemeClr>
                  </a:solidFill>
                </a:rPr>
                <a:t>if</a:t>
              </a:r>
              <a:r>
                <a:rPr lang="zh-CN" altLang="en-US" sz="1600" b="1" dirty="0">
                  <a:solidFill>
                    <a:schemeClr val="accent4">
                      <a:lumMod val="100000"/>
                    </a:schemeClr>
                  </a:solidFill>
                </a:rPr>
                <a:t>运算符是单目的，则参数表为空；</a:t>
              </a:r>
              <a:endParaRPr lang="en-US" altLang="zh-CN" sz="1600" b="1" dirty="0">
                <a:solidFill>
                  <a:schemeClr val="accent4">
                    <a:lumMod val="100000"/>
                  </a:schemeClr>
                </a:solidFill>
              </a:endParaRPr>
            </a:p>
            <a:p>
              <a:pPr algn="ctr"/>
              <a:r>
                <a:rPr lang="en-US" altLang="zh-CN" sz="1600" b="1" dirty="0">
                  <a:solidFill>
                    <a:schemeClr val="accent4">
                      <a:lumMod val="100000"/>
                    </a:schemeClr>
                  </a:solidFill>
                </a:rPr>
                <a:t>if</a:t>
              </a:r>
              <a:r>
                <a:rPr lang="zh-CN" altLang="en-US" sz="1600" b="1" dirty="0">
                  <a:solidFill>
                    <a:schemeClr val="accent4">
                      <a:lumMod val="100000"/>
                    </a:schemeClr>
                  </a:solidFill>
                </a:rPr>
                <a:t>运算符是双目的，则参数表中有一个操作数</a:t>
              </a:r>
            </a:p>
          </p:txBody>
        </p:sp>
      </p:grpSp>
      <p:sp>
        <p:nvSpPr>
          <p:cNvPr id="51" name="圆角矩形 3"/>
          <p:cNvSpPr/>
          <p:nvPr/>
        </p:nvSpPr>
        <p:spPr>
          <a:xfrm>
            <a:off x="3706874" y="452122"/>
            <a:ext cx="4778249" cy="659500"/>
          </a:xfrm>
          <a:prstGeom prst="roundRect">
            <a:avLst>
              <a:gd name="adj" fmla="val 42270"/>
            </a:avLst>
          </a:prstGeom>
          <a:gradFill>
            <a:gsLst>
              <a:gs pos="99000">
                <a:schemeClr val="bg1"/>
              </a:gs>
              <a:gs pos="0">
                <a:schemeClr val="bg1">
                  <a:lumMod val="95000"/>
                </a:schemeClr>
              </a:gs>
            </a:gsLst>
            <a:lin ang="0" scaled="0"/>
          </a:gradFill>
          <a:ln>
            <a:noFill/>
          </a:ln>
          <a:effectLst>
            <a:innerShdw blurRad="63500" dist="127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solidFill>
                <a:latin typeface="微软雅黑" panose="020B0503020204020204" pitchFamily="34" charset="-122"/>
                <a:ea typeface="微软雅黑" panose="020B0503020204020204" pitchFamily="34" charset="-122"/>
              </a:rPr>
              <a:t>几点说明</a:t>
            </a:r>
          </a:p>
        </p:txBody>
      </p:sp>
    </p:spTree>
    <p:extLst>
      <p:ext uri="{BB962C8B-B14F-4D97-AF65-F5344CB8AC3E}">
        <p14:creationId xmlns:p14="http://schemas.microsoft.com/office/powerpoint/2010/main" val="231668727"/>
      </p:ext>
    </p:extLst>
  </p:cSld>
  <p:clrMapOvr>
    <a:masterClrMapping/>
  </p:clrMapOvr>
  <mc:AlternateContent xmlns:mc="http://schemas.openxmlformats.org/markup-compatibility/2006" xmlns:p14="http://schemas.microsoft.com/office/powerpoint/2010/main">
    <mc:Choice Requires="p14">
      <p:transition spd="slow" p14:dur="1600" advClick="0" advTm="5000">
        <p14:gallery dir="l"/>
      </p:transition>
    </mc:Choice>
    <mc:Fallback xmlns="">
      <p:transition spd="slow"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ID="23" presetClass="entr" presetSubtype="16" fill="hold" nodeType="afterEffect">
                                  <p:stCondLst>
                                    <p:cond delay="0"/>
                                  </p:stCondLst>
                                  <p:childTnLst>
                                    <p:set>
                                      <p:cBhvr>
                                        <p:cTn id="11" dur="1" fill="hold">
                                          <p:stCondLst>
                                            <p:cond delay="0"/>
                                          </p:stCondLst>
                                        </p:cTn>
                                        <p:tgtEl>
                                          <p:spTgt spid="50"/>
                                        </p:tgtEl>
                                        <p:attrNameLst>
                                          <p:attrName>style.visibility</p:attrName>
                                        </p:attrNameLst>
                                      </p:cBhvr>
                                      <p:to>
                                        <p:strVal val="visible"/>
                                      </p:to>
                                    </p:set>
                                    <p:anim calcmode="lin" valueType="num">
                                      <p:cBhvr>
                                        <p:cTn id="12" dur="500" fill="hold"/>
                                        <p:tgtEl>
                                          <p:spTgt spid="50"/>
                                        </p:tgtEl>
                                        <p:attrNameLst>
                                          <p:attrName>ppt_w</p:attrName>
                                        </p:attrNameLst>
                                      </p:cBhvr>
                                      <p:tavLst>
                                        <p:tav tm="0">
                                          <p:val>
                                            <p:fltVal val="0"/>
                                          </p:val>
                                        </p:tav>
                                        <p:tav tm="100000">
                                          <p:val>
                                            <p:strVal val="#ppt_w"/>
                                          </p:val>
                                        </p:tav>
                                      </p:tavLst>
                                    </p:anim>
                                    <p:anim calcmode="lin" valueType="num">
                                      <p:cBhvr>
                                        <p:cTn id="13" dur="500" fill="hold"/>
                                        <p:tgtEl>
                                          <p:spTgt spid="50"/>
                                        </p:tgtEl>
                                        <p:attrNameLst>
                                          <p:attrName>ppt_h</p:attrName>
                                        </p:attrNameLst>
                                      </p:cBhvr>
                                      <p:tavLst>
                                        <p:tav tm="0">
                                          <p:val>
                                            <p:fltVal val="0"/>
                                          </p:val>
                                        </p:tav>
                                        <p:tav tm="100000">
                                          <p:val>
                                            <p:strVal val="#ppt_h"/>
                                          </p:val>
                                        </p:tav>
                                      </p:tavLst>
                                    </p:anim>
                                  </p:childTnLst>
                                </p:cTn>
                              </p:par>
                            </p:childTnLst>
                          </p:cTn>
                        </p:par>
                        <p:par>
                          <p:cTn id="14" fill="hold">
                            <p:stCondLst>
                              <p:cond delay="1000"/>
                            </p:stCondLst>
                            <p:childTnLst>
                              <p:par>
                                <p:cTn id="15" presetID="10" presetClass="entr" presetSubtype="0" fill="hold" grpId="0" nodeType="afterEffect">
                                  <p:stCondLst>
                                    <p:cond delay="0"/>
                                  </p:stCondLst>
                                  <p:childTnLst>
                                    <p:set>
                                      <p:cBhvr>
                                        <p:cTn id="16" dur="1" fill="hold">
                                          <p:stCondLst>
                                            <p:cond delay="0"/>
                                          </p:stCondLst>
                                        </p:cTn>
                                        <p:tgtEl>
                                          <p:spTgt spid="51"/>
                                        </p:tgtEl>
                                        <p:attrNameLst>
                                          <p:attrName>style.visibility</p:attrName>
                                        </p:attrNameLst>
                                      </p:cBhvr>
                                      <p:to>
                                        <p:strVal val="visible"/>
                                      </p:to>
                                    </p:set>
                                    <p:animEffect transition="in" filter="fade">
                                      <p:cBhvr>
                                        <p:cTn id="17"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占位符 13">
            <a:extLst>
              <a:ext uri="{FF2B5EF4-FFF2-40B4-BE49-F238E27FC236}">
                <a16:creationId xmlns:a16="http://schemas.microsoft.com/office/drawing/2014/main" id="{78775742-073D-45B5-8AA2-9E06341C96E5}"/>
              </a:ext>
            </a:extLst>
          </p:cNvPr>
          <p:cNvPicPr>
            <a:picLocks noGrp="1" noChangeAspect="1"/>
          </p:cNvPicPr>
          <p:nvPr>
            <p:ph type="pic" sz="quarter" idx="10"/>
          </p:nvPr>
        </p:nvPicPr>
        <p:blipFill>
          <a:blip r:embed="rId3" cstate="screen">
            <a:extLst>
              <a:ext uri="{28A0092B-C50C-407E-A947-70E740481C1C}">
                <a14:useLocalDpi xmlns:a14="http://schemas.microsoft.com/office/drawing/2010/main" val="0"/>
              </a:ext>
            </a:extLst>
          </a:blip>
          <a:srcRect l="5547" r="5547"/>
          <a:stretch>
            <a:fillRect/>
          </a:stretch>
        </p:blipFill>
        <p:spPr/>
      </p:pic>
      <p:sp>
        <p:nvSpPr>
          <p:cNvPr id="2" name="矩形 1">
            <a:extLst>
              <a:ext uri="{FF2B5EF4-FFF2-40B4-BE49-F238E27FC236}">
                <a16:creationId xmlns:a16="http://schemas.microsoft.com/office/drawing/2014/main" id="{8A0668E0-174A-4A2F-A0EC-E9E156D6A2E5}"/>
              </a:ext>
            </a:extLst>
          </p:cNvPr>
          <p:cNvSpPr/>
          <p:nvPr/>
        </p:nvSpPr>
        <p:spPr>
          <a:xfrm>
            <a:off x="0" y="1796819"/>
            <a:ext cx="12192000" cy="3456000"/>
          </a:xfrm>
          <a:prstGeom prst="rect">
            <a:avLst/>
          </a:prstGeom>
          <a:solidFill>
            <a:srgbClr val="2386D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cxnSp>
        <p:nvCxnSpPr>
          <p:cNvPr id="3" name="直接连接符 2">
            <a:extLst>
              <a:ext uri="{FF2B5EF4-FFF2-40B4-BE49-F238E27FC236}">
                <a16:creationId xmlns:a16="http://schemas.microsoft.com/office/drawing/2014/main" id="{23BBDE9D-E1EA-45C9-96D5-6F96127D68C8}"/>
              </a:ext>
            </a:extLst>
          </p:cNvPr>
          <p:cNvCxnSpPr/>
          <p:nvPr/>
        </p:nvCxnSpPr>
        <p:spPr>
          <a:xfrm>
            <a:off x="4438355" y="2232256"/>
            <a:ext cx="0" cy="2688299"/>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sp>
        <p:nvSpPr>
          <p:cNvPr id="4" name="TextBox 10">
            <a:extLst>
              <a:ext uri="{FF2B5EF4-FFF2-40B4-BE49-F238E27FC236}">
                <a16:creationId xmlns:a16="http://schemas.microsoft.com/office/drawing/2014/main" id="{1D8A04FE-61C9-4A81-8399-17C0C708AE22}"/>
              </a:ext>
            </a:extLst>
          </p:cNvPr>
          <p:cNvSpPr txBox="1"/>
          <p:nvPr/>
        </p:nvSpPr>
        <p:spPr>
          <a:xfrm>
            <a:off x="4987256" y="2618620"/>
            <a:ext cx="6543289" cy="584775"/>
          </a:xfrm>
          <a:prstGeom prst="rect">
            <a:avLst/>
          </a:prstGeom>
          <a:noFill/>
        </p:spPr>
        <p:txBody>
          <a:bodyPr wrap="square" rtlCol="0">
            <a:spAutoFit/>
          </a:bodyPr>
          <a:lstStyle/>
          <a:p>
            <a:r>
              <a:rPr lang="zh-CN" altLang="en-US" sz="2667" b="1" dirty="0">
                <a:solidFill>
                  <a:schemeClr val="bg1"/>
                </a:solidFill>
              </a:rPr>
              <a:t>第三部分 </a:t>
            </a:r>
            <a:r>
              <a:rPr lang="en-US" altLang="zh-CN" sz="3200" b="1" dirty="0">
                <a:solidFill>
                  <a:schemeClr val="bg1"/>
                </a:solidFill>
              </a:rPr>
              <a:t>|</a:t>
            </a:r>
            <a:r>
              <a:rPr lang="zh-CN" altLang="en-US" sz="3200" b="1" dirty="0">
                <a:solidFill>
                  <a:schemeClr val="bg1"/>
                </a:solidFill>
              </a:rPr>
              <a:t>虚函数</a:t>
            </a:r>
            <a:endParaRPr lang="zh-CN" altLang="en-US" sz="4800" b="1" dirty="0">
              <a:solidFill>
                <a:schemeClr val="bg1"/>
              </a:solidFill>
            </a:endParaRPr>
          </a:p>
        </p:txBody>
      </p:sp>
      <p:grpSp>
        <p:nvGrpSpPr>
          <p:cNvPr id="9" name="组合 8">
            <a:extLst>
              <a:ext uri="{FF2B5EF4-FFF2-40B4-BE49-F238E27FC236}">
                <a16:creationId xmlns:a16="http://schemas.microsoft.com/office/drawing/2014/main" id="{DA6CCCC2-01FE-4E80-A6E0-42B0E173DC6C}"/>
              </a:ext>
            </a:extLst>
          </p:cNvPr>
          <p:cNvGrpSpPr/>
          <p:nvPr/>
        </p:nvGrpSpPr>
        <p:grpSpPr>
          <a:xfrm>
            <a:off x="1575173" y="2564819"/>
            <a:ext cx="1920000" cy="1920000"/>
            <a:chOff x="1181380" y="1923614"/>
            <a:chExt cx="1440000" cy="1440000"/>
          </a:xfrm>
        </p:grpSpPr>
        <p:sp>
          <p:nvSpPr>
            <p:cNvPr id="10" name="椭圆 9">
              <a:extLst>
                <a:ext uri="{FF2B5EF4-FFF2-40B4-BE49-F238E27FC236}">
                  <a16:creationId xmlns:a16="http://schemas.microsoft.com/office/drawing/2014/main" id="{49DFFD08-E6E7-420B-8FB9-5C927E69F593}"/>
                </a:ext>
              </a:extLst>
            </p:cNvPr>
            <p:cNvSpPr/>
            <p:nvPr/>
          </p:nvSpPr>
          <p:spPr bwMode="auto">
            <a:xfrm>
              <a:off x="1181380" y="1923614"/>
              <a:ext cx="1440000" cy="1440000"/>
            </a:xfrm>
            <a:prstGeom prst="ellipse">
              <a:avLst/>
            </a:prstGeom>
            <a:gradFill flip="none" rotWithShape="1">
              <a:gsLst>
                <a:gs pos="100000">
                  <a:schemeClr val="bg1"/>
                </a:gs>
                <a:gs pos="0">
                  <a:srgbClr val="E0E0E0"/>
                </a:gs>
              </a:gsLst>
              <a:lin ang="8100000" scaled="0"/>
              <a:tileRect/>
            </a:gradFill>
            <a:ln w="63500">
              <a:gradFill>
                <a:gsLst>
                  <a:gs pos="100000">
                    <a:schemeClr val="bg1">
                      <a:lumMod val="85000"/>
                    </a:schemeClr>
                  </a:gs>
                  <a:gs pos="0">
                    <a:schemeClr val="bg1"/>
                  </a:gs>
                </a:gsLst>
                <a:lin ang="8100000" scaled="0"/>
              </a:gradFill>
            </a:ln>
            <a:effectLst>
              <a:outerShdw blurRad="254000" dist="2794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dirty="0">
                <a:solidFill>
                  <a:prstClr val="white"/>
                </a:solidFill>
              </a:endParaRPr>
            </a:p>
          </p:txBody>
        </p:sp>
        <p:sp>
          <p:nvSpPr>
            <p:cNvPr id="11" name="KSO_Shape">
              <a:extLst>
                <a:ext uri="{FF2B5EF4-FFF2-40B4-BE49-F238E27FC236}">
                  <a16:creationId xmlns:a16="http://schemas.microsoft.com/office/drawing/2014/main" id="{410EECE1-7F70-4F21-B1B6-7AE1A5B3902F}"/>
                </a:ext>
              </a:extLst>
            </p:cNvPr>
            <p:cNvSpPr>
              <a:spLocks/>
            </p:cNvSpPr>
            <p:nvPr/>
          </p:nvSpPr>
          <p:spPr bwMode="auto">
            <a:xfrm>
              <a:off x="1596612" y="2273450"/>
              <a:ext cx="609536" cy="740328"/>
            </a:xfrm>
            <a:custGeom>
              <a:avLst/>
              <a:gdLst>
                <a:gd name="T0" fmla="*/ 440790 w 2792413"/>
                <a:gd name="T1" fmla="*/ 2575798 h 3389313"/>
                <a:gd name="T2" fmla="*/ 1147253 w 2792413"/>
                <a:gd name="T3" fmla="*/ 1201035 h 3389313"/>
                <a:gd name="T4" fmla="*/ 1223433 w 2792413"/>
                <a:gd name="T5" fmla="*/ 1473921 h 3389313"/>
                <a:gd name="T6" fmla="*/ 1315165 w 2792413"/>
                <a:gd name="T7" fmla="*/ 1458373 h 3389313"/>
                <a:gd name="T8" fmla="*/ 1462128 w 2792413"/>
                <a:gd name="T9" fmla="*/ 1368574 h 3389313"/>
                <a:gd name="T10" fmla="*/ 1552274 w 2792413"/>
                <a:gd name="T11" fmla="*/ 1517392 h 3389313"/>
                <a:gd name="T12" fmla="*/ 1632262 w 2792413"/>
                <a:gd name="T13" fmla="*/ 1262910 h 3389313"/>
                <a:gd name="T14" fmla="*/ 1689714 w 2792413"/>
                <a:gd name="T15" fmla="*/ 1093784 h 3389313"/>
                <a:gd name="T16" fmla="*/ 1947454 w 2792413"/>
                <a:gd name="T17" fmla="*/ 1176285 h 3389313"/>
                <a:gd name="T18" fmla="*/ 2040457 w 2792413"/>
                <a:gd name="T19" fmla="*/ 1240064 h 3389313"/>
                <a:gd name="T20" fmla="*/ 2124889 w 2792413"/>
                <a:gd name="T21" fmla="*/ 1394276 h 3389313"/>
                <a:gd name="T22" fmla="*/ 2358823 w 2792413"/>
                <a:gd name="T23" fmla="*/ 1575460 h 3389313"/>
                <a:gd name="T24" fmla="*/ 2669254 w 2792413"/>
                <a:gd name="T25" fmla="*/ 1240381 h 3389313"/>
                <a:gd name="T26" fmla="*/ 2738767 w 2792413"/>
                <a:gd name="T27" fmla="*/ 1227371 h 3389313"/>
                <a:gd name="T28" fmla="*/ 2783840 w 2792413"/>
                <a:gd name="T29" fmla="*/ 1283853 h 3389313"/>
                <a:gd name="T30" fmla="*/ 2705122 w 2792413"/>
                <a:gd name="T31" fmla="*/ 1422200 h 3389313"/>
                <a:gd name="T32" fmla="*/ 2761621 w 2792413"/>
                <a:gd name="T33" fmla="*/ 1492008 h 3389313"/>
                <a:gd name="T34" fmla="*/ 2775270 w 2792413"/>
                <a:gd name="T35" fmla="*/ 1582441 h 3389313"/>
                <a:gd name="T36" fmla="*/ 2740355 w 2792413"/>
                <a:gd name="T37" fmla="*/ 1669383 h 3389313"/>
                <a:gd name="T38" fmla="*/ 2438811 w 2792413"/>
                <a:gd name="T39" fmla="*/ 2001606 h 3389313"/>
                <a:gd name="T40" fmla="*/ 2326447 w 2792413"/>
                <a:gd name="T41" fmla="*/ 2083155 h 3389313"/>
                <a:gd name="T42" fmla="*/ 2234397 w 2792413"/>
                <a:gd name="T43" fmla="*/ 2095530 h 3389313"/>
                <a:gd name="T44" fmla="*/ 2140759 w 2792413"/>
                <a:gd name="T45" fmla="*/ 2059674 h 3389313"/>
                <a:gd name="T46" fmla="*/ 2049979 w 2792413"/>
                <a:gd name="T47" fmla="*/ 1965116 h 3389313"/>
                <a:gd name="T48" fmla="*/ 1428165 w 2792413"/>
                <a:gd name="T49" fmla="*/ 2143126 h 3389313"/>
                <a:gd name="T50" fmla="*/ 1429434 w 2792413"/>
                <a:gd name="T51" fmla="*/ 1759182 h 3389313"/>
                <a:gd name="T52" fmla="*/ 1368174 w 2792413"/>
                <a:gd name="T53" fmla="*/ 1755057 h 3389313"/>
                <a:gd name="T54" fmla="*/ 1337384 w 2792413"/>
                <a:gd name="T55" fmla="*/ 1826769 h 3389313"/>
                <a:gd name="T56" fmla="*/ 852376 w 2792413"/>
                <a:gd name="T57" fmla="*/ 1682710 h 3389313"/>
                <a:gd name="T58" fmla="*/ 784766 w 2792413"/>
                <a:gd name="T59" fmla="*/ 2018424 h 3389313"/>
                <a:gd name="T60" fmla="*/ 485762 w 2792413"/>
                <a:gd name="T61" fmla="*/ 1784884 h 3389313"/>
                <a:gd name="T62" fmla="*/ 583526 w 2792413"/>
                <a:gd name="T63" fmla="*/ 1432036 h 3389313"/>
                <a:gd name="T64" fmla="*/ 667641 w 2792413"/>
                <a:gd name="T65" fmla="*/ 1278141 h 3389313"/>
                <a:gd name="T66" fmla="*/ 848249 w 2792413"/>
                <a:gd name="T67" fmla="*/ 1188343 h 3389313"/>
                <a:gd name="T68" fmla="*/ 1117099 w 2792413"/>
                <a:gd name="T69" fmla="*/ 1090294 h 3389313"/>
                <a:gd name="T70" fmla="*/ 1495426 w 2792413"/>
                <a:gd name="T71" fmla="*/ 10798 h 3389313"/>
                <a:gd name="T72" fmla="*/ 1596073 w 2792413"/>
                <a:gd name="T73" fmla="*/ 50816 h 3389313"/>
                <a:gd name="T74" fmla="*/ 1679258 w 2792413"/>
                <a:gd name="T75" fmla="*/ 116241 h 3389313"/>
                <a:gd name="T76" fmla="*/ 1743076 w 2792413"/>
                <a:gd name="T77" fmla="*/ 203263 h 3389313"/>
                <a:gd name="T78" fmla="*/ 1802448 w 2792413"/>
                <a:gd name="T79" fmla="*/ 402397 h 3389313"/>
                <a:gd name="T80" fmla="*/ 1849121 w 2792413"/>
                <a:gd name="T81" fmla="*/ 458612 h 3389313"/>
                <a:gd name="T82" fmla="*/ 1861186 w 2792413"/>
                <a:gd name="T83" fmla="*/ 526260 h 3389313"/>
                <a:gd name="T84" fmla="*/ 1823086 w 2792413"/>
                <a:gd name="T85" fmla="*/ 626621 h 3389313"/>
                <a:gd name="T86" fmla="*/ 1771651 w 2792413"/>
                <a:gd name="T87" fmla="*/ 681248 h 3389313"/>
                <a:gd name="T88" fmla="*/ 1688148 w 2792413"/>
                <a:gd name="T89" fmla="*/ 863867 h 3389313"/>
                <a:gd name="T90" fmla="*/ 1552576 w 2792413"/>
                <a:gd name="T91" fmla="*/ 992176 h 3389313"/>
                <a:gd name="T92" fmla="*/ 1464628 w 2792413"/>
                <a:gd name="T93" fmla="*/ 1024254 h 3389313"/>
                <a:gd name="T94" fmla="*/ 1364933 w 2792413"/>
                <a:gd name="T95" fmla="*/ 1028383 h 3389313"/>
                <a:gd name="T96" fmla="*/ 1273493 w 2792413"/>
                <a:gd name="T97" fmla="*/ 1003928 h 3389313"/>
                <a:gd name="T98" fmla="*/ 1136333 w 2792413"/>
                <a:gd name="T99" fmla="*/ 893721 h 3389313"/>
                <a:gd name="T100" fmla="*/ 1043305 w 2792413"/>
                <a:gd name="T101" fmla="*/ 719677 h 3389313"/>
                <a:gd name="T102" fmla="*/ 984250 w 2792413"/>
                <a:gd name="T103" fmla="*/ 642183 h 3389313"/>
                <a:gd name="T104" fmla="*/ 943610 w 2792413"/>
                <a:gd name="T105" fmla="*/ 580887 h 3389313"/>
                <a:gd name="T106" fmla="*/ 930275 w 2792413"/>
                <a:gd name="T107" fmla="*/ 508792 h 3389313"/>
                <a:gd name="T108" fmla="*/ 958215 w 2792413"/>
                <a:gd name="T109" fmla="*/ 440826 h 3389313"/>
                <a:gd name="T110" fmla="*/ 1010603 w 2792413"/>
                <a:gd name="T111" fmla="*/ 336019 h 3389313"/>
                <a:gd name="T112" fmla="*/ 1081405 w 2792413"/>
                <a:gd name="T113" fmla="*/ 168327 h 3389313"/>
                <a:gd name="T114" fmla="*/ 1152525 w 2792413"/>
                <a:gd name="T115" fmla="*/ 89245 h 3389313"/>
                <a:gd name="T116" fmla="*/ 1242060 w 2792413"/>
                <a:gd name="T117" fmla="*/ 32713 h 3389313"/>
                <a:gd name="T118" fmla="*/ 1348105 w 2792413"/>
                <a:gd name="T119" fmla="*/ 3494 h 3389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792413" h="3389313">
                  <a:moveTo>
                    <a:pt x="520700" y="2665413"/>
                  </a:moveTo>
                  <a:lnTo>
                    <a:pt x="2271713" y="2665413"/>
                  </a:lnTo>
                  <a:lnTo>
                    <a:pt x="2258063" y="3389313"/>
                  </a:lnTo>
                  <a:lnTo>
                    <a:pt x="534985" y="3389313"/>
                  </a:lnTo>
                  <a:lnTo>
                    <a:pt x="520700" y="2665413"/>
                  </a:lnTo>
                  <a:close/>
                  <a:moveTo>
                    <a:pt x="0" y="2312988"/>
                  </a:moveTo>
                  <a:lnTo>
                    <a:pt x="2792413" y="2312988"/>
                  </a:lnTo>
                  <a:lnTo>
                    <a:pt x="2504058" y="3016251"/>
                  </a:lnTo>
                  <a:lnTo>
                    <a:pt x="2343366" y="3016251"/>
                  </a:lnTo>
                  <a:lnTo>
                    <a:pt x="2351623" y="2575798"/>
                  </a:lnTo>
                  <a:lnTo>
                    <a:pt x="440790" y="2575798"/>
                  </a:lnTo>
                  <a:lnTo>
                    <a:pt x="449047" y="3016251"/>
                  </a:lnTo>
                  <a:lnTo>
                    <a:pt x="288355" y="3016251"/>
                  </a:lnTo>
                  <a:lnTo>
                    <a:pt x="0" y="2312988"/>
                  </a:lnTo>
                  <a:close/>
                  <a:moveTo>
                    <a:pt x="1131065" y="1087438"/>
                  </a:moveTo>
                  <a:lnTo>
                    <a:pt x="1131065" y="1087755"/>
                  </a:lnTo>
                  <a:lnTo>
                    <a:pt x="1131700" y="1087438"/>
                  </a:lnTo>
                  <a:lnTo>
                    <a:pt x="1133287" y="1104890"/>
                  </a:lnTo>
                  <a:lnTo>
                    <a:pt x="1135826" y="1125198"/>
                  </a:lnTo>
                  <a:lnTo>
                    <a:pt x="1138683" y="1148044"/>
                  </a:lnTo>
                  <a:lnTo>
                    <a:pt x="1142492" y="1173112"/>
                  </a:lnTo>
                  <a:lnTo>
                    <a:pt x="1147253" y="1201035"/>
                  </a:lnTo>
                  <a:lnTo>
                    <a:pt x="1153284" y="1231179"/>
                  </a:lnTo>
                  <a:lnTo>
                    <a:pt x="1160267" y="1262910"/>
                  </a:lnTo>
                  <a:lnTo>
                    <a:pt x="1168520" y="1297180"/>
                  </a:lnTo>
                  <a:lnTo>
                    <a:pt x="1178042" y="1333670"/>
                  </a:lnTo>
                  <a:lnTo>
                    <a:pt x="1183439" y="1352074"/>
                  </a:lnTo>
                  <a:lnTo>
                    <a:pt x="1188835" y="1371430"/>
                  </a:lnTo>
                  <a:lnTo>
                    <a:pt x="1195183" y="1391103"/>
                  </a:lnTo>
                  <a:lnTo>
                    <a:pt x="1201531" y="1411094"/>
                  </a:lnTo>
                  <a:lnTo>
                    <a:pt x="1208514" y="1431719"/>
                  </a:lnTo>
                  <a:lnTo>
                    <a:pt x="1215497" y="1452344"/>
                  </a:lnTo>
                  <a:lnTo>
                    <a:pt x="1223433" y="1473921"/>
                  </a:lnTo>
                  <a:lnTo>
                    <a:pt x="1231685" y="1495498"/>
                  </a:lnTo>
                  <a:lnTo>
                    <a:pt x="1240573" y="1517392"/>
                  </a:lnTo>
                  <a:lnTo>
                    <a:pt x="1249461" y="1539604"/>
                  </a:lnTo>
                  <a:lnTo>
                    <a:pt x="1258983" y="1562450"/>
                  </a:lnTo>
                  <a:lnTo>
                    <a:pt x="1269458" y="1585296"/>
                  </a:lnTo>
                  <a:lnTo>
                    <a:pt x="1279932" y="1608460"/>
                  </a:lnTo>
                  <a:lnTo>
                    <a:pt x="1291359" y="1632258"/>
                  </a:lnTo>
                  <a:lnTo>
                    <a:pt x="1294851" y="1601162"/>
                  </a:lnTo>
                  <a:lnTo>
                    <a:pt x="1298977" y="1571018"/>
                  </a:lnTo>
                  <a:lnTo>
                    <a:pt x="1306913" y="1512315"/>
                  </a:lnTo>
                  <a:lnTo>
                    <a:pt x="1315165" y="1458373"/>
                  </a:lnTo>
                  <a:lnTo>
                    <a:pt x="1323101" y="1409824"/>
                  </a:lnTo>
                  <a:lnTo>
                    <a:pt x="1330084" y="1368574"/>
                  </a:lnTo>
                  <a:lnTo>
                    <a:pt x="1336115" y="1335574"/>
                  </a:lnTo>
                  <a:lnTo>
                    <a:pt x="1342780" y="1300670"/>
                  </a:lnTo>
                  <a:lnTo>
                    <a:pt x="1298025" y="1196275"/>
                  </a:lnTo>
                  <a:lnTo>
                    <a:pt x="1370395" y="1127736"/>
                  </a:lnTo>
                  <a:lnTo>
                    <a:pt x="1421817" y="1127736"/>
                  </a:lnTo>
                  <a:lnTo>
                    <a:pt x="1494187" y="1196275"/>
                  </a:lnTo>
                  <a:lnTo>
                    <a:pt x="1449749" y="1300670"/>
                  </a:lnTo>
                  <a:lnTo>
                    <a:pt x="1456415" y="1335574"/>
                  </a:lnTo>
                  <a:lnTo>
                    <a:pt x="1462128" y="1368574"/>
                  </a:lnTo>
                  <a:lnTo>
                    <a:pt x="1469746" y="1409824"/>
                  </a:lnTo>
                  <a:lnTo>
                    <a:pt x="1477364" y="1458373"/>
                  </a:lnTo>
                  <a:lnTo>
                    <a:pt x="1485617" y="1512315"/>
                  </a:lnTo>
                  <a:lnTo>
                    <a:pt x="1493869" y="1571018"/>
                  </a:lnTo>
                  <a:lnTo>
                    <a:pt x="1497678" y="1601162"/>
                  </a:lnTo>
                  <a:lnTo>
                    <a:pt x="1501170" y="1632258"/>
                  </a:lnTo>
                  <a:lnTo>
                    <a:pt x="1512279" y="1608460"/>
                  </a:lnTo>
                  <a:lnTo>
                    <a:pt x="1523072" y="1585296"/>
                  </a:lnTo>
                  <a:lnTo>
                    <a:pt x="1533229" y="1562450"/>
                  </a:lnTo>
                  <a:lnTo>
                    <a:pt x="1542751" y="1539604"/>
                  </a:lnTo>
                  <a:lnTo>
                    <a:pt x="1552274" y="1517392"/>
                  </a:lnTo>
                  <a:lnTo>
                    <a:pt x="1560844" y="1495498"/>
                  </a:lnTo>
                  <a:lnTo>
                    <a:pt x="1568779" y="1473921"/>
                  </a:lnTo>
                  <a:lnTo>
                    <a:pt x="1576715" y="1452344"/>
                  </a:lnTo>
                  <a:lnTo>
                    <a:pt x="1584015" y="1431719"/>
                  </a:lnTo>
                  <a:lnTo>
                    <a:pt x="1590681" y="1411094"/>
                  </a:lnTo>
                  <a:lnTo>
                    <a:pt x="1597346" y="1391103"/>
                  </a:lnTo>
                  <a:lnTo>
                    <a:pt x="1603377" y="1371430"/>
                  </a:lnTo>
                  <a:lnTo>
                    <a:pt x="1609408" y="1352074"/>
                  </a:lnTo>
                  <a:lnTo>
                    <a:pt x="1614487" y="1333670"/>
                  </a:lnTo>
                  <a:lnTo>
                    <a:pt x="1624327" y="1297180"/>
                  </a:lnTo>
                  <a:lnTo>
                    <a:pt x="1632262" y="1262910"/>
                  </a:lnTo>
                  <a:lnTo>
                    <a:pt x="1639563" y="1231179"/>
                  </a:lnTo>
                  <a:lnTo>
                    <a:pt x="1644959" y="1201035"/>
                  </a:lnTo>
                  <a:lnTo>
                    <a:pt x="1649720" y="1173112"/>
                  </a:lnTo>
                  <a:lnTo>
                    <a:pt x="1653846" y="1148044"/>
                  </a:lnTo>
                  <a:lnTo>
                    <a:pt x="1657020" y="1125198"/>
                  </a:lnTo>
                  <a:lnTo>
                    <a:pt x="1659242" y="1104890"/>
                  </a:lnTo>
                  <a:lnTo>
                    <a:pt x="1660829" y="1087438"/>
                  </a:lnTo>
                  <a:lnTo>
                    <a:pt x="1661464" y="1087755"/>
                  </a:lnTo>
                  <a:lnTo>
                    <a:pt x="1661464" y="1087438"/>
                  </a:lnTo>
                  <a:lnTo>
                    <a:pt x="1675430" y="1090294"/>
                  </a:lnTo>
                  <a:lnTo>
                    <a:pt x="1689714" y="1093784"/>
                  </a:lnTo>
                  <a:lnTo>
                    <a:pt x="1703998" y="1097592"/>
                  </a:lnTo>
                  <a:lnTo>
                    <a:pt x="1718916" y="1101400"/>
                  </a:lnTo>
                  <a:lnTo>
                    <a:pt x="1749705" y="1110919"/>
                  </a:lnTo>
                  <a:lnTo>
                    <a:pt x="1782399" y="1120756"/>
                  </a:lnTo>
                  <a:lnTo>
                    <a:pt x="1812871" y="1129640"/>
                  </a:lnTo>
                  <a:lnTo>
                    <a:pt x="1841120" y="1138208"/>
                  </a:lnTo>
                  <a:lnTo>
                    <a:pt x="1866831" y="1146458"/>
                  </a:lnTo>
                  <a:lnTo>
                    <a:pt x="1890002" y="1154390"/>
                  </a:lnTo>
                  <a:lnTo>
                    <a:pt x="1911269" y="1162006"/>
                  </a:lnTo>
                  <a:lnTo>
                    <a:pt x="1930314" y="1168987"/>
                  </a:lnTo>
                  <a:lnTo>
                    <a:pt x="1947454" y="1176285"/>
                  </a:lnTo>
                  <a:lnTo>
                    <a:pt x="1962690" y="1183266"/>
                  </a:lnTo>
                  <a:lnTo>
                    <a:pt x="1976021" y="1189612"/>
                  </a:lnTo>
                  <a:lnTo>
                    <a:pt x="1987766" y="1195958"/>
                  </a:lnTo>
                  <a:lnTo>
                    <a:pt x="1998240" y="1201670"/>
                  </a:lnTo>
                  <a:lnTo>
                    <a:pt x="2006811" y="1207381"/>
                  </a:lnTo>
                  <a:lnTo>
                    <a:pt x="2014111" y="1212775"/>
                  </a:lnTo>
                  <a:lnTo>
                    <a:pt x="2020142" y="1218487"/>
                  </a:lnTo>
                  <a:lnTo>
                    <a:pt x="2025221" y="1223564"/>
                  </a:lnTo>
                  <a:lnTo>
                    <a:pt x="2029030" y="1228641"/>
                  </a:lnTo>
                  <a:lnTo>
                    <a:pt x="2035061" y="1234035"/>
                  </a:lnTo>
                  <a:lnTo>
                    <a:pt x="2040457" y="1240064"/>
                  </a:lnTo>
                  <a:lnTo>
                    <a:pt x="2046170" y="1246410"/>
                  </a:lnTo>
                  <a:lnTo>
                    <a:pt x="2051249" y="1252756"/>
                  </a:lnTo>
                  <a:lnTo>
                    <a:pt x="2056010" y="1259420"/>
                  </a:lnTo>
                  <a:lnTo>
                    <a:pt x="2060771" y="1266401"/>
                  </a:lnTo>
                  <a:lnTo>
                    <a:pt x="2065215" y="1273699"/>
                  </a:lnTo>
                  <a:lnTo>
                    <a:pt x="2068706" y="1281631"/>
                  </a:lnTo>
                  <a:lnTo>
                    <a:pt x="2069976" y="1283535"/>
                  </a:lnTo>
                  <a:lnTo>
                    <a:pt x="2072833" y="1289564"/>
                  </a:lnTo>
                  <a:lnTo>
                    <a:pt x="2083942" y="1312410"/>
                  </a:lnTo>
                  <a:lnTo>
                    <a:pt x="2101717" y="1348584"/>
                  </a:lnTo>
                  <a:lnTo>
                    <a:pt x="2124889" y="1394276"/>
                  </a:lnTo>
                  <a:lnTo>
                    <a:pt x="2151869" y="1446950"/>
                  </a:lnTo>
                  <a:lnTo>
                    <a:pt x="2182341" y="1504382"/>
                  </a:lnTo>
                  <a:lnTo>
                    <a:pt x="2197894" y="1534210"/>
                  </a:lnTo>
                  <a:lnTo>
                    <a:pt x="2214399" y="1563719"/>
                  </a:lnTo>
                  <a:lnTo>
                    <a:pt x="2230588" y="1593229"/>
                  </a:lnTo>
                  <a:lnTo>
                    <a:pt x="2247093" y="1622104"/>
                  </a:lnTo>
                  <a:lnTo>
                    <a:pt x="2260742" y="1645902"/>
                  </a:lnTo>
                  <a:lnTo>
                    <a:pt x="2274073" y="1668431"/>
                  </a:lnTo>
                  <a:lnTo>
                    <a:pt x="2305497" y="1634479"/>
                  </a:lnTo>
                  <a:lnTo>
                    <a:pt x="2332478" y="1604652"/>
                  </a:lnTo>
                  <a:lnTo>
                    <a:pt x="2358823" y="1575460"/>
                  </a:lnTo>
                  <a:lnTo>
                    <a:pt x="2406752" y="1520883"/>
                  </a:lnTo>
                  <a:lnTo>
                    <a:pt x="2443572" y="1478046"/>
                  </a:lnTo>
                  <a:lnTo>
                    <a:pt x="2465157" y="1453296"/>
                  </a:lnTo>
                  <a:lnTo>
                    <a:pt x="2468013" y="1449805"/>
                  </a:lnTo>
                  <a:lnTo>
                    <a:pt x="2471822" y="1445681"/>
                  </a:lnTo>
                  <a:lnTo>
                    <a:pt x="2475631" y="1441555"/>
                  </a:lnTo>
                  <a:lnTo>
                    <a:pt x="2483567" y="1434257"/>
                  </a:lnTo>
                  <a:lnTo>
                    <a:pt x="2491819" y="1427276"/>
                  </a:lnTo>
                  <a:lnTo>
                    <a:pt x="2500390" y="1420930"/>
                  </a:lnTo>
                  <a:lnTo>
                    <a:pt x="2664175" y="1245141"/>
                  </a:lnTo>
                  <a:lnTo>
                    <a:pt x="2669254" y="1240381"/>
                  </a:lnTo>
                  <a:lnTo>
                    <a:pt x="2674967" y="1235939"/>
                  </a:lnTo>
                  <a:lnTo>
                    <a:pt x="2680681" y="1232131"/>
                  </a:lnTo>
                  <a:lnTo>
                    <a:pt x="2686712" y="1229275"/>
                  </a:lnTo>
                  <a:lnTo>
                    <a:pt x="2693060" y="1227054"/>
                  </a:lnTo>
                  <a:lnTo>
                    <a:pt x="2699408" y="1225150"/>
                  </a:lnTo>
                  <a:lnTo>
                    <a:pt x="2706074" y="1224198"/>
                  </a:lnTo>
                  <a:lnTo>
                    <a:pt x="2712422" y="1223247"/>
                  </a:lnTo>
                  <a:lnTo>
                    <a:pt x="2719088" y="1223247"/>
                  </a:lnTo>
                  <a:lnTo>
                    <a:pt x="2725754" y="1224198"/>
                  </a:lnTo>
                  <a:lnTo>
                    <a:pt x="2732419" y="1225468"/>
                  </a:lnTo>
                  <a:lnTo>
                    <a:pt x="2738767" y="1227371"/>
                  </a:lnTo>
                  <a:lnTo>
                    <a:pt x="2745116" y="1229910"/>
                  </a:lnTo>
                  <a:lnTo>
                    <a:pt x="2751147" y="1233400"/>
                  </a:lnTo>
                  <a:lnTo>
                    <a:pt x="2757178" y="1237525"/>
                  </a:lnTo>
                  <a:lnTo>
                    <a:pt x="2762574" y="1241968"/>
                  </a:lnTo>
                  <a:lnTo>
                    <a:pt x="2767335" y="1247045"/>
                  </a:lnTo>
                  <a:lnTo>
                    <a:pt x="2771779" y="1252756"/>
                  </a:lnTo>
                  <a:lnTo>
                    <a:pt x="2775270" y="1258151"/>
                  </a:lnTo>
                  <a:lnTo>
                    <a:pt x="2778444" y="1264497"/>
                  </a:lnTo>
                  <a:lnTo>
                    <a:pt x="2780666" y="1270843"/>
                  </a:lnTo>
                  <a:lnTo>
                    <a:pt x="2782571" y="1277189"/>
                  </a:lnTo>
                  <a:lnTo>
                    <a:pt x="2783840" y="1283853"/>
                  </a:lnTo>
                  <a:lnTo>
                    <a:pt x="2784475" y="1290199"/>
                  </a:lnTo>
                  <a:lnTo>
                    <a:pt x="2784475" y="1296862"/>
                  </a:lnTo>
                  <a:lnTo>
                    <a:pt x="2783840" y="1303526"/>
                  </a:lnTo>
                  <a:lnTo>
                    <a:pt x="2782253" y="1310189"/>
                  </a:lnTo>
                  <a:lnTo>
                    <a:pt x="2780349" y="1316535"/>
                  </a:lnTo>
                  <a:lnTo>
                    <a:pt x="2777492" y="1322882"/>
                  </a:lnTo>
                  <a:lnTo>
                    <a:pt x="2774635" y="1328911"/>
                  </a:lnTo>
                  <a:lnTo>
                    <a:pt x="2770509" y="1334622"/>
                  </a:lnTo>
                  <a:lnTo>
                    <a:pt x="2766065" y="1340334"/>
                  </a:lnTo>
                  <a:lnTo>
                    <a:pt x="2694964" y="1416171"/>
                  </a:lnTo>
                  <a:lnTo>
                    <a:pt x="2705122" y="1422200"/>
                  </a:lnTo>
                  <a:lnTo>
                    <a:pt x="2709883" y="1426007"/>
                  </a:lnTo>
                  <a:lnTo>
                    <a:pt x="2714644" y="1429815"/>
                  </a:lnTo>
                  <a:lnTo>
                    <a:pt x="2721310" y="1435844"/>
                  </a:lnTo>
                  <a:lnTo>
                    <a:pt x="2727658" y="1441873"/>
                  </a:lnTo>
                  <a:lnTo>
                    <a:pt x="2733689" y="1448854"/>
                  </a:lnTo>
                  <a:lnTo>
                    <a:pt x="2739085" y="1455517"/>
                  </a:lnTo>
                  <a:lnTo>
                    <a:pt x="2744481" y="1462498"/>
                  </a:lnTo>
                  <a:lnTo>
                    <a:pt x="2749242" y="1469478"/>
                  </a:lnTo>
                  <a:lnTo>
                    <a:pt x="2753686" y="1476777"/>
                  </a:lnTo>
                  <a:lnTo>
                    <a:pt x="2757812" y="1484392"/>
                  </a:lnTo>
                  <a:lnTo>
                    <a:pt x="2761621" y="1492008"/>
                  </a:lnTo>
                  <a:lnTo>
                    <a:pt x="2764478" y="1499940"/>
                  </a:lnTo>
                  <a:lnTo>
                    <a:pt x="2767335" y="1507873"/>
                  </a:lnTo>
                  <a:lnTo>
                    <a:pt x="2770191" y="1515806"/>
                  </a:lnTo>
                  <a:lnTo>
                    <a:pt x="2771779" y="1524056"/>
                  </a:lnTo>
                  <a:lnTo>
                    <a:pt x="2773683" y="1532306"/>
                  </a:lnTo>
                  <a:lnTo>
                    <a:pt x="2774953" y="1540556"/>
                  </a:lnTo>
                  <a:lnTo>
                    <a:pt x="2775905" y="1548806"/>
                  </a:lnTo>
                  <a:lnTo>
                    <a:pt x="2776222" y="1557373"/>
                  </a:lnTo>
                  <a:lnTo>
                    <a:pt x="2776222" y="1565623"/>
                  </a:lnTo>
                  <a:lnTo>
                    <a:pt x="2775905" y="1574191"/>
                  </a:lnTo>
                  <a:lnTo>
                    <a:pt x="2775270" y="1582441"/>
                  </a:lnTo>
                  <a:lnTo>
                    <a:pt x="2774000" y="1591008"/>
                  </a:lnTo>
                  <a:lnTo>
                    <a:pt x="2772731" y="1598941"/>
                  </a:lnTo>
                  <a:lnTo>
                    <a:pt x="2770826" y="1607508"/>
                  </a:lnTo>
                  <a:lnTo>
                    <a:pt x="2768604" y="1615758"/>
                  </a:lnTo>
                  <a:lnTo>
                    <a:pt x="2765430" y="1623691"/>
                  </a:lnTo>
                  <a:lnTo>
                    <a:pt x="2762574" y="1631624"/>
                  </a:lnTo>
                  <a:lnTo>
                    <a:pt x="2758765" y="1639556"/>
                  </a:lnTo>
                  <a:lnTo>
                    <a:pt x="2754956" y="1647489"/>
                  </a:lnTo>
                  <a:lnTo>
                    <a:pt x="2750194" y="1654787"/>
                  </a:lnTo>
                  <a:lnTo>
                    <a:pt x="2745433" y="1662085"/>
                  </a:lnTo>
                  <a:lnTo>
                    <a:pt x="2740355" y="1669383"/>
                  </a:lnTo>
                  <a:lnTo>
                    <a:pt x="2734641" y="1676364"/>
                  </a:lnTo>
                  <a:lnTo>
                    <a:pt x="2716549" y="1697941"/>
                  </a:lnTo>
                  <a:lnTo>
                    <a:pt x="2670206" y="1751249"/>
                  </a:lnTo>
                  <a:lnTo>
                    <a:pt x="2639417" y="1786470"/>
                  </a:lnTo>
                  <a:lnTo>
                    <a:pt x="2605136" y="1824865"/>
                  </a:lnTo>
                  <a:lnTo>
                    <a:pt x="2569586" y="1864529"/>
                  </a:lnTo>
                  <a:lnTo>
                    <a:pt x="2532766" y="1904827"/>
                  </a:lnTo>
                  <a:lnTo>
                    <a:pt x="2508325" y="1930529"/>
                  </a:lnTo>
                  <a:lnTo>
                    <a:pt x="2484519" y="1955914"/>
                  </a:lnTo>
                  <a:lnTo>
                    <a:pt x="2461030" y="1979712"/>
                  </a:lnTo>
                  <a:lnTo>
                    <a:pt x="2438811" y="2001606"/>
                  </a:lnTo>
                  <a:lnTo>
                    <a:pt x="2426115" y="2013347"/>
                  </a:lnTo>
                  <a:lnTo>
                    <a:pt x="2413418" y="2025087"/>
                  </a:lnTo>
                  <a:lnTo>
                    <a:pt x="2400722" y="2035876"/>
                  </a:lnTo>
                  <a:lnTo>
                    <a:pt x="2387708" y="2046664"/>
                  </a:lnTo>
                  <a:lnTo>
                    <a:pt x="2380090" y="2052376"/>
                  </a:lnTo>
                  <a:lnTo>
                    <a:pt x="2371837" y="2058405"/>
                  </a:lnTo>
                  <a:lnTo>
                    <a:pt x="2362314" y="2064751"/>
                  </a:lnTo>
                  <a:lnTo>
                    <a:pt x="2351205" y="2071414"/>
                  </a:lnTo>
                  <a:lnTo>
                    <a:pt x="2343904" y="2075222"/>
                  </a:lnTo>
                  <a:lnTo>
                    <a:pt x="2335969" y="2079347"/>
                  </a:lnTo>
                  <a:lnTo>
                    <a:pt x="2326447" y="2083155"/>
                  </a:lnTo>
                  <a:lnTo>
                    <a:pt x="2315337" y="2087280"/>
                  </a:lnTo>
                  <a:lnTo>
                    <a:pt x="2307719" y="2089501"/>
                  </a:lnTo>
                  <a:lnTo>
                    <a:pt x="2300101" y="2091405"/>
                  </a:lnTo>
                  <a:lnTo>
                    <a:pt x="2292801" y="2093309"/>
                  </a:lnTo>
                  <a:lnTo>
                    <a:pt x="2284865" y="2094578"/>
                  </a:lnTo>
                  <a:lnTo>
                    <a:pt x="2277565" y="2095530"/>
                  </a:lnTo>
                  <a:lnTo>
                    <a:pt x="2270582" y="2096164"/>
                  </a:lnTo>
                  <a:lnTo>
                    <a:pt x="2262964" y="2096799"/>
                  </a:lnTo>
                  <a:lnTo>
                    <a:pt x="2255981" y="2097116"/>
                  </a:lnTo>
                  <a:lnTo>
                    <a:pt x="2244871" y="2096799"/>
                  </a:lnTo>
                  <a:lnTo>
                    <a:pt x="2234397" y="2095530"/>
                  </a:lnTo>
                  <a:lnTo>
                    <a:pt x="2224557" y="2093943"/>
                  </a:lnTo>
                  <a:lnTo>
                    <a:pt x="2215034" y="2092357"/>
                  </a:lnTo>
                  <a:lnTo>
                    <a:pt x="2206147" y="2090453"/>
                  </a:lnTo>
                  <a:lnTo>
                    <a:pt x="2197894" y="2087597"/>
                  </a:lnTo>
                  <a:lnTo>
                    <a:pt x="2190593" y="2085058"/>
                  </a:lnTo>
                  <a:lnTo>
                    <a:pt x="2183610" y="2082520"/>
                  </a:lnTo>
                  <a:lnTo>
                    <a:pt x="2176945" y="2079982"/>
                  </a:lnTo>
                  <a:lnTo>
                    <a:pt x="2170596" y="2077126"/>
                  </a:lnTo>
                  <a:lnTo>
                    <a:pt x="2159487" y="2071097"/>
                  </a:lnTo>
                  <a:lnTo>
                    <a:pt x="2149647" y="2065385"/>
                  </a:lnTo>
                  <a:lnTo>
                    <a:pt x="2140759" y="2059674"/>
                  </a:lnTo>
                  <a:lnTo>
                    <a:pt x="2133141" y="2053962"/>
                  </a:lnTo>
                  <a:lnTo>
                    <a:pt x="2125841" y="2048251"/>
                  </a:lnTo>
                  <a:lnTo>
                    <a:pt x="2119175" y="2043174"/>
                  </a:lnTo>
                  <a:lnTo>
                    <a:pt x="2113462" y="2037779"/>
                  </a:lnTo>
                  <a:lnTo>
                    <a:pt x="2102670" y="2027308"/>
                  </a:lnTo>
                  <a:lnTo>
                    <a:pt x="2092512" y="2017154"/>
                  </a:lnTo>
                  <a:lnTo>
                    <a:pt x="2083307" y="2006683"/>
                  </a:lnTo>
                  <a:lnTo>
                    <a:pt x="2074737" y="1996847"/>
                  </a:lnTo>
                  <a:lnTo>
                    <a:pt x="2066167" y="1986375"/>
                  </a:lnTo>
                  <a:lnTo>
                    <a:pt x="2057914" y="1975904"/>
                  </a:lnTo>
                  <a:lnTo>
                    <a:pt x="2049979" y="1965116"/>
                  </a:lnTo>
                  <a:lnTo>
                    <a:pt x="2042044" y="1954010"/>
                  </a:lnTo>
                  <a:lnTo>
                    <a:pt x="2026490" y="1931798"/>
                  </a:lnTo>
                  <a:lnTo>
                    <a:pt x="2013476" y="1912125"/>
                  </a:lnTo>
                  <a:lnTo>
                    <a:pt x="2000462" y="1891817"/>
                  </a:lnTo>
                  <a:lnTo>
                    <a:pt x="1987131" y="1870557"/>
                  </a:lnTo>
                  <a:lnTo>
                    <a:pt x="1974117" y="1848663"/>
                  </a:lnTo>
                  <a:lnTo>
                    <a:pt x="1961103" y="1826769"/>
                  </a:lnTo>
                  <a:lnTo>
                    <a:pt x="1948089" y="1803922"/>
                  </a:lnTo>
                  <a:lnTo>
                    <a:pt x="1922061" y="1758547"/>
                  </a:lnTo>
                  <a:lnTo>
                    <a:pt x="1922061" y="2143126"/>
                  </a:lnTo>
                  <a:lnTo>
                    <a:pt x="1428165" y="2143126"/>
                  </a:lnTo>
                  <a:lnTo>
                    <a:pt x="1455462" y="1826769"/>
                  </a:lnTo>
                  <a:lnTo>
                    <a:pt x="1455145" y="1818519"/>
                  </a:lnTo>
                  <a:lnTo>
                    <a:pt x="1454510" y="1810269"/>
                  </a:lnTo>
                  <a:lnTo>
                    <a:pt x="1452923" y="1802653"/>
                  </a:lnTo>
                  <a:lnTo>
                    <a:pt x="1450701" y="1795038"/>
                  </a:lnTo>
                  <a:lnTo>
                    <a:pt x="1448479" y="1788057"/>
                  </a:lnTo>
                  <a:lnTo>
                    <a:pt x="1445623" y="1781076"/>
                  </a:lnTo>
                  <a:lnTo>
                    <a:pt x="1441814" y="1774730"/>
                  </a:lnTo>
                  <a:lnTo>
                    <a:pt x="1438005" y="1769018"/>
                  </a:lnTo>
                  <a:lnTo>
                    <a:pt x="1433878" y="1763941"/>
                  </a:lnTo>
                  <a:lnTo>
                    <a:pt x="1429434" y="1759182"/>
                  </a:lnTo>
                  <a:lnTo>
                    <a:pt x="1424673" y="1755057"/>
                  </a:lnTo>
                  <a:lnTo>
                    <a:pt x="1419595" y="1751566"/>
                  </a:lnTo>
                  <a:lnTo>
                    <a:pt x="1413881" y="1748711"/>
                  </a:lnTo>
                  <a:lnTo>
                    <a:pt x="1408485" y="1746807"/>
                  </a:lnTo>
                  <a:lnTo>
                    <a:pt x="1402454" y="1745538"/>
                  </a:lnTo>
                  <a:lnTo>
                    <a:pt x="1396423" y="1744903"/>
                  </a:lnTo>
                  <a:lnTo>
                    <a:pt x="1390710" y="1745538"/>
                  </a:lnTo>
                  <a:lnTo>
                    <a:pt x="1384679" y="1746807"/>
                  </a:lnTo>
                  <a:lnTo>
                    <a:pt x="1378966" y="1748711"/>
                  </a:lnTo>
                  <a:lnTo>
                    <a:pt x="1373570" y="1751566"/>
                  </a:lnTo>
                  <a:lnTo>
                    <a:pt x="1368174" y="1755057"/>
                  </a:lnTo>
                  <a:lnTo>
                    <a:pt x="1363412" y="1759182"/>
                  </a:lnTo>
                  <a:lnTo>
                    <a:pt x="1358969" y="1763941"/>
                  </a:lnTo>
                  <a:lnTo>
                    <a:pt x="1354842" y="1769018"/>
                  </a:lnTo>
                  <a:lnTo>
                    <a:pt x="1351351" y="1774730"/>
                  </a:lnTo>
                  <a:lnTo>
                    <a:pt x="1347542" y="1781076"/>
                  </a:lnTo>
                  <a:lnTo>
                    <a:pt x="1344367" y="1788057"/>
                  </a:lnTo>
                  <a:lnTo>
                    <a:pt x="1342146" y="1795038"/>
                  </a:lnTo>
                  <a:lnTo>
                    <a:pt x="1339924" y="1802653"/>
                  </a:lnTo>
                  <a:lnTo>
                    <a:pt x="1338971" y="1810269"/>
                  </a:lnTo>
                  <a:lnTo>
                    <a:pt x="1337702" y="1818519"/>
                  </a:lnTo>
                  <a:lnTo>
                    <a:pt x="1337384" y="1826769"/>
                  </a:lnTo>
                  <a:lnTo>
                    <a:pt x="1364999" y="2143126"/>
                  </a:lnTo>
                  <a:lnTo>
                    <a:pt x="870151" y="2143126"/>
                  </a:lnTo>
                  <a:lnTo>
                    <a:pt x="870151" y="1651297"/>
                  </a:lnTo>
                  <a:lnTo>
                    <a:pt x="869833" y="1651297"/>
                  </a:lnTo>
                  <a:lnTo>
                    <a:pt x="868881" y="1652249"/>
                  </a:lnTo>
                  <a:lnTo>
                    <a:pt x="867294" y="1653201"/>
                  </a:lnTo>
                  <a:lnTo>
                    <a:pt x="864755" y="1656691"/>
                  </a:lnTo>
                  <a:lnTo>
                    <a:pt x="861581" y="1661133"/>
                  </a:lnTo>
                  <a:lnTo>
                    <a:pt x="858724" y="1667162"/>
                  </a:lnTo>
                  <a:lnTo>
                    <a:pt x="855867" y="1674143"/>
                  </a:lnTo>
                  <a:lnTo>
                    <a:pt x="852376" y="1682710"/>
                  </a:lnTo>
                  <a:lnTo>
                    <a:pt x="848884" y="1691912"/>
                  </a:lnTo>
                  <a:lnTo>
                    <a:pt x="845710" y="1702701"/>
                  </a:lnTo>
                  <a:lnTo>
                    <a:pt x="839044" y="1726816"/>
                  </a:lnTo>
                  <a:lnTo>
                    <a:pt x="832061" y="1755057"/>
                  </a:lnTo>
                  <a:lnTo>
                    <a:pt x="824443" y="1786153"/>
                  </a:lnTo>
                  <a:lnTo>
                    <a:pt x="817460" y="1820423"/>
                  </a:lnTo>
                  <a:lnTo>
                    <a:pt x="810477" y="1856913"/>
                  </a:lnTo>
                  <a:lnTo>
                    <a:pt x="803811" y="1895308"/>
                  </a:lnTo>
                  <a:lnTo>
                    <a:pt x="797145" y="1935606"/>
                  </a:lnTo>
                  <a:lnTo>
                    <a:pt x="790797" y="1976221"/>
                  </a:lnTo>
                  <a:lnTo>
                    <a:pt x="784766" y="2018424"/>
                  </a:lnTo>
                  <a:lnTo>
                    <a:pt x="779688" y="2060308"/>
                  </a:lnTo>
                  <a:lnTo>
                    <a:pt x="774609" y="2101876"/>
                  </a:lnTo>
                  <a:lnTo>
                    <a:pt x="771118" y="2143126"/>
                  </a:lnTo>
                  <a:lnTo>
                    <a:pt x="438150" y="2143126"/>
                  </a:lnTo>
                  <a:lnTo>
                    <a:pt x="443864" y="2084741"/>
                  </a:lnTo>
                  <a:lnTo>
                    <a:pt x="449894" y="2028577"/>
                  </a:lnTo>
                  <a:lnTo>
                    <a:pt x="455925" y="1975269"/>
                  </a:lnTo>
                  <a:lnTo>
                    <a:pt x="463226" y="1923865"/>
                  </a:lnTo>
                  <a:lnTo>
                    <a:pt x="470209" y="1875317"/>
                  </a:lnTo>
                  <a:lnTo>
                    <a:pt x="478144" y="1828990"/>
                  </a:lnTo>
                  <a:lnTo>
                    <a:pt x="485762" y="1784884"/>
                  </a:lnTo>
                  <a:lnTo>
                    <a:pt x="494015" y="1742682"/>
                  </a:lnTo>
                  <a:lnTo>
                    <a:pt x="502585" y="1702701"/>
                  </a:lnTo>
                  <a:lnTo>
                    <a:pt x="511155" y="1665258"/>
                  </a:lnTo>
                  <a:lnTo>
                    <a:pt x="520043" y="1629085"/>
                  </a:lnTo>
                  <a:lnTo>
                    <a:pt x="528931" y="1595450"/>
                  </a:lnTo>
                  <a:lnTo>
                    <a:pt x="537818" y="1563719"/>
                  </a:lnTo>
                  <a:lnTo>
                    <a:pt x="547023" y="1533892"/>
                  </a:lnTo>
                  <a:lnTo>
                    <a:pt x="556228" y="1505969"/>
                  </a:lnTo>
                  <a:lnTo>
                    <a:pt x="565116" y="1479632"/>
                  </a:lnTo>
                  <a:lnTo>
                    <a:pt x="574638" y="1454882"/>
                  </a:lnTo>
                  <a:lnTo>
                    <a:pt x="583526" y="1432036"/>
                  </a:lnTo>
                  <a:lnTo>
                    <a:pt x="592413" y="1410777"/>
                  </a:lnTo>
                  <a:lnTo>
                    <a:pt x="601301" y="1391420"/>
                  </a:lnTo>
                  <a:lnTo>
                    <a:pt x="609871" y="1373334"/>
                  </a:lnTo>
                  <a:lnTo>
                    <a:pt x="618124" y="1356516"/>
                  </a:lnTo>
                  <a:lnTo>
                    <a:pt x="626059" y="1341920"/>
                  </a:lnTo>
                  <a:lnTo>
                    <a:pt x="633995" y="1327959"/>
                  </a:lnTo>
                  <a:lnTo>
                    <a:pt x="641930" y="1315266"/>
                  </a:lnTo>
                  <a:lnTo>
                    <a:pt x="648913" y="1304160"/>
                  </a:lnTo>
                  <a:lnTo>
                    <a:pt x="655579" y="1294324"/>
                  </a:lnTo>
                  <a:lnTo>
                    <a:pt x="661927" y="1285756"/>
                  </a:lnTo>
                  <a:lnTo>
                    <a:pt x="667641" y="1278141"/>
                  </a:lnTo>
                  <a:lnTo>
                    <a:pt x="673037" y="1271478"/>
                  </a:lnTo>
                  <a:lnTo>
                    <a:pt x="677798" y="1266083"/>
                  </a:lnTo>
                  <a:lnTo>
                    <a:pt x="681924" y="1261641"/>
                  </a:lnTo>
                  <a:lnTo>
                    <a:pt x="699065" y="1252756"/>
                  </a:lnTo>
                  <a:lnTo>
                    <a:pt x="717475" y="1243237"/>
                  </a:lnTo>
                  <a:lnTo>
                    <a:pt x="737154" y="1234035"/>
                  </a:lnTo>
                  <a:lnTo>
                    <a:pt x="758104" y="1224833"/>
                  </a:lnTo>
                  <a:lnTo>
                    <a:pt x="779688" y="1215948"/>
                  </a:lnTo>
                  <a:lnTo>
                    <a:pt x="801907" y="1206746"/>
                  </a:lnTo>
                  <a:lnTo>
                    <a:pt x="824761" y="1197227"/>
                  </a:lnTo>
                  <a:lnTo>
                    <a:pt x="848249" y="1188343"/>
                  </a:lnTo>
                  <a:lnTo>
                    <a:pt x="895544" y="1170891"/>
                  </a:lnTo>
                  <a:lnTo>
                    <a:pt x="942204" y="1154390"/>
                  </a:lnTo>
                  <a:lnTo>
                    <a:pt x="987594" y="1138525"/>
                  </a:lnTo>
                  <a:lnTo>
                    <a:pt x="1030445" y="1124564"/>
                  </a:lnTo>
                  <a:lnTo>
                    <a:pt x="1041554" y="1118217"/>
                  </a:lnTo>
                  <a:lnTo>
                    <a:pt x="1053299" y="1112188"/>
                  </a:lnTo>
                  <a:lnTo>
                    <a:pt x="1065678" y="1107111"/>
                  </a:lnTo>
                  <a:lnTo>
                    <a:pt x="1077740" y="1102352"/>
                  </a:lnTo>
                  <a:lnTo>
                    <a:pt x="1090754" y="1097909"/>
                  </a:lnTo>
                  <a:lnTo>
                    <a:pt x="1103768" y="1094102"/>
                  </a:lnTo>
                  <a:lnTo>
                    <a:pt x="1117099" y="1090294"/>
                  </a:lnTo>
                  <a:lnTo>
                    <a:pt x="1131065" y="1087438"/>
                  </a:lnTo>
                  <a:close/>
                  <a:moveTo>
                    <a:pt x="1401445" y="0"/>
                  </a:moveTo>
                  <a:lnTo>
                    <a:pt x="1412240" y="318"/>
                  </a:lnTo>
                  <a:lnTo>
                    <a:pt x="1423353" y="635"/>
                  </a:lnTo>
                  <a:lnTo>
                    <a:pt x="1433513" y="1588"/>
                  </a:lnTo>
                  <a:lnTo>
                    <a:pt x="1444308" y="2223"/>
                  </a:lnTo>
                  <a:lnTo>
                    <a:pt x="1454786" y="3494"/>
                  </a:lnTo>
                  <a:lnTo>
                    <a:pt x="1465263" y="4764"/>
                  </a:lnTo>
                  <a:lnTo>
                    <a:pt x="1475423" y="6670"/>
                  </a:lnTo>
                  <a:lnTo>
                    <a:pt x="1485266" y="8575"/>
                  </a:lnTo>
                  <a:lnTo>
                    <a:pt x="1495426" y="10798"/>
                  </a:lnTo>
                  <a:lnTo>
                    <a:pt x="1505268" y="13339"/>
                  </a:lnTo>
                  <a:lnTo>
                    <a:pt x="1515111" y="15880"/>
                  </a:lnTo>
                  <a:lnTo>
                    <a:pt x="1524636" y="19056"/>
                  </a:lnTo>
                  <a:lnTo>
                    <a:pt x="1533843" y="22232"/>
                  </a:lnTo>
                  <a:lnTo>
                    <a:pt x="1543368" y="25726"/>
                  </a:lnTo>
                  <a:lnTo>
                    <a:pt x="1552576" y="29219"/>
                  </a:lnTo>
                  <a:lnTo>
                    <a:pt x="1561466" y="33030"/>
                  </a:lnTo>
                  <a:lnTo>
                    <a:pt x="1570356" y="37159"/>
                  </a:lnTo>
                  <a:lnTo>
                    <a:pt x="1578928" y="41605"/>
                  </a:lnTo>
                  <a:lnTo>
                    <a:pt x="1587818" y="46052"/>
                  </a:lnTo>
                  <a:lnTo>
                    <a:pt x="1596073" y="50816"/>
                  </a:lnTo>
                  <a:lnTo>
                    <a:pt x="1604646" y="55897"/>
                  </a:lnTo>
                  <a:lnTo>
                    <a:pt x="1612583" y="60979"/>
                  </a:lnTo>
                  <a:lnTo>
                    <a:pt x="1620521" y="66378"/>
                  </a:lnTo>
                  <a:lnTo>
                    <a:pt x="1628776" y="72095"/>
                  </a:lnTo>
                  <a:lnTo>
                    <a:pt x="1636078" y="77812"/>
                  </a:lnTo>
                  <a:lnTo>
                    <a:pt x="1644016" y="83528"/>
                  </a:lnTo>
                  <a:lnTo>
                    <a:pt x="1651318" y="89880"/>
                  </a:lnTo>
                  <a:lnTo>
                    <a:pt x="1658303" y="96232"/>
                  </a:lnTo>
                  <a:lnTo>
                    <a:pt x="1665606" y="102902"/>
                  </a:lnTo>
                  <a:lnTo>
                    <a:pt x="1672591" y="109571"/>
                  </a:lnTo>
                  <a:lnTo>
                    <a:pt x="1679258" y="116241"/>
                  </a:lnTo>
                  <a:lnTo>
                    <a:pt x="1685926" y="123546"/>
                  </a:lnTo>
                  <a:lnTo>
                    <a:pt x="1692593" y="130851"/>
                  </a:lnTo>
                  <a:lnTo>
                    <a:pt x="1698943" y="138155"/>
                  </a:lnTo>
                  <a:lnTo>
                    <a:pt x="1704976" y="145778"/>
                  </a:lnTo>
                  <a:lnTo>
                    <a:pt x="1710691" y="153400"/>
                  </a:lnTo>
                  <a:lnTo>
                    <a:pt x="1716723" y="161658"/>
                  </a:lnTo>
                  <a:lnTo>
                    <a:pt x="1722438" y="169597"/>
                  </a:lnTo>
                  <a:lnTo>
                    <a:pt x="1727836" y="177537"/>
                  </a:lnTo>
                  <a:lnTo>
                    <a:pt x="1733233" y="186113"/>
                  </a:lnTo>
                  <a:lnTo>
                    <a:pt x="1738313" y="194688"/>
                  </a:lnTo>
                  <a:lnTo>
                    <a:pt x="1743076" y="203263"/>
                  </a:lnTo>
                  <a:lnTo>
                    <a:pt x="1747838" y="212156"/>
                  </a:lnTo>
                  <a:lnTo>
                    <a:pt x="1752283" y="221048"/>
                  </a:lnTo>
                  <a:lnTo>
                    <a:pt x="1760856" y="239469"/>
                  </a:lnTo>
                  <a:lnTo>
                    <a:pt x="1768793" y="258207"/>
                  </a:lnTo>
                  <a:lnTo>
                    <a:pt x="1776096" y="277581"/>
                  </a:lnTo>
                  <a:lnTo>
                    <a:pt x="1782446" y="297272"/>
                  </a:lnTo>
                  <a:lnTo>
                    <a:pt x="1788161" y="317916"/>
                  </a:lnTo>
                  <a:lnTo>
                    <a:pt x="1792923" y="338560"/>
                  </a:lnTo>
                  <a:lnTo>
                    <a:pt x="1797051" y="359521"/>
                  </a:lnTo>
                  <a:lnTo>
                    <a:pt x="1799908" y="380800"/>
                  </a:lnTo>
                  <a:lnTo>
                    <a:pt x="1802448" y="402397"/>
                  </a:lnTo>
                  <a:lnTo>
                    <a:pt x="1804036" y="424946"/>
                  </a:lnTo>
                  <a:lnTo>
                    <a:pt x="1809751" y="426534"/>
                  </a:lnTo>
                  <a:lnTo>
                    <a:pt x="1815148" y="428758"/>
                  </a:lnTo>
                  <a:lnTo>
                    <a:pt x="1819911" y="431616"/>
                  </a:lnTo>
                  <a:lnTo>
                    <a:pt x="1825308" y="434474"/>
                  </a:lnTo>
                  <a:lnTo>
                    <a:pt x="1829753" y="437968"/>
                  </a:lnTo>
                  <a:lnTo>
                    <a:pt x="1834198" y="441144"/>
                  </a:lnTo>
                  <a:lnTo>
                    <a:pt x="1838326" y="445273"/>
                  </a:lnTo>
                  <a:lnTo>
                    <a:pt x="1842453" y="449401"/>
                  </a:lnTo>
                  <a:lnTo>
                    <a:pt x="1845628" y="453848"/>
                  </a:lnTo>
                  <a:lnTo>
                    <a:pt x="1849121" y="458612"/>
                  </a:lnTo>
                  <a:lnTo>
                    <a:pt x="1851978" y="463693"/>
                  </a:lnTo>
                  <a:lnTo>
                    <a:pt x="1854201" y="469728"/>
                  </a:lnTo>
                  <a:lnTo>
                    <a:pt x="1856423" y="475762"/>
                  </a:lnTo>
                  <a:lnTo>
                    <a:pt x="1858328" y="482114"/>
                  </a:lnTo>
                  <a:lnTo>
                    <a:pt x="1859916" y="488784"/>
                  </a:lnTo>
                  <a:lnTo>
                    <a:pt x="1860868" y="496088"/>
                  </a:lnTo>
                  <a:lnTo>
                    <a:pt x="1861503" y="502123"/>
                  </a:lnTo>
                  <a:lnTo>
                    <a:pt x="1862138" y="507839"/>
                  </a:lnTo>
                  <a:lnTo>
                    <a:pt x="1862138" y="513874"/>
                  </a:lnTo>
                  <a:lnTo>
                    <a:pt x="1861503" y="519908"/>
                  </a:lnTo>
                  <a:lnTo>
                    <a:pt x="1861186" y="526260"/>
                  </a:lnTo>
                  <a:lnTo>
                    <a:pt x="1860868" y="532294"/>
                  </a:lnTo>
                  <a:lnTo>
                    <a:pt x="1858963" y="544998"/>
                  </a:lnTo>
                  <a:lnTo>
                    <a:pt x="1856106" y="557385"/>
                  </a:lnTo>
                  <a:lnTo>
                    <a:pt x="1852296" y="569771"/>
                  </a:lnTo>
                  <a:lnTo>
                    <a:pt x="1847851" y="582157"/>
                  </a:lnTo>
                  <a:lnTo>
                    <a:pt x="1842771" y="593908"/>
                  </a:lnTo>
                  <a:lnTo>
                    <a:pt x="1836738" y="605342"/>
                  </a:lnTo>
                  <a:lnTo>
                    <a:pt x="1833881" y="611059"/>
                  </a:lnTo>
                  <a:lnTo>
                    <a:pt x="1830071" y="616140"/>
                  </a:lnTo>
                  <a:lnTo>
                    <a:pt x="1826578" y="621540"/>
                  </a:lnTo>
                  <a:lnTo>
                    <a:pt x="1823086" y="626621"/>
                  </a:lnTo>
                  <a:lnTo>
                    <a:pt x="1818958" y="631385"/>
                  </a:lnTo>
                  <a:lnTo>
                    <a:pt x="1814831" y="635831"/>
                  </a:lnTo>
                  <a:lnTo>
                    <a:pt x="1810703" y="640278"/>
                  </a:lnTo>
                  <a:lnTo>
                    <a:pt x="1806258" y="644407"/>
                  </a:lnTo>
                  <a:lnTo>
                    <a:pt x="1801813" y="648218"/>
                  </a:lnTo>
                  <a:lnTo>
                    <a:pt x="1797051" y="652029"/>
                  </a:lnTo>
                  <a:lnTo>
                    <a:pt x="1792288" y="655205"/>
                  </a:lnTo>
                  <a:lnTo>
                    <a:pt x="1787208" y="658063"/>
                  </a:lnTo>
                  <a:lnTo>
                    <a:pt x="1782128" y="660922"/>
                  </a:lnTo>
                  <a:lnTo>
                    <a:pt x="1777048" y="663145"/>
                  </a:lnTo>
                  <a:lnTo>
                    <a:pt x="1771651" y="681248"/>
                  </a:lnTo>
                  <a:lnTo>
                    <a:pt x="1766571" y="699033"/>
                  </a:lnTo>
                  <a:lnTo>
                    <a:pt x="1760538" y="716501"/>
                  </a:lnTo>
                  <a:lnTo>
                    <a:pt x="1754188" y="733969"/>
                  </a:lnTo>
                  <a:lnTo>
                    <a:pt x="1747521" y="751437"/>
                  </a:lnTo>
                  <a:lnTo>
                    <a:pt x="1740218" y="768587"/>
                  </a:lnTo>
                  <a:lnTo>
                    <a:pt x="1732598" y="785420"/>
                  </a:lnTo>
                  <a:lnTo>
                    <a:pt x="1724661" y="801618"/>
                  </a:lnTo>
                  <a:lnTo>
                    <a:pt x="1716406" y="817497"/>
                  </a:lnTo>
                  <a:lnTo>
                    <a:pt x="1707516" y="833695"/>
                  </a:lnTo>
                  <a:lnTo>
                    <a:pt x="1698308" y="848940"/>
                  </a:lnTo>
                  <a:lnTo>
                    <a:pt x="1688148" y="863867"/>
                  </a:lnTo>
                  <a:lnTo>
                    <a:pt x="1677988" y="878159"/>
                  </a:lnTo>
                  <a:lnTo>
                    <a:pt x="1667511" y="892451"/>
                  </a:lnTo>
                  <a:lnTo>
                    <a:pt x="1656716" y="905790"/>
                  </a:lnTo>
                  <a:lnTo>
                    <a:pt x="1644968" y="918811"/>
                  </a:lnTo>
                  <a:lnTo>
                    <a:pt x="1633221" y="931515"/>
                  </a:lnTo>
                  <a:lnTo>
                    <a:pt x="1620838" y="943266"/>
                  </a:lnTo>
                  <a:lnTo>
                    <a:pt x="1607821" y="954382"/>
                  </a:lnTo>
                  <a:lnTo>
                    <a:pt x="1594803" y="964863"/>
                  </a:lnTo>
                  <a:lnTo>
                    <a:pt x="1581151" y="974709"/>
                  </a:lnTo>
                  <a:lnTo>
                    <a:pt x="1567181" y="983919"/>
                  </a:lnTo>
                  <a:lnTo>
                    <a:pt x="1552576" y="992176"/>
                  </a:lnTo>
                  <a:lnTo>
                    <a:pt x="1545273" y="996305"/>
                  </a:lnTo>
                  <a:lnTo>
                    <a:pt x="1537336" y="1000116"/>
                  </a:lnTo>
                  <a:lnTo>
                    <a:pt x="1530033" y="1003610"/>
                  </a:lnTo>
                  <a:lnTo>
                    <a:pt x="1522096" y="1006786"/>
                  </a:lnTo>
                  <a:lnTo>
                    <a:pt x="1513841" y="1010279"/>
                  </a:lnTo>
                  <a:lnTo>
                    <a:pt x="1506221" y="1012820"/>
                  </a:lnTo>
                  <a:lnTo>
                    <a:pt x="1497966" y="1015679"/>
                  </a:lnTo>
                  <a:lnTo>
                    <a:pt x="1489711" y="1017902"/>
                  </a:lnTo>
                  <a:lnTo>
                    <a:pt x="1481456" y="1020443"/>
                  </a:lnTo>
                  <a:lnTo>
                    <a:pt x="1473201" y="1022348"/>
                  </a:lnTo>
                  <a:lnTo>
                    <a:pt x="1464628" y="1024254"/>
                  </a:lnTo>
                  <a:lnTo>
                    <a:pt x="1455738" y="1025842"/>
                  </a:lnTo>
                  <a:lnTo>
                    <a:pt x="1447166" y="1027112"/>
                  </a:lnTo>
                  <a:lnTo>
                    <a:pt x="1438276" y="1028383"/>
                  </a:lnTo>
                  <a:lnTo>
                    <a:pt x="1429068" y="1029018"/>
                  </a:lnTo>
                  <a:lnTo>
                    <a:pt x="1419860" y="1029971"/>
                  </a:lnTo>
                  <a:lnTo>
                    <a:pt x="1410653" y="1030288"/>
                  </a:lnTo>
                  <a:lnTo>
                    <a:pt x="1401445" y="1030288"/>
                  </a:lnTo>
                  <a:lnTo>
                    <a:pt x="1391920" y="1030288"/>
                  </a:lnTo>
                  <a:lnTo>
                    <a:pt x="1382713" y="1029971"/>
                  </a:lnTo>
                  <a:lnTo>
                    <a:pt x="1373823" y="1029018"/>
                  </a:lnTo>
                  <a:lnTo>
                    <a:pt x="1364933" y="1028383"/>
                  </a:lnTo>
                  <a:lnTo>
                    <a:pt x="1356043" y="1027112"/>
                  </a:lnTo>
                  <a:lnTo>
                    <a:pt x="1347153" y="1025842"/>
                  </a:lnTo>
                  <a:lnTo>
                    <a:pt x="1338580" y="1024254"/>
                  </a:lnTo>
                  <a:lnTo>
                    <a:pt x="1330008" y="1022348"/>
                  </a:lnTo>
                  <a:lnTo>
                    <a:pt x="1321753" y="1020443"/>
                  </a:lnTo>
                  <a:lnTo>
                    <a:pt x="1313180" y="1018219"/>
                  </a:lnTo>
                  <a:lnTo>
                    <a:pt x="1305243" y="1015679"/>
                  </a:lnTo>
                  <a:lnTo>
                    <a:pt x="1297305" y="1013138"/>
                  </a:lnTo>
                  <a:lnTo>
                    <a:pt x="1289050" y="1010279"/>
                  </a:lnTo>
                  <a:lnTo>
                    <a:pt x="1281430" y="1007104"/>
                  </a:lnTo>
                  <a:lnTo>
                    <a:pt x="1273493" y="1003928"/>
                  </a:lnTo>
                  <a:lnTo>
                    <a:pt x="1266190" y="1000434"/>
                  </a:lnTo>
                  <a:lnTo>
                    <a:pt x="1250950" y="992812"/>
                  </a:lnTo>
                  <a:lnTo>
                    <a:pt x="1236345" y="984554"/>
                  </a:lnTo>
                  <a:lnTo>
                    <a:pt x="1222693" y="975344"/>
                  </a:lnTo>
                  <a:lnTo>
                    <a:pt x="1209040" y="965498"/>
                  </a:lnTo>
                  <a:lnTo>
                    <a:pt x="1196023" y="955017"/>
                  </a:lnTo>
                  <a:lnTo>
                    <a:pt x="1183005" y="943901"/>
                  </a:lnTo>
                  <a:lnTo>
                    <a:pt x="1170623" y="932150"/>
                  </a:lnTo>
                  <a:lnTo>
                    <a:pt x="1158875" y="919764"/>
                  </a:lnTo>
                  <a:lnTo>
                    <a:pt x="1147128" y="907378"/>
                  </a:lnTo>
                  <a:lnTo>
                    <a:pt x="1136333" y="893721"/>
                  </a:lnTo>
                  <a:lnTo>
                    <a:pt x="1125538" y="879747"/>
                  </a:lnTo>
                  <a:lnTo>
                    <a:pt x="1115695" y="865455"/>
                  </a:lnTo>
                  <a:lnTo>
                    <a:pt x="1105853" y="850845"/>
                  </a:lnTo>
                  <a:lnTo>
                    <a:pt x="1096645" y="835601"/>
                  </a:lnTo>
                  <a:lnTo>
                    <a:pt x="1087755" y="820038"/>
                  </a:lnTo>
                  <a:lnTo>
                    <a:pt x="1079183" y="803841"/>
                  </a:lnTo>
                  <a:lnTo>
                    <a:pt x="1070928" y="787643"/>
                  </a:lnTo>
                  <a:lnTo>
                    <a:pt x="1063625" y="770811"/>
                  </a:lnTo>
                  <a:lnTo>
                    <a:pt x="1056323" y="753978"/>
                  </a:lnTo>
                  <a:lnTo>
                    <a:pt x="1049655" y="737145"/>
                  </a:lnTo>
                  <a:lnTo>
                    <a:pt x="1043305" y="719677"/>
                  </a:lnTo>
                  <a:lnTo>
                    <a:pt x="1037273" y="702209"/>
                  </a:lnTo>
                  <a:lnTo>
                    <a:pt x="1031558" y="684106"/>
                  </a:lnTo>
                  <a:lnTo>
                    <a:pt x="1026795" y="666321"/>
                  </a:lnTo>
                  <a:lnTo>
                    <a:pt x="1020763" y="664415"/>
                  </a:lnTo>
                  <a:lnTo>
                    <a:pt x="1015365" y="662827"/>
                  </a:lnTo>
                  <a:lnTo>
                    <a:pt x="1009650" y="659969"/>
                  </a:lnTo>
                  <a:lnTo>
                    <a:pt x="1004253" y="657110"/>
                  </a:lnTo>
                  <a:lnTo>
                    <a:pt x="998855" y="653617"/>
                  </a:lnTo>
                  <a:lnTo>
                    <a:pt x="993775" y="650441"/>
                  </a:lnTo>
                  <a:lnTo>
                    <a:pt x="989013" y="646312"/>
                  </a:lnTo>
                  <a:lnTo>
                    <a:pt x="984250" y="642183"/>
                  </a:lnTo>
                  <a:lnTo>
                    <a:pt x="979805" y="637737"/>
                  </a:lnTo>
                  <a:lnTo>
                    <a:pt x="975360" y="632973"/>
                  </a:lnTo>
                  <a:lnTo>
                    <a:pt x="970598" y="627891"/>
                  </a:lnTo>
                  <a:lnTo>
                    <a:pt x="966788" y="622492"/>
                  </a:lnTo>
                  <a:lnTo>
                    <a:pt x="962978" y="617411"/>
                  </a:lnTo>
                  <a:lnTo>
                    <a:pt x="959168" y="611376"/>
                  </a:lnTo>
                  <a:lnTo>
                    <a:pt x="955358" y="605660"/>
                  </a:lnTo>
                  <a:lnTo>
                    <a:pt x="952500" y="599625"/>
                  </a:lnTo>
                  <a:lnTo>
                    <a:pt x="949325" y="593591"/>
                  </a:lnTo>
                  <a:lnTo>
                    <a:pt x="946468" y="587239"/>
                  </a:lnTo>
                  <a:lnTo>
                    <a:pt x="943610" y="580887"/>
                  </a:lnTo>
                  <a:lnTo>
                    <a:pt x="941388" y="574535"/>
                  </a:lnTo>
                  <a:lnTo>
                    <a:pt x="939165" y="567865"/>
                  </a:lnTo>
                  <a:lnTo>
                    <a:pt x="937260" y="561196"/>
                  </a:lnTo>
                  <a:lnTo>
                    <a:pt x="935355" y="554526"/>
                  </a:lnTo>
                  <a:lnTo>
                    <a:pt x="934085" y="547857"/>
                  </a:lnTo>
                  <a:lnTo>
                    <a:pt x="932815" y="541505"/>
                  </a:lnTo>
                  <a:lnTo>
                    <a:pt x="931863" y="534835"/>
                  </a:lnTo>
                  <a:lnTo>
                    <a:pt x="930910" y="528166"/>
                  </a:lnTo>
                  <a:lnTo>
                    <a:pt x="930593" y="521496"/>
                  </a:lnTo>
                  <a:lnTo>
                    <a:pt x="930275" y="515144"/>
                  </a:lnTo>
                  <a:lnTo>
                    <a:pt x="930275" y="508792"/>
                  </a:lnTo>
                  <a:lnTo>
                    <a:pt x="930593" y="502440"/>
                  </a:lnTo>
                  <a:lnTo>
                    <a:pt x="931228" y="496088"/>
                  </a:lnTo>
                  <a:lnTo>
                    <a:pt x="932498" y="488148"/>
                  </a:lnTo>
                  <a:lnTo>
                    <a:pt x="934403" y="480526"/>
                  </a:lnTo>
                  <a:lnTo>
                    <a:pt x="936625" y="473539"/>
                  </a:lnTo>
                  <a:lnTo>
                    <a:pt x="939165" y="466869"/>
                  </a:lnTo>
                  <a:lnTo>
                    <a:pt x="942023" y="460835"/>
                  </a:lnTo>
                  <a:lnTo>
                    <a:pt x="945515" y="455436"/>
                  </a:lnTo>
                  <a:lnTo>
                    <a:pt x="949325" y="450037"/>
                  </a:lnTo>
                  <a:lnTo>
                    <a:pt x="953770" y="445273"/>
                  </a:lnTo>
                  <a:lnTo>
                    <a:pt x="958215" y="440826"/>
                  </a:lnTo>
                  <a:lnTo>
                    <a:pt x="962978" y="437015"/>
                  </a:lnTo>
                  <a:lnTo>
                    <a:pt x="968058" y="433204"/>
                  </a:lnTo>
                  <a:lnTo>
                    <a:pt x="973773" y="430345"/>
                  </a:lnTo>
                  <a:lnTo>
                    <a:pt x="979805" y="427805"/>
                  </a:lnTo>
                  <a:lnTo>
                    <a:pt x="985520" y="425264"/>
                  </a:lnTo>
                  <a:lnTo>
                    <a:pt x="992188" y="423358"/>
                  </a:lnTo>
                  <a:lnTo>
                    <a:pt x="998855" y="421453"/>
                  </a:lnTo>
                  <a:lnTo>
                    <a:pt x="1000443" y="399538"/>
                  </a:lnTo>
                  <a:lnTo>
                    <a:pt x="1002983" y="377942"/>
                  </a:lnTo>
                  <a:lnTo>
                    <a:pt x="1006475" y="356663"/>
                  </a:lnTo>
                  <a:lnTo>
                    <a:pt x="1010603" y="336019"/>
                  </a:lnTo>
                  <a:lnTo>
                    <a:pt x="1015365" y="315057"/>
                  </a:lnTo>
                  <a:lnTo>
                    <a:pt x="1020763" y="295049"/>
                  </a:lnTo>
                  <a:lnTo>
                    <a:pt x="1027748" y="275358"/>
                  </a:lnTo>
                  <a:lnTo>
                    <a:pt x="1034733" y="256302"/>
                  </a:lnTo>
                  <a:lnTo>
                    <a:pt x="1042353" y="237564"/>
                  </a:lnTo>
                  <a:lnTo>
                    <a:pt x="1051243" y="219143"/>
                  </a:lnTo>
                  <a:lnTo>
                    <a:pt x="1060768" y="201675"/>
                  </a:lnTo>
                  <a:lnTo>
                    <a:pt x="1065530" y="193417"/>
                  </a:lnTo>
                  <a:lnTo>
                    <a:pt x="1070610" y="184842"/>
                  </a:lnTo>
                  <a:lnTo>
                    <a:pt x="1076008" y="176585"/>
                  </a:lnTo>
                  <a:lnTo>
                    <a:pt x="1081405" y="168327"/>
                  </a:lnTo>
                  <a:lnTo>
                    <a:pt x="1087120" y="160070"/>
                  </a:lnTo>
                  <a:lnTo>
                    <a:pt x="1092835" y="152447"/>
                  </a:lnTo>
                  <a:lnTo>
                    <a:pt x="1098868" y="144507"/>
                  </a:lnTo>
                  <a:lnTo>
                    <a:pt x="1104900" y="137202"/>
                  </a:lnTo>
                  <a:lnTo>
                    <a:pt x="1111250" y="129580"/>
                  </a:lnTo>
                  <a:lnTo>
                    <a:pt x="1117600" y="122593"/>
                  </a:lnTo>
                  <a:lnTo>
                    <a:pt x="1124268" y="115606"/>
                  </a:lnTo>
                  <a:lnTo>
                    <a:pt x="1131253" y="108619"/>
                  </a:lnTo>
                  <a:lnTo>
                    <a:pt x="1137920" y="101949"/>
                  </a:lnTo>
                  <a:lnTo>
                    <a:pt x="1144905" y="95597"/>
                  </a:lnTo>
                  <a:lnTo>
                    <a:pt x="1152525" y="89245"/>
                  </a:lnTo>
                  <a:lnTo>
                    <a:pt x="1159828" y="82893"/>
                  </a:lnTo>
                  <a:lnTo>
                    <a:pt x="1167130" y="76859"/>
                  </a:lnTo>
                  <a:lnTo>
                    <a:pt x="1175068" y="71460"/>
                  </a:lnTo>
                  <a:lnTo>
                    <a:pt x="1183005" y="65743"/>
                  </a:lnTo>
                  <a:lnTo>
                    <a:pt x="1190943" y="60661"/>
                  </a:lnTo>
                  <a:lnTo>
                    <a:pt x="1198880" y="55262"/>
                  </a:lnTo>
                  <a:lnTo>
                    <a:pt x="1207453" y="50498"/>
                  </a:lnTo>
                  <a:lnTo>
                    <a:pt x="1216025" y="45734"/>
                  </a:lnTo>
                  <a:lnTo>
                    <a:pt x="1224598" y="41288"/>
                  </a:lnTo>
                  <a:lnTo>
                    <a:pt x="1233170" y="36841"/>
                  </a:lnTo>
                  <a:lnTo>
                    <a:pt x="1242060" y="32713"/>
                  </a:lnTo>
                  <a:lnTo>
                    <a:pt x="1250950" y="28902"/>
                  </a:lnTo>
                  <a:lnTo>
                    <a:pt x="1260158" y="25408"/>
                  </a:lnTo>
                  <a:lnTo>
                    <a:pt x="1269365" y="21914"/>
                  </a:lnTo>
                  <a:lnTo>
                    <a:pt x="1278890" y="19056"/>
                  </a:lnTo>
                  <a:lnTo>
                    <a:pt x="1288415" y="15880"/>
                  </a:lnTo>
                  <a:lnTo>
                    <a:pt x="1297940" y="13339"/>
                  </a:lnTo>
                  <a:lnTo>
                    <a:pt x="1307783" y="10798"/>
                  </a:lnTo>
                  <a:lnTo>
                    <a:pt x="1317625" y="8575"/>
                  </a:lnTo>
                  <a:lnTo>
                    <a:pt x="1327785" y="6670"/>
                  </a:lnTo>
                  <a:lnTo>
                    <a:pt x="1337945" y="4764"/>
                  </a:lnTo>
                  <a:lnTo>
                    <a:pt x="1348105" y="3494"/>
                  </a:lnTo>
                  <a:lnTo>
                    <a:pt x="1358583" y="2223"/>
                  </a:lnTo>
                  <a:lnTo>
                    <a:pt x="1369060" y="1588"/>
                  </a:lnTo>
                  <a:lnTo>
                    <a:pt x="1379855" y="635"/>
                  </a:lnTo>
                  <a:lnTo>
                    <a:pt x="1390650" y="318"/>
                  </a:lnTo>
                  <a:lnTo>
                    <a:pt x="1401445" y="0"/>
                  </a:lnTo>
                  <a:close/>
                </a:path>
              </a:pathLst>
            </a:custGeom>
            <a:solidFill>
              <a:srgbClr val="197BC8"/>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sz="2400">
                <a:solidFill>
                  <a:srgbClr val="FFFFFF"/>
                </a:solidFill>
              </a:endParaRPr>
            </a:p>
          </p:txBody>
        </p:sp>
      </p:grpSp>
    </p:spTree>
    <p:extLst>
      <p:ext uri="{BB962C8B-B14F-4D97-AF65-F5344CB8AC3E}">
        <p14:creationId xmlns:p14="http://schemas.microsoft.com/office/powerpoint/2010/main" val="925503324"/>
      </p:ext>
    </p:extLst>
  </p:cSld>
  <p:clrMapOvr>
    <a:masterClrMapping/>
  </p:clrMapOvr>
  <mc:AlternateContent xmlns:mc="http://schemas.openxmlformats.org/markup-compatibility/2006" xmlns:p14="http://schemas.microsoft.com/office/powerpoint/2010/main">
    <mc:Choice Requires="p14">
      <p:transition spd="slow" p14:dur="900" advClick="0" advTm="5000">
        <p14:warp dir="in"/>
      </p:transition>
    </mc:Choice>
    <mc:Fallback xmlns="">
      <p:transition spd="slow" advClick="0" advTm="500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outHorizontal)">
                                          <p:cBhvr>
                                            <p:cTn id="7" dur="500"/>
                                            <p:tgtEl>
                                              <p:spTgt spid="2"/>
                                            </p:tgtEl>
                                          </p:cBhvr>
                                        </p:animEffect>
                                      </p:childTnLst>
                                    </p:cTn>
                                  </p:par>
                                </p:childTnLst>
                              </p:cTn>
                            </p:par>
                            <p:par>
                              <p:cTn id="8" fill="hold">
                                <p:stCondLst>
                                  <p:cond delay="500"/>
                                </p:stCondLst>
                                <p:childTnLst>
                                  <p:par>
                                    <p:cTn id="9" presetID="2" presetClass="entr" presetSubtype="8" fill="hold" nodeType="afterEffect" p14:presetBounceEnd="40000">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14:bounceEnd="40000">
                                          <p:cBhvr additive="base">
                                            <p:cTn id="11" dur="750" fill="hold"/>
                                            <p:tgtEl>
                                              <p:spTgt spid="9"/>
                                            </p:tgtEl>
                                            <p:attrNameLst>
                                              <p:attrName>ppt_x</p:attrName>
                                            </p:attrNameLst>
                                          </p:cBhvr>
                                          <p:tavLst>
                                            <p:tav tm="0">
                                              <p:val>
                                                <p:strVal val="0-#ppt_w/2"/>
                                              </p:val>
                                            </p:tav>
                                            <p:tav tm="100000">
                                              <p:val>
                                                <p:strVal val="#ppt_x"/>
                                              </p:val>
                                            </p:tav>
                                          </p:tavLst>
                                        </p:anim>
                                        <p:anim calcmode="lin" valueType="num" p14:bounceEnd="40000">
                                          <p:cBhvr additive="base">
                                            <p:cTn id="12" dur="750" fill="hold"/>
                                            <p:tgtEl>
                                              <p:spTgt spid="9"/>
                                            </p:tgtEl>
                                            <p:attrNameLst>
                                              <p:attrName>ppt_y</p:attrName>
                                            </p:attrNameLst>
                                          </p:cBhvr>
                                          <p:tavLst>
                                            <p:tav tm="0">
                                              <p:val>
                                                <p:strVal val="#ppt_y"/>
                                              </p:val>
                                            </p:tav>
                                            <p:tav tm="100000">
                                              <p:val>
                                                <p:strVal val="#ppt_y"/>
                                              </p:val>
                                            </p:tav>
                                          </p:tavLst>
                                        </p:anim>
                                      </p:childTnLst>
                                    </p:cTn>
                                  </p:par>
                                </p:childTnLst>
                              </p:cTn>
                            </p:par>
                            <p:par>
                              <p:cTn id="13" fill="hold">
                                <p:stCondLst>
                                  <p:cond delay="1250"/>
                                </p:stCondLst>
                                <p:childTnLst>
                                  <p:par>
                                    <p:cTn id="14" presetID="16" presetClass="entr" presetSubtype="42" fill="hold"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barn(outHorizontal)">
                                          <p:cBhvr>
                                            <p:cTn id="16" dur="500"/>
                                            <p:tgtEl>
                                              <p:spTgt spid="3"/>
                                            </p:tgtEl>
                                          </p:cBhvr>
                                        </p:animEffect>
                                      </p:childTnLst>
                                    </p:cTn>
                                  </p:par>
                                </p:childTnLst>
                              </p:cTn>
                            </p:par>
                            <p:par>
                              <p:cTn id="17" fill="hold">
                                <p:stCondLst>
                                  <p:cond delay="1750"/>
                                </p:stCondLst>
                                <p:childTnLst>
                                  <p:par>
                                    <p:cTn id="18" presetID="12" presetClass="entr" presetSubtype="8" fill="hold" grpId="0" nodeType="afterEffect">
                                      <p:stCondLst>
                                        <p:cond delay="0"/>
                                      </p:stCondLst>
                                      <p:childTnLst>
                                        <p:set>
                                          <p:cBhvr>
                                            <p:cTn id="19" dur="1" fill="hold">
                                              <p:stCondLst>
                                                <p:cond delay="0"/>
                                              </p:stCondLst>
                                            </p:cTn>
                                            <p:tgtEl>
                                              <p:spTgt spid="4"/>
                                            </p:tgtEl>
                                            <p:attrNameLst>
                                              <p:attrName>style.visibility</p:attrName>
                                            </p:attrNameLst>
                                          </p:cBhvr>
                                          <p:to>
                                            <p:strVal val="visible"/>
                                          </p:to>
                                        </p:set>
                                        <p:anim calcmode="lin" valueType="num">
                                          <p:cBhvr additive="base">
                                            <p:cTn id="20" dur="500"/>
                                            <p:tgtEl>
                                              <p:spTgt spid="4"/>
                                            </p:tgtEl>
                                            <p:attrNameLst>
                                              <p:attrName>ppt_x</p:attrName>
                                            </p:attrNameLst>
                                          </p:cBhvr>
                                          <p:tavLst>
                                            <p:tav tm="0">
                                              <p:val>
                                                <p:strVal val="#ppt_x-#ppt_w*1.125000"/>
                                              </p:val>
                                            </p:tav>
                                            <p:tav tm="100000">
                                              <p:val>
                                                <p:strVal val="#ppt_x"/>
                                              </p:val>
                                            </p:tav>
                                          </p:tavLst>
                                        </p:anim>
                                        <p:animEffect transition="in" filter="wipe(right)">
                                          <p:cBhvr>
                                            <p:cTn id="2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outHorizontal)">
                                          <p:cBhvr>
                                            <p:cTn id="7" dur="500"/>
                                            <p:tgtEl>
                                              <p:spTgt spid="2"/>
                                            </p:tgtEl>
                                          </p:cBhvr>
                                        </p:animEffect>
                                      </p:childTnLst>
                                    </p:cTn>
                                  </p:par>
                                </p:childTnLst>
                              </p:cTn>
                            </p:par>
                            <p:par>
                              <p:cTn id="8" fill="hold">
                                <p:stCondLst>
                                  <p:cond delay="500"/>
                                </p:stCondLst>
                                <p:childTnLst>
                                  <p:par>
                                    <p:cTn id="9" presetID="2" presetClass="entr" presetSubtype="8"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750" fill="hold"/>
                                            <p:tgtEl>
                                              <p:spTgt spid="9"/>
                                            </p:tgtEl>
                                            <p:attrNameLst>
                                              <p:attrName>ppt_x</p:attrName>
                                            </p:attrNameLst>
                                          </p:cBhvr>
                                          <p:tavLst>
                                            <p:tav tm="0">
                                              <p:val>
                                                <p:strVal val="0-#ppt_w/2"/>
                                              </p:val>
                                            </p:tav>
                                            <p:tav tm="100000">
                                              <p:val>
                                                <p:strVal val="#ppt_x"/>
                                              </p:val>
                                            </p:tav>
                                          </p:tavLst>
                                        </p:anim>
                                        <p:anim calcmode="lin" valueType="num">
                                          <p:cBhvr additive="base">
                                            <p:cTn id="12" dur="750" fill="hold"/>
                                            <p:tgtEl>
                                              <p:spTgt spid="9"/>
                                            </p:tgtEl>
                                            <p:attrNameLst>
                                              <p:attrName>ppt_y</p:attrName>
                                            </p:attrNameLst>
                                          </p:cBhvr>
                                          <p:tavLst>
                                            <p:tav tm="0">
                                              <p:val>
                                                <p:strVal val="#ppt_y"/>
                                              </p:val>
                                            </p:tav>
                                            <p:tav tm="100000">
                                              <p:val>
                                                <p:strVal val="#ppt_y"/>
                                              </p:val>
                                            </p:tav>
                                          </p:tavLst>
                                        </p:anim>
                                      </p:childTnLst>
                                    </p:cTn>
                                  </p:par>
                                </p:childTnLst>
                              </p:cTn>
                            </p:par>
                            <p:par>
                              <p:cTn id="13" fill="hold">
                                <p:stCondLst>
                                  <p:cond delay="1250"/>
                                </p:stCondLst>
                                <p:childTnLst>
                                  <p:par>
                                    <p:cTn id="14" presetID="16" presetClass="entr" presetSubtype="42" fill="hold"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barn(outHorizontal)">
                                          <p:cBhvr>
                                            <p:cTn id="16" dur="500"/>
                                            <p:tgtEl>
                                              <p:spTgt spid="3"/>
                                            </p:tgtEl>
                                          </p:cBhvr>
                                        </p:animEffect>
                                      </p:childTnLst>
                                    </p:cTn>
                                  </p:par>
                                </p:childTnLst>
                              </p:cTn>
                            </p:par>
                            <p:par>
                              <p:cTn id="17" fill="hold">
                                <p:stCondLst>
                                  <p:cond delay="1750"/>
                                </p:stCondLst>
                                <p:childTnLst>
                                  <p:par>
                                    <p:cTn id="18" presetID="12" presetClass="entr" presetSubtype="8" fill="hold" grpId="0" nodeType="afterEffect">
                                      <p:stCondLst>
                                        <p:cond delay="0"/>
                                      </p:stCondLst>
                                      <p:childTnLst>
                                        <p:set>
                                          <p:cBhvr>
                                            <p:cTn id="19" dur="1" fill="hold">
                                              <p:stCondLst>
                                                <p:cond delay="0"/>
                                              </p:stCondLst>
                                            </p:cTn>
                                            <p:tgtEl>
                                              <p:spTgt spid="4"/>
                                            </p:tgtEl>
                                            <p:attrNameLst>
                                              <p:attrName>style.visibility</p:attrName>
                                            </p:attrNameLst>
                                          </p:cBhvr>
                                          <p:to>
                                            <p:strVal val="visible"/>
                                          </p:to>
                                        </p:set>
                                        <p:anim calcmode="lin" valueType="num">
                                          <p:cBhvr additive="base">
                                            <p:cTn id="20" dur="500"/>
                                            <p:tgtEl>
                                              <p:spTgt spid="4"/>
                                            </p:tgtEl>
                                            <p:attrNameLst>
                                              <p:attrName>ppt_x</p:attrName>
                                            </p:attrNameLst>
                                          </p:cBhvr>
                                          <p:tavLst>
                                            <p:tav tm="0">
                                              <p:val>
                                                <p:strVal val="#ppt_x-#ppt_w*1.125000"/>
                                              </p:val>
                                            </p:tav>
                                            <p:tav tm="100000">
                                              <p:val>
                                                <p:strVal val="#ppt_x"/>
                                              </p:val>
                                            </p:tav>
                                          </p:tavLst>
                                        </p:anim>
                                        <p:animEffect transition="in" filter="wipe(right)">
                                          <p:cBhvr>
                                            <p:cTn id="21" dur="500"/>
                                            <p:tgtEl>
                                              <p:spTgt spid="4"/>
                                            </p:tgtEl>
                                          </p:cBhvr>
                                        </p:animEffect>
                                      </p:childTnLst>
                                    </p:cTn>
                                  </p:par>
                                </p:childTnLst>
                              </p:cTn>
                            </p:par>
                            <p:par>
                              <p:cTn id="22" fill="hold">
                                <p:stCondLst>
                                  <p:cond delay="2250"/>
                                </p:stCondLst>
                                <p:childTnLst>
                                  <p:par>
                                    <p:cTn id="23" presetID="37" presetClass="entr" presetSubtype="0" fill="hold" grpId="0" nodeType="after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1000"/>
                                            <p:tgtEl>
                                              <p:spTgt spid="5"/>
                                            </p:tgtEl>
                                          </p:cBhvr>
                                        </p:animEffect>
                                        <p:anim calcmode="lin" valueType="num">
                                          <p:cBhvr>
                                            <p:cTn id="26" dur="1000" fill="hold"/>
                                            <p:tgtEl>
                                              <p:spTgt spid="5"/>
                                            </p:tgtEl>
                                            <p:attrNameLst>
                                              <p:attrName>ppt_x</p:attrName>
                                            </p:attrNameLst>
                                          </p:cBhvr>
                                          <p:tavLst>
                                            <p:tav tm="0">
                                              <p:val>
                                                <p:strVal val="#ppt_x"/>
                                              </p:val>
                                            </p:tav>
                                            <p:tav tm="100000">
                                              <p:val>
                                                <p:strVal val="#ppt_x"/>
                                              </p:val>
                                            </p:tav>
                                          </p:tavLst>
                                        </p:anim>
                                        <p:anim calcmode="lin" valueType="num">
                                          <p:cBhvr>
                                            <p:cTn id="27" dur="900" decel="100000" fill="hold"/>
                                            <p:tgtEl>
                                              <p:spTgt spid="5"/>
                                            </p:tgtEl>
                                            <p:attrNameLst>
                                              <p:attrName>ppt_y</p:attrName>
                                            </p:attrNameLst>
                                          </p:cBhvr>
                                          <p:tavLst>
                                            <p:tav tm="0">
                                              <p:val>
                                                <p:strVal val="#ppt_y+1"/>
                                              </p:val>
                                            </p:tav>
                                            <p:tav tm="100000">
                                              <p:val>
                                                <p:strVal val="#ppt_y-.03"/>
                                              </p:val>
                                            </p:tav>
                                          </p:tavLst>
                                        </p:anim>
                                        <p:anim calcmode="lin" valueType="num">
                                          <p:cBhvr>
                                            <p:cTn id="28" dur="100" accel="100000" fill="hold">
                                              <p:stCondLst>
                                                <p:cond delay="900"/>
                                              </p:stCondLst>
                                            </p:cTn>
                                            <p:tgtEl>
                                              <p:spTgt spid="5"/>
                                            </p:tgtEl>
                                            <p:attrNameLst>
                                              <p:attrName>ppt_y</p:attrName>
                                            </p:attrNameLst>
                                          </p:cBhvr>
                                          <p:tavLst>
                                            <p:tav tm="0">
                                              <p:val>
                                                <p:strVal val="#ppt_y-.03"/>
                                              </p:val>
                                            </p:tav>
                                            <p:tav tm="100000">
                                              <p:val>
                                                <p:strVal val="#ppt_y"/>
                                              </p:val>
                                            </p:tav>
                                          </p:tavLst>
                                        </p:anim>
                                      </p:childTnLst>
                                    </p:cTn>
                                  </p:par>
                                  <p:par>
                                    <p:cTn id="29" presetID="37" presetClass="entr" presetSubtype="0" fill="hold" grpId="0" nodeType="withEffect">
                                      <p:stCondLst>
                                        <p:cond delay="250"/>
                                      </p:stCondLst>
                                      <p:childTnLst>
                                        <p:set>
                                          <p:cBhvr>
                                            <p:cTn id="30" dur="1" fill="hold">
                                              <p:stCondLst>
                                                <p:cond delay="0"/>
                                              </p:stCondLst>
                                            </p:cTn>
                                            <p:tgtEl>
                                              <p:spTgt spid="6"/>
                                            </p:tgtEl>
                                            <p:attrNameLst>
                                              <p:attrName>style.visibility</p:attrName>
                                            </p:attrNameLst>
                                          </p:cBhvr>
                                          <p:to>
                                            <p:strVal val="visible"/>
                                          </p:to>
                                        </p:set>
                                        <p:animEffect transition="in" filter="fade">
                                          <p:cBhvr>
                                            <p:cTn id="31" dur="1000"/>
                                            <p:tgtEl>
                                              <p:spTgt spid="6"/>
                                            </p:tgtEl>
                                          </p:cBhvr>
                                        </p:animEffect>
                                        <p:anim calcmode="lin" valueType="num">
                                          <p:cBhvr>
                                            <p:cTn id="32" dur="1000" fill="hold"/>
                                            <p:tgtEl>
                                              <p:spTgt spid="6"/>
                                            </p:tgtEl>
                                            <p:attrNameLst>
                                              <p:attrName>ppt_x</p:attrName>
                                            </p:attrNameLst>
                                          </p:cBhvr>
                                          <p:tavLst>
                                            <p:tav tm="0">
                                              <p:val>
                                                <p:strVal val="#ppt_x"/>
                                              </p:val>
                                            </p:tav>
                                            <p:tav tm="100000">
                                              <p:val>
                                                <p:strVal val="#ppt_x"/>
                                              </p:val>
                                            </p:tav>
                                          </p:tavLst>
                                        </p:anim>
                                        <p:anim calcmode="lin" valueType="num">
                                          <p:cBhvr>
                                            <p:cTn id="33" dur="900" decel="100000" fill="hold"/>
                                            <p:tgtEl>
                                              <p:spTgt spid="6"/>
                                            </p:tgtEl>
                                            <p:attrNameLst>
                                              <p:attrName>ppt_y</p:attrName>
                                            </p:attrNameLst>
                                          </p:cBhvr>
                                          <p:tavLst>
                                            <p:tav tm="0">
                                              <p:val>
                                                <p:strVal val="#ppt_y+1"/>
                                              </p:val>
                                            </p:tav>
                                            <p:tav tm="100000">
                                              <p:val>
                                                <p:strVal val="#ppt_y-.03"/>
                                              </p:val>
                                            </p:tav>
                                          </p:tavLst>
                                        </p:anim>
                                        <p:anim calcmode="lin" valueType="num">
                                          <p:cBhvr>
                                            <p:cTn id="34" dur="100" accel="100000" fill="hold">
                                              <p:stCondLst>
                                                <p:cond delay="900"/>
                                              </p:stCondLst>
                                            </p:cTn>
                                            <p:tgtEl>
                                              <p:spTgt spid="6"/>
                                            </p:tgtEl>
                                            <p:attrNameLst>
                                              <p:attrName>ppt_y</p:attrName>
                                            </p:attrNameLst>
                                          </p:cBhvr>
                                          <p:tavLst>
                                            <p:tav tm="0">
                                              <p:val>
                                                <p:strVal val="#ppt_y-.03"/>
                                              </p:val>
                                            </p:tav>
                                            <p:tav tm="100000">
                                              <p:val>
                                                <p:strVal val="#ppt_y"/>
                                              </p:val>
                                            </p:tav>
                                          </p:tavLst>
                                        </p:anim>
                                      </p:childTnLst>
                                    </p:cTn>
                                  </p:par>
                                  <p:par>
                                    <p:cTn id="35" presetID="37" presetClass="entr" presetSubtype="0" fill="hold" grpId="0" nodeType="withEffect">
                                      <p:stCondLst>
                                        <p:cond delay="50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1000"/>
                                            <p:tgtEl>
                                              <p:spTgt spid="7"/>
                                            </p:tgtEl>
                                          </p:cBhvr>
                                        </p:animEffect>
                                        <p:anim calcmode="lin" valueType="num">
                                          <p:cBhvr>
                                            <p:cTn id="38" dur="1000" fill="hold"/>
                                            <p:tgtEl>
                                              <p:spTgt spid="7"/>
                                            </p:tgtEl>
                                            <p:attrNameLst>
                                              <p:attrName>ppt_x</p:attrName>
                                            </p:attrNameLst>
                                          </p:cBhvr>
                                          <p:tavLst>
                                            <p:tav tm="0">
                                              <p:val>
                                                <p:strVal val="#ppt_x"/>
                                              </p:val>
                                            </p:tav>
                                            <p:tav tm="100000">
                                              <p:val>
                                                <p:strVal val="#ppt_x"/>
                                              </p:val>
                                            </p:tav>
                                          </p:tavLst>
                                        </p:anim>
                                        <p:anim calcmode="lin" valueType="num">
                                          <p:cBhvr>
                                            <p:cTn id="39" dur="900" decel="100000" fill="hold"/>
                                            <p:tgtEl>
                                              <p:spTgt spid="7"/>
                                            </p:tgtEl>
                                            <p:attrNameLst>
                                              <p:attrName>ppt_y</p:attrName>
                                            </p:attrNameLst>
                                          </p:cBhvr>
                                          <p:tavLst>
                                            <p:tav tm="0">
                                              <p:val>
                                                <p:strVal val="#ppt_y+1"/>
                                              </p:val>
                                            </p:tav>
                                            <p:tav tm="100000">
                                              <p:val>
                                                <p:strVal val="#ppt_y-.03"/>
                                              </p:val>
                                            </p:tav>
                                          </p:tavLst>
                                        </p:anim>
                                        <p:anim calcmode="lin" valueType="num">
                                          <p:cBhvr>
                                            <p:cTn id="40" dur="100" accel="100000" fill="hold">
                                              <p:stCondLst>
                                                <p:cond delay="900"/>
                                              </p:stCondLst>
                                            </p:cTn>
                                            <p:tgtEl>
                                              <p:spTgt spid="7"/>
                                            </p:tgtEl>
                                            <p:attrNameLst>
                                              <p:attrName>ppt_y</p:attrName>
                                            </p:attrNameLst>
                                          </p:cBhvr>
                                          <p:tavLst>
                                            <p:tav tm="0">
                                              <p:val>
                                                <p:strVal val="#ppt_y-.03"/>
                                              </p:val>
                                            </p:tav>
                                            <p:tav tm="100000">
                                              <p:val>
                                                <p:strVal val="#ppt_y"/>
                                              </p:val>
                                            </p:tav>
                                          </p:tavLst>
                                        </p:anim>
                                      </p:childTnLst>
                                    </p:cTn>
                                  </p:par>
                                  <p:par>
                                    <p:cTn id="41" presetID="37" presetClass="entr" presetSubtype="0" fill="hold" grpId="0" nodeType="withEffect">
                                      <p:stCondLst>
                                        <p:cond delay="750"/>
                                      </p:stCondLst>
                                      <p:childTnLst>
                                        <p:set>
                                          <p:cBhvr>
                                            <p:cTn id="42" dur="1" fill="hold">
                                              <p:stCondLst>
                                                <p:cond delay="0"/>
                                              </p:stCondLst>
                                            </p:cTn>
                                            <p:tgtEl>
                                              <p:spTgt spid="8"/>
                                            </p:tgtEl>
                                            <p:attrNameLst>
                                              <p:attrName>style.visibility</p:attrName>
                                            </p:attrNameLst>
                                          </p:cBhvr>
                                          <p:to>
                                            <p:strVal val="visible"/>
                                          </p:to>
                                        </p:set>
                                        <p:animEffect transition="in" filter="fade">
                                          <p:cBhvr>
                                            <p:cTn id="43" dur="1000"/>
                                            <p:tgtEl>
                                              <p:spTgt spid="8"/>
                                            </p:tgtEl>
                                          </p:cBhvr>
                                        </p:animEffect>
                                        <p:anim calcmode="lin" valueType="num">
                                          <p:cBhvr>
                                            <p:cTn id="44" dur="1000" fill="hold"/>
                                            <p:tgtEl>
                                              <p:spTgt spid="8"/>
                                            </p:tgtEl>
                                            <p:attrNameLst>
                                              <p:attrName>ppt_x</p:attrName>
                                            </p:attrNameLst>
                                          </p:cBhvr>
                                          <p:tavLst>
                                            <p:tav tm="0">
                                              <p:val>
                                                <p:strVal val="#ppt_x"/>
                                              </p:val>
                                            </p:tav>
                                            <p:tav tm="100000">
                                              <p:val>
                                                <p:strVal val="#ppt_x"/>
                                              </p:val>
                                            </p:tav>
                                          </p:tavLst>
                                        </p:anim>
                                        <p:anim calcmode="lin" valueType="num">
                                          <p:cBhvr>
                                            <p:cTn id="45" dur="900" decel="100000" fill="hold"/>
                                            <p:tgtEl>
                                              <p:spTgt spid="8"/>
                                            </p:tgtEl>
                                            <p:attrNameLst>
                                              <p:attrName>ppt_y</p:attrName>
                                            </p:attrNameLst>
                                          </p:cBhvr>
                                          <p:tavLst>
                                            <p:tav tm="0">
                                              <p:val>
                                                <p:strVal val="#ppt_y+1"/>
                                              </p:val>
                                            </p:tav>
                                            <p:tav tm="100000">
                                              <p:val>
                                                <p:strVal val="#ppt_y-.03"/>
                                              </p:val>
                                            </p:tav>
                                          </p:tavLst>
                                        </p:anim>
                                        <p:anim calcmode="lin" valueType="num">
                                          <p:cBhvr>
                                            <p:cTn id="46" dur="100" accel="100000" fill="hold">
                                              <p:stCondLst>
                                                <p:cond delay="900"/>
                                              </p:stCondLst>
                                            </p:cTn>
                                            <p:tgtEl>
                                              <p:spTgt spid="8"/>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p:bldP spid="5" grpId="0"/>
          <p:bldP spid="6" grpId="0"/>
          <p:bldP spid="7" grpId="0"/>
          <p:bldP spid="8" grpId="0"/>
        </p:bldLst>
      </p:timing>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千图PPT彼岸天：ID 8661124库_组合 3"/>
          <p:cNvGrpSpPr/>
          <p:nvPr>
            <p:custDataLst>
              <p:tags r:id="rId1"/>
            </p:custDataLst>
          </p:nvPr>
        </p:nvGrpSpPr>
        <p:grpSpPr>
          <a:xfrm>
            <a:off x="2352446" y="1519038"/>
            <a:ext cx="7652688" cy="851116"/>
            <a:chOff x="3306007" y="1985645"/>
            <a:chExt cx="7652688" cy="851116"/>
          </a:xfrm>
        </p:grpSpPr>
        <p:cxnSp>
          <p:nvCxnSpPr>
            <p:cNvPr id="33" name="直接箭头连接符 32"/>
            <p:cNvCxnSpPr/>
            <p:nvPr/>
          </p:nvCxnSpPr>
          <p:spPr>
            <a:xfrm>
              <a:off x="4274381" y="2411204"/>
              <a:ext cx="954240" cy="0"/>
            </a:xfrm>
            <a:prstGeom prst="straightConnector1">
              <a:avLst/>
            </a:prstGeom>
            <a:ln>
              <a:solidFill>
                <a:schemeClr val="accent1"/>
              </a:solidFill>
              <a:tailEnd type="oval"/>
            </a:ln>
          </p:spPr>
          <p:style>
            <a:lnRef idx="1">
              <a:schemeClr val="accent1"/>
            </a:lnRef>
            <a:fillRef idx="0">
              <a:schemeClr val="accent1"/>
            </a:fillRef>
            <a:effectRef idx="0">
              <a:schemeClr val="accent1"/>
            </a:effectRef>
            <a:fontRef idx="minor">
              <a:schemeClr val="tx1"/>
            </a:fontRef>
          </p:style>
        </p:cxnSp>
        <p:sp>
          <p:nvSpPr>
            <p:cNvPr id="34" name="圆角矩形 10"/>
            <p:cNvSpPr/>
            <p:nvPr/>
          </p:nvSpPr>
          <p:spPr>
            <a:xfrm>
              <a:off x="5263391" y="2099017"/>
              <a:ext cx="5695304" cy="659499"/>
            </a:xfrm>
            <a:prstGeom prst="roundRect">
              <a:avLst>
                <a:gd name="adj" fmla="val 50000"/>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144000" anchor="ctr" anchorCtr="0">
              <a:noAutofit/>
            </a:bodyPr>
            <a:lstStyle/>
            <a:p>
              <a:pPr>
                <a:lnSpc>
                  <a:spcPct val="120000"/>
                </a:lnSpc>
                <a:defRPr/>
              </a:pPr>
              <a:r>
                <a:rPr lang="zh-CN" altLang="en-US" b="1" dirty="0">
                  <a:solidFill>
                    <a:schemeClr val="bg1"/>
                  </a:solidFill>
                </a:rPr>
                <a:t>虚函数是在基类中使用了关键字</a:t>
              </a:r>
              <a:r>
                <a:rPr lang="en-US" altLang="zh-CN" b="1" dirty="0">
                  <a:solidFill>
                    <a:schemeClr val="bg1"/>
                  </a:solidFill>
                </a:rPr>
                <a:t>virtual</a:t>
              </a:r>
              <a:r>
                <a:rPr lang="zh-CN" altLang="en-US" b="1" dirty="0">
                  <a:solidFill>
                    <a:schemeClr val="bg1"/>
                  </a:solidFill>
                </a:rPr>
                <a:t>的成员函数，</a:t>
              </a:r>
              <a:endParaRPr lang="en-US" altLang="zh-CN" b="1" dirty="0">
                <a:solidFill>
                  <a:schemeClr val="bg1"/>
                </a:solidFill>
              </a:endParaRPr>
            </a:p>
            <a:p>
              <a:pPr>
                <a:lnSpc>
                  <a:spcPct val="120000"/>
                </a:lnSpc>
                <a:defRPr/>
              </a:pPr>
              <a:r>
                <a:rPr lang="zh-CN" altLang="en-US" b="1" dirty="0">
                  <a:solidFill>
                    <a:schemeClr val="bg1"/>
                  </a:solidFill>
                </a:rPr>
                <a:t>并在派生类中重新定义的函数</a:t>
              </a:r>
            </a:p>
          </p:txBody>
        </p:sp>
        <p:grpSp>
          <p:nvGrpSpPr>
            <p:cNvPr id="36" name="组合 35"/>
            <p:cNvGrpSpPr/>
            <p:nvPr/>
          </p:nvGrpSpPr>
          <p:grpSpPr>
            <a:xfrm>
              <a:off x="3306007" y="1985645"/>
              <a:ext cx="1032574" cy="851116"/>
              <a:chOff x="2531604" y="1628800"/>
              <a:chExt cx="1898423" cy="1564806"/>
            </a:xfrm>
          </p:grpSpPr>
          <p:sp>
            <p:nvSpPr>
              <p:cNvPr id="37" name="圆角矩形 11"/>
              <p:cNvSpPr/>
              <p:nvPr/>
            </p:nvSpPr>
            <p:spPr>
              <a:xfrm>
                <a:off x="2531604" y="1628800"/>
                <a:ext cx="1898423" cy="1564806"/>
              </a:xfrm>
              <a:prstGeom prst="roundRect">
                <a:avLst>
                  <a:gd name="adj" fmla="val 46218"/>
                </a:avLst>
              </a:prstGeom>
              <a:solidFill>
                <a:schemeClr val="bg1"/>
              </a:solidFill>
              <a:ln w="7620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38" name="任意多边形 14"/>
              <p:cNvSpPr/>
              <p:nvPr/>
            </p:nvSpPr>
            <p:spPr bwMode="auto">
              <a:xfrm>
                <a:off x="3121138" y="2096805"/>
                <a:ext cx="628796" cy="628796"/>
              </a:xfrm>
              <a:custGeom>
                <a:avLst/>
                <a:gdLst>
                  <a:gd name="T0" fmla="*/ 223 w 228"/>
                  <a:gd name="T1" fmla="*/ 95 h 228"/>
                  <a:gd name="T2" fmla="*/ 196 w 228"/>
                  <a:gd name="T3" fmla="*/ 90 h 228"/>
                  <a:gd name="T4" fmla="*/ 189 w 228"/>
                  <a:gd name="T5" fmla="*/ 74 h 228"/>
                  <a:gd name="T6" fmla="*/ 205 w 228"/>
                  <a:gd name="T7" fmla="*/ 50 h 228"/>
                  <a:gd name="T8" fmla="*/ 205 w 228"/>
                  <a:gd name="T9" fmla="*/ 43 h 228"/>
                  <a:gd name="T10" fmla="*/ 185 w 228"/>
                  <a:gd name="T11" fmla="*/ 24 h 228"/>
                  <a:gd name="T12" fmla="*/ 178 w 228"/>
                  <a:gd name="T13" fmla="*/ 23 h 228"/>
                  <a:gd name="T14" fmla="*/ 155 w 228"/>
                  <a:gd name="T15" fmla="*/ 39 h 228"/>
                  <a:gd name="T16" fmla="*/ 138 w 228"/>
                  <a:gd name="T17" fmla="*/ 32 h 228"/>
                  <a:gd name="T18" fmla="*/ 133 w 228"/>
                  <a:gd name="T19" fmla="*/ 5 h 228"/>
                  <a:gd name="T20" fmla="*/ 127 w 228"/>
                  <a:gd name="T21" fmla="*/ 0 h 228"/>
                  <a:gd name="T22" fmla="*/ 100 w 228"/>
                  <a:gd name="T23" fmla="*/ 0 h 228"/>
                  <a:gd name="T24" fmla="*/ 94 w 228"/>
                  <a:gd name="T25" fmla="*/ 5 h 228"/>
                  <a:gd name="T26" fmla="*/ 89 w 228"/>
                  <a:gd name="T27" fmla="*/ 32 h 228"/>
                  <a:gd name="T28" fmla="*/ 73 w 228"/>
                  <a:gd name="T29" fmla="*/ 39 h 228"/>
                  <a:gd name="T30" fmla="*/ 50 w 228"/>
                  <a:gd name="T31" fmla="*/ 23 h 228"/>
                  <a:gd name="T32" fmla="*/ 43 w 228"/>
                  <a:gd name="T33" fmla="*/ 24 h 228"/>
                  <a:gd name="T34" fmla="*/ 23 w 228"/>
                  <a:gd name="T35" fmla="*/ 43 h 228"/>
                  <a:gd name="T36" fmla="*/ 23 w 228"/>
                  <a:gd name="T37" fmla="*/ 51 h 228"/>
                  <a:gd name="T38" fmla="*/ 39 w 228"/>
                  <a:gd name="T39" fmla="*/ 74 h 228"/>
                  <a:gd name="T40" fmla="*/ 32 w 228"/>
                  <a:gd name="T41" fmla="*/ 90 h 228"/>
                  <a:gd name="T42" fmla="*/ 5 w 228"/>
                  <a:gd name="T43" fmla="*/ 95 h 228"/>
                  <a:gd name="T44" fmla="*/ 0 w 228"/>
                  <a:gd name="T45" fmla="*/ 100 h 228"/>
                  <a:gd name="T46" fmla="*/ 0 w 228"/>
                  <a:gd name="T47" fmla="*/ 128 h 228"/>
                  <a:gd name="T48" fmla="*/ 5 w 228"/>
                  <a:gd name="T49" fmla="*/ 134 h 228"/>
                  <a:gd name="T50" fmla="*/ 32 w 228"/>
                  <a:gd name="T51" fmla="*/ 139 h 228"/>
                  <a:gd name="T52" fmla="*/ 39 w 228"/>
                  <a:gd name="T53" fmla="*/ 155 h 228"/>
                  <a:gd name="T54" fmla="*/ 23 w 228"/>
                  <a:gd name="T55" fmla="*/ 178 h 228"/>
                  <a:gd name="T56" fmla="*/ 24 w 228"/>
                  <a:gd name="T57" fmla="*/ 185 h 228"/>
                  <a:gd name="T58" fmla="*/ 43 w 228"/>
                  <a:gd name="T59" fmla="*/ 204 h 228"/>
                  <a:gd name="T60" fmla="*/ 51 w 228"/>
                  <a:gd name="T61" fmla="*/ 205 h 228"/>
                  <a:gd name="T62" fmla="*/ 73 w 228"/>
                  <a:gd name="T63" fmla="*/ 189 h 228"/>
                  <a:gd name="T64" fmla="*/ 89 w 228"/>
                  <a:gd name="T65" fmla="*/ 196 h 228"/>
                  <a:gd name="T66" fmla="*/ 94 w 228"/>
                  <a:gd name="T67" fmla="*/ 223 h 228"/>
                  <a:gd name="T68" fmla="*/ 100 w 228"/>
                  <a:gd name="T69" fmla="*/ 228 h 228"/>
                  <a:gd name="T70" fmla="*/ 127 w 228"/>
                  <a:gd name="T71" fmla="*/ 228 h 228"/>
                  <a:gd name="T72" fmla="*/ 133 w 228"/>
                  <a:gd name="T73" fmla="*/ 223 h 228"/>
                  <a:gd name="T74" fmla="*/ 138 w 228"/>
                  <a:gd name="T75" fmla="*/ 196 h 228"/>
                  <a:gd name="T76" fmla="*/ 154 w 228"/>
                  <a:gd name="T77" fmla="*/ 190 h 228"/>
                  <a:gd name="T78" fmla="*/ 177 w 228"/>
                  <a:gd name="T79" fmla="*/ 205 h 228"/>
                  <a:gd name="T80" fmla="*/ 185 w 228"/>
                  <a:gd name="T81" fmla="*/ 205 h 228"/>
                  <a:gd name="T82" fmla="*/ 204 w 228"/>
                  <a:gd name="T83" fmla="*/ 185 h 228"/>
                  <a:gd name="T84" fmla="*/ 205 w 228"/>
                  <a:gd name="T85" fmla="*/ 178 h 228"/>
                  <a:gd name="T86" fmla="*/ 189 w 228"/>
                  <a:gd name="T87" fmla="*/ 155 h 228"/>
                  <a:gd name="T88" fmla="*/ 196 w 228"/>
                  <a:gd name="T89" fmla="*/ 139 h 228"/>
                  <a:gd name="T90" fmla="*/ 223 w 228"/>
                  <a:gd name="T91" fmla="*/ 134 h 228"/>
                  <a:gd name="T92" fmla="*/ 228 w 228"/>
                  <a:gd name="T93" fmla="*/ 128 h 228"/>
                  <a:gd name="T94" fmla="*/ 228 w 228"/>
                  <a:gd name="T95" fmla="*/ 100 h 228"/>
                  <a:gd name="T96" fmla="*/ 223 w 228"/>
                  <a:gd name="T97" fmla="*/ 95 h 228"/>
                  <a:gd name="T98" fmla="*/ 114 w 228"/>
                  <a:gd name="T99" fmla="*/ 149 h 228"/>
                  <a:gd name="T100" fmla="*/ 79 w 228"/>
                  <a:gd name="T101" fmla="*/ 114 h 228"/>
                  <a:gd name="T102" fmla="*/ 114 w 228"/>
                  <a:gd name="T103" fmla="*/ 79 h 228"/>
                  <a:gd name="T104" fmla="*/ 149 w 228"/>
                  <a:gd name="T105" fmla="*/ 114 h 228"/>
                  <a:gd name="T106" fmla="*/ 114 w 228"/>
                  <a:gd name="T107" fmla="*/ 149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28" h="228">
                    <a:moveTo>
                      <a:pt x="223" y="95"/>
                    </a:moveTo>
                    <a:cubicBezTo>
                      <a:pt x="196" y="90"/>
                      <a:pt x="196" y="90"/>
                      <a:pt x="196" y="90"/>
                    </a:cubicBezTo>
                    <a:cubicBezTo>
                      <a:pt x="194" y="84"/>
                      <a:pt x="192" y="79"/>
                      <a:pt x="189" y="74"/>
                    </a:cubicBezTo>
                    <a:cubicBezTo>
                      <a:pt x="205" y="50"/>
                      <a:pt x="205" y="50"/>
                      <a:pt x="205" y="50"/>
                    </a:cubicBezTo>
                    <a:cubicBezTo>
                      <a:pt x="207" y="48"/>
                      <a:pt x="206" y="45"/>
                      <a:pt x="205" y="43"/>
                    </a:cubicBezTo>
                    <a:cubicBezTo>
                      <a:pt x="185" y="24"/>
                      <a:pt x="185" y="24"/>
                      <a:pt x="185" y="24"/>
                    </a:cubicBezTo>
                    <a:cubicBezTo>
                      <a:pt x="183" y="22"/>
                      <a:pt x="180" y="21"/>
                      <a:pt x="178" y="23"/>
                    </a:cubicBezTo>
                    <a:cubicBezTo>
                      <a:pt x="155" y="39"/>
                      <a:pt x="155" y="39"/>
                      <a:pt x="155" y="39"/>
                    </a:cubicBezTo>
                    <a:cubicBezTo>
                      <a:pt x="149" y="36"/>
                      <a:pt x="144" y="34"/>
                      <a:pt x="138" y="32"/>
                    </a:cubicBezTo>
                    <a:cubicBezTo>
                      <a:pt x="133" y="5"/>
                      <a:pt x="133" y="5"/>
                      <a:pt x="133" y="5"/>
                    </a:cubicBezTo>
                    <a:cubicBezTo>
                      <a:pt x="133" y="2"/>
                      <a:pt x="130" y="0"/>
                      <a:pt x="127" y="0"/>
                    </a:cubicBezTo>
                    <a:cubicBezTo>
                      <a:pt x="100" y="0"/>
                      <a:pt x="100" y="0"/>
                      <a:pt x="100" y="0"/>
                    </a:cubicBezTo>
                    <a:cubicBezTo>
                      <a:pt x="97" y="0"/>
                      <a:pt x="95" y="2"/>
                      <a:pt x="94" y="5"/>
                    </a:cubicBezTo>
                    <a:cubicBezTo>
                      <a:pt x="89" y="32"/>
                      <a:pt x="89" y="32"/>
                      <a:pt x="89" y="32"/>
                    </a:cubicBezTo>
                    <a:cubicBezTo>
                      <a:pt x="83" y="34"/>
                      <a:pt x="78" y="36"/>
                      <a:pt x="73" y="39"/>
                    </a:cubicBezTo>
                    <a:cubicBezTo>
                      <a:pt x="50" y="23"/>
                      <a:pt x="50" y="23"/>
                      <a:pt x="50" y="23"/>
                    </a:cubicBezTo>
                    <a:cubicBezTo>
                      <a:pt x="48" y="22"/>
                      <a:pt x="45" y="22"/>
                      <a:pt x="43" y="24"/>
                    </a:cubicBezTo>
                    <a:cubicBezTo>
                      <a:pt x="23" y="43"/>
                      <a:pt x="23" y="43"/>
                      <a:pt x="23" y="43"/>
                    </a:cubicBezTo>
                    <a:cubicBezTo>
                      <a:pt x="22" y="45"/>
                      <a:pt x="21" y="49"/>
                      <a:pt x="23" y="51"/>
                    </a:cubicBezTo>
                    <a:cubicBezTo>
                      <a:pt x="39" y="74"/>
                      <a:pt x="39" y="74"/>
                      <a:pt x="39" y="74"/>
                    </a:cubicBezTo>
                    <a:cubicBezTo>
                      <a:pt x="36" y="79"/>
                      <a:pt x="34" y="84"/>
                      <a:pt x="32" y="90"/>
                    </a:cubicBezTo>
                    <a:cubicBezTo>
                      <a:pt x="5" y="95"/>
                      <a:pt x="5" y="95"/>
                      <a:pt x="5" y="95"/>
                    </a:cubicBezTo>
                    <a:cubicBezTo>
                      <a:pt x="2" y="95"/>
                      <a:pt x="0" y="98"/>
                      <a:pt x="0" y="100"/>
                    </a:cubicBezTo>
                    <a:cubicBezTo>
                      <a:pt x="0" y="128"/>
                      <a:pt x="0" y="128"/>
                      <a:pt x="0" y="128"/>
                    </a:cubicBezTo>
                    <a:cubicBezTo>
                      <a:pt x="0" y="131"/>
                      <a:pt x="2" y="133"/>
                      <a:pt x="5" y="134"/>
                    </a:cubicBezTo>
                    <a:cubicBezTo>
                      <a:pt x="32" y="139"/>
                      <a:pt x="32" y="139"/>
                      <a:pt x="32" y="139"/>
                    </a:cubicBezTo>
                    <a:cubicBezTo>
                      <a:pt x="34" y="144"/>
                      <a:pt x="36" y="150"/>
                      <a:pt x="39" y="155"/>
                    </a:cubicBezTo>
                    <a:cubicBezTo>
                      <a:pt x="23" y="178"/>
                      <a:pt x="23" y="178"/>
                      <a:pt x="23" y="178"/>
                    </a:cubicBezTo>
                    <a:cubicBezTo>
                      <a:pt x="22" y="180"/>
                      <a:pt x="22" y="183"/>
                      <a:pt x="24" y="185"/>
                    </a:cubicBezTo>
                    <a:cubicBezTo>
                      <a:pt x="43" y="204"/>
                      <a:pt x="43" y="204"/>
                      <a:pt x="43" y="204"/>
                    </a:cubicBezTo>
                    <a:cubicBezTo>
                      <a:pt x="45" y="206"/>
                      <a:pt x="48" y="207"/>
                      <a:pt x="51" y="205"/>
                    </a:cubicBezTo>
                    <a:cubicBezTo>
                      <a:pt x="73" y="189"/>
                      <a:pt x="73" y="189"/>
                      <a:pt x="73" y="189"/>
                    </a:cubicBezTo>
                    <a:cubicBezTo>
                      <a:pt x="78" y="192"/>
                      <a:pt x="84" y="194"/>
                      <a:pt x="89" y="196"/>
                    </a:cubicBezTo>
                    <a:cubicBezTo>
                      <a:pt x="94" y="223"/>
                      <a:pt x="94" y="223"/>
                      <a:pt x="94" y="223"/>
                    </a:cubicBezTo>
                    <a:cubicBezTo>
                      <a:pt x="95" y="226"/>
                      <a:pt x="97" y="228"/>
                      <a:pt x="100" y="228"/>
                    </a:cubicBezTo>
                    <a:cubicBezTo>
                      <a:pt x="127" y="228"/>
                      <a:pt x="127" y="228"/>
                      <a:pt x="127" y="228"/>
                    </a:cubicBezTo>
                    <a:cubicBezTo>
                      <a:pt x="130" y="228"/>
                      <a:pt x="133" y="226"/>
                      <a:pt x="133" y="223"/>
                    </a:cubicBezTo>
                    <a:cubicBezTo>
                      <a:pt x="138" y="196"/>
                      <a:pt x="138" y="196"/>
                      <a:pt x="138" y="196"/>
                    </a:cubicBezTo>
                    <a:cubicBezTo>
                      <a:pt x="144" y="194"/>
                      <a:pt x="149" y="192"/>
                      <a:pt x="154" y="190"/>
                    </a:cubicBezTo>
                    <a:cubicBezTo>
                      <a:pt x="177" y="205"/>
                      <a:pt x="177" y="205"/>
                      <a:pt x="177" y="205"/>
                    </a:cubicBezTo>
                    <a:cubicBezTo>
                      <a:pt x="180" y="207"/>
                      <a:pt x="183" y="207"/>
                      <a:pt x="185" y="205"/>
                    </a:cubicBezTo>
                    <a:cubicBezTo>
                      <a:pt x="204" y="185"/>
                      <a:pt x="204" y="185"/>
                      <a:pt x="204" y="185"/>
                    </a:cubicBezTo>
                    <a:cubicBezTo>
                      <a:pt x="206" y="183"/>
                      <a:pt x="206" y="180"/>
                      <a:pt x="205" y="178"/>
                    </a:cubicBezTo>
                    <a:cubicBezTo>
                      <a:pt x="189" y="155"/>
                      <a:pt x="189" y="155"/>
                      <a:pt x="189" y="155"/>
                    </a:cubicBezTo>
                    <a:cubicBezTo>
                      <a:pt x="192" y="150"/>
                      <a:pt x="194" y="144"/>
                      <a:pt x="196" y="139"/>
                    </a:cubicBezTo>
                    <a:cubicBezTo>
                      <a:pt x="223" y="134"/>
                      <a:pt x="223" y="134"/>
                      <a:pt x="223" y="134"/>
                    </a:cubicBezTo>
                    <a:cubicBezTo>
                      <a:pt x="226" y="133"/>
                      <a:pt x="228" y="131"/>
                      <a:pt x="228" y="128"/>
                    </a:cubicBezTo>
                    <a:cubicBezTo>
                      <a:pt x="228" y="100"/>
                      <a:pt x="228" y="100"/>
                      <a:pt x="228" y="100"/>
                    </a:cubicBezTo>
                    <a:cubicBezTo>
                      <a:pt x="228" y="98"/>
                      <a:pt x="226" y="95"/>
                      <a:pt x="223" y="95"/>
                    </a:cubicBezTo>
                    <a:close/>
                    <a:moveTo>
                      <a:pt x="114" y="149"/>
                    </a:moveTo>
                    <a:cubicBezTo>
                      <a:pt x="95" y="149"/>
                      <a:pt x="79" y="133"/>
                      <a:pt x="79" y="114"/>
                    </a:cubicBezTo>
                    <a:cubicBezTo>
                      <a:pt x="79" y="95"/>
                      <a:pt x="95" y="79"/>
                      <a:pt x="114" y="79"/>
                    </a:cubicBezTo>
                    <a:cubicBezTo>
                      <a:pt x="133" y="79"/>
                      <a:pt x="149" y="95"/>
                      <a:pt x="149" y="114"/>
                    </a:cubicBezTo>
                    <a:cubicBezTo>
                      <a:pt x="149" y="133"/>
                      <a:pt x="133" y="149"/>
                      <a:pt x="114" y="149"/>
                    </a:cubicBezTo>
                    <a:close/>
                  </a:path>
                </a:pathLst>
              </a:custGeom>
              <a:solidFill>
                <a:schemeClr val="accent1"/>
              </a:solidFill>
              <a:ln>
                <a:noFill/>
              </a:ln>
            </p:spPr>
            <p:txBody>
              <a:bodyPr anchor="ctr"/>
              <a:lstStyle/>
              <a:p>
                <a:pPr algn="ctr"/>
                <a:endParaRPr/>
              </a:p>
            </p:txBody>
          </p:sp>
        </p:grpSp>
      </p:grpSp>
      <p:grpSp>
        <p:nvGrpSpPr>
          <p:cNvPr id="5" name="千图PPT彼岸天：ID 8661124库_组合 4"/>
          <p:cNvGrpSpPr/>
          <p:nvPr>
            <p:custDataLst>
              <p:tags r:id="rId2"/>
            </p:custDataLst>
          </p:nvPr>
        </p:nvGrpSpPr>
        <p:grpSpPr>
          <a:xfrm>
            <a:off x="2991359" y="2390042"/>
            <a:ext cx="4998544" cy="851116"/>
            <a:chOff x="3944920" y="3145861"/>
            <a:chExt cx="4998544" cy="851116"/>
          </a:xfrm>
        </p:grpSpPr>
        <p:cxnSp>
          <p:nvCxnSpPr>
            <p:cNvPr id="27" name="直接箭头连接符 26"/>
            <p:cNvCxnSpPr/>
            <p:nvPr/>
          </p:nvCxnSpPr>
          <p:spPr>
            <a:xfrm>
              <a:off x="4879174" y="3571419"/>
              <a:ext cx="954240" cy="0"/>
            </a:xfrm>
            <a:prstGeom prst="straightConnector1">
              <a:avLst/>
            </a:prstGeom>
            <a:ln>
              <a:solidFill>
                <a:schemeClr val="accent2"/>
              </a:solidFill>
              <a:tailEnd type="oval"/>
            </a:ln>
          </p:spPr>
          <p:style>
            <a:lnRef idx="1">
              <a:schemeClr val="accent1"/>
            </a:lnRef>
            <a:fillRef idx="0">
              <a:schemeClr val="accent1"/>
            </a:fillRef>
            <a:effectRef idx="0">
              <a:schemeClr val="accent1"/>
            </a:effectRef>
            <a:fontRef idx="minor">
              <a:schemeClr val="tx1"/>
            </a:fontRef>
          </p:style>
        </p:cxnSp>
        <p:sp>
          <p:nvSpPr>
            <p:cNvPr id="28" name="圆角矩形 9"/>
            <p:cNvSpPr/>
            <p:nvPr/>
          </p:nvSpPr>
          <p:spPr>
            <a:xfrm>
              <a:off x="5901182" y="3394966"/>
              <a:ext cx="3042282" cy="352981"/>
            </a:xfrm>
            <a:prstGeom prst="roundRect">
              <a:avLst>
                <a:gd name="adj" fmla="val 50000"/>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144000" anchor="ctr" anchorCtr="0">
              <a:noAutofit/>
            </a:bodyPr>
            <a:lstStyle/>
            <a:p>
              <a:pPr>
                <a:lnSpc>
                  <a:spcPct val="120000"/>
                </a:lnSpc>
                <a:defRPr/>
              </a:pPr>
              <a:r>
                <a:rPr lang="zh-CN" altLang="en-US" b="1" dirty="0">
                  <a:solidFill>
                    <a:schemeClr val="bg1"/>
                  </a:solidFill>
                </a:rPr>
                <a:t>虚函数是实现多态的手段</a:t>
              </a:r>
              <a:endParaRPr lang="en-US" altLang="zh-CN" b="1" dirty="0">
                <a:solidFill>
                  <a:schemeClr val="bg1"/>
                </a:solidFill>
              </a:endParaRPr>
            </a:p>
          </p:txBody>
        </p:sp>
        <p:grpSp>
          <p:nvGrpSpPr>
            <p:cNvPr id="29" name="组合 28"/>
            <p:cNvGrpSpPr/>
            <p:nvPr/>
          </p:nvGrpSpPr>
          <p:grpSpPr>
            <a:xfrm>
              <a:off x="3944920" y="3145861"/>
              <a:ext cx="1032574" cy="851116"/>
              <a:chOff x="3170517" y="2789016"/>
              <a:chExt cx="1898423" cy="1564806"/>
            </a:xfrm>
          </p:grpSpPr>
          <p:sp>
            <p:nvSpPr>
              <p:cNvPr id="31" name="圆角矩形 7"/>
              <p:cNvSpPr/>
              <p:nvPr/>
            </p:nvSpPr>
            <p:spPr>
              <a:xfrm>
                <a:off x="3170517" y="2789016"/>
                <a:ext cx="1898423" cy="1564806"/>
              </a:xfrm>
              <a:prstGeom prst="roundRect">
                <a:avLst>
                  <a:gd name="adj" fmla="val 46218"/>
                </a:avLst>
              </a:prstGeom>
              <a:solidFill>
                <a:schemeClr val="bg1"/>
              </a:solidFill>
              <a:ln w="76200">
                <a:solidFill>
                  <a:schemeClr val="accent2"/>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32" name="任意多边形 15"/>
              <p:cNvSpPr/>
              <p:nvPr/>
            </p:nvSpPr>
            <p:spPr bwMode="auto">
              <a:xfrm>
                <a:off x="3862607" y="3264117"/>
                <a:ext cx="628796" cy="628796"/>
              </a:xfrm>
              <a:custGeom>
                <a:avLst/>
                <a:gdLst>
                  <a:gd name="T0" fmla="*/ 130 w 236"/>
                  <a:gd name="T1" fmla="*/ 1 h 236"/>
                  <a:gd name="T2" fmla="*/ 118 w 236"/>
                  <a:gd name="T3" fmla="*/ 0 h 236"/>
                  <a:gd name="T4" fmla="*/ 30 w 236"/>
                  <a:gd name="T5" fmla="*/ 40 h 236"/>
                  <a:gd name="T6" fmla="*/ 68 w 236"/>
                  <a:gd name="T7" fmla="*/ 105 h 236"/>
                  <a:gd name="T8" fmla="*/ 130 w 236"/>
                  <a:gd name="T9" fmla="*/ 1 h 236"/>
                  <a:gd name="T10" fmla="*/ 20 w 236"/>
                  <a:gd name="T11" fmla="*/ 52 h 236"/>
                  <a:gd name="T12" fmla="*/ 0 w 236"/>
                  <a:gd name="T13" fmla="*/ 118 h 236"/>
                  <a:gd name="T14" fmla="*/ 5 w 236"/>
                  <a:gd name="T15" fmla="*/ 153 h 236"/>
                  <a:gd name="T16" fmla="*/ 81 w 236"/>
                  <a:gd name="T17" fmla="*/ 153 h 236"/>
                  <a:gd name="T18" fmla="*/ 20 w 236"/>
                  <a:gd name="T19" fmla="*/ 52 h 236"/>
                  <a:gd name="T20" fmla="*/ 225 w 236"/>
                  <a:gd name="T21" fmla="*/ 68 h 236"/>
                  <a:gd name="T22" fmla="*/ 145 w 236"/>
                  <a:gd name="T23" fmla="*/ 3 h 236"/>
                  <a:gd name="T24" fmla="*/ 106 w 236"/>
                  <a:gd name="T25" fmla="*/ 68 h 236"/>
                  <a:gd name="T26" fmla="*/ 225 w 236"/>
                  <a:gd name="T27" fmla="*/ 68 h 236"/>
                  <a:gd name="T28" fmla="*/ 130 w 236"/>
                  <a:gd name="T29" fmla="*/ 167 h 236"/>
                  <a:gd name="T30" fmla="*/ 11 w 236"/>
                  <a:gd name="T31" fmla="*/ 167 h 236"/>
                  <a:gd name="T32" fmla="*/ 96 w 236"/>
                  <a:gd name="T33" fmla="*/ 234 h 236"/>
                  <a:gd name="T34" fmla="*/ 93 w 236"/>
                  <a:gd name="T35" fmla="*/ 232 h 236"/>
                  <a:gd name="T36" fmla="*/ 130 w 236"/>
                  <a:gd name="T37" fmla="*/ 167 h 236"/>
                  <a:gd name="T38" fmla="*/ 230 w 236"/>
                  <a:gd name="T39" fmla="*/ 82 h 236"/>
                  <a:gd name="T40" fmla="*/ 155 w 236"/>
                  <a:gd name="T41" fmla="*/ 82 h 236"/>
                  <a:gd name="T42" fmla="*/ 215 w 236"/>
                  <a:gd name="T43" fmla="*/ 186 h 236"/>
                  <a:gd name="T44" fmla="*/ 236 w 236"/>
                  <a:gd name="T45" fmla="*/ 118 h 236"/>
                  <a:gd name="T46" fmla="*/ 230 w 236"/>
                  <a:gd name="T47" fmla="*/ 82 h 236"/>
                  <a:gd name="T48" fmla="*/ 108 w 236"/>
                  <a:gd name="T49" fmla="*/ 236 h 236"/>
                  <a:gd name="T50" fmla="*/ 118 w 236"/>
                  <a:gd name="T51" fmla="*/ 236 h 236"/>
                  <a:gd name="T52" fmla="*/ 205 w 236"/>
                  <a:gd name="T53" fmla="*/ 198 h 236"/>
                  <a:gd name="T54" fmla="*/ 167 w 236"/>
                  <a:gd name="T55" fmla="*/ 132 h 236"/>
                  <a:gd name="T56" fmla="*/ 108 w 236"/>
                  <a:gd name="T57" fmla="*/ 236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36" h="236">
                    <a:moveTo>
                      <a:pt x="130" y="1"/>
                    </a:moveTo>
                    <a:cubicBezTo>
                      <a:pt x="126" y="0"/>
                      <a:pt x="122" y="0"/>
                      <a:pt x="118" y="0"/>
                    </a:cubicBezTo>
                    <a:cubicBezTo>
                      <a:pt x="83" y="0"/>
                      <a:pt x="51" y="16"/>
                      <a:pt x="30" y="40"/>
                    </a:cubicBezTo>
                    <a:cubicBezTo>
                      <a:pt x="68" y="105"/>
                      <a:pt x="68" y="105"/>
                      <a:pt x="68" y="105"/>
                    </a:cubicBezTo>
                    <a:lnTo>
                      <a:pt x="130" y="1"/>
                    </a:lnTo>
                    <a:close/>
                    <a:moveTo>
                      <a:pt x="20" y="52"/>
                    </a:moveTo>
                    <a:cubicBezTo>
                      <a:pt x="7" y="71"/>
                      <a:pt x="0" y="94"/>
                      <a:pt x="0" y="118"/>
                    </a:cubicBezTo>
                    <a:cubicBezTo>
                      <a:pt x="0" y="130"/>
                      <a:pt x="2" y="142"/>
                      <a:pt x="5" y="153"/>
                    </a:cubicBezTo>
                    <a:cubicBezTo>
                      <a:pt x="81" y="153"/>
                      <a:pt x="81" y="153"/>
                      <a:pt x="81" y="153"/>
                    </a:cubicBezTo>
                    <a:lnTo>
                      <a:pt x="20" y="52"/>
                    </a:lnTo>
                    <a:close/>
                    <a:moveTo>
                      <a:pt x="225" y="68"/>
                    </a:moveTo>
                    <a:cubicBezTo>
                      <a:pt x="210" y="36"/>
                      <a:pt x="180" y="11"/>
                      <a:pt x="145" y="3"/>
                    </a:cubicBezTo>
                    <a:cubicBezTo>
                      <a:pt x="106" y="68"/>
                      <a:pt x="106" y="68"/>
                      <a:pt x="106" y="68"/>
                    </a:cubicBezTo>
                    <a:lnTo>
                      <a:pt x="225" y="68"/>
                    </a:lnTo>
                    <a:close/>
                    <a:moveTo>
                      <a:pt x="130" y="167"/>
                    </a:moveTo>
                    <a:cubicBezTo>
                      <a:pt x="11" y="167"/>
                      <a:pt x="11" y="167"/>
                      <a:pt x="11" y="167"/>
                    </a:cubicBezTo>
                    <a:cubicBezTo>
                      <a:pt x="26" y="201"/>
                      <a:pt x="58" y="227"/>
                      <a:pt x="96" y="234"/>
                    </a:cubicBezTo>
                    <a:cubicBezTo>
                      <a:pt x="93" y="232"/>
                      <a:pt x="93" y="232"/>
                      <a:pt x="93" y="232"/>
                    </a:cubicBezTo>
                    <a:lnTo>
                      <a:pt x="130" y="167"/>
                    </a:lnTo>
                    <a:close/>
                    <a:moveTo>
                      <a:pt x="230" y="82"/>
                    </a:moveTo>
                    <a:cubicBezTo>
                      <a:pt x="155" y="82"/>
                      <a:pt x="155" y="82"/>
                      <a:pt x="155" y="82"/>
                    </a:cubicBezTo>
                    <a:cubicBezTo>
                      <a:pt x="215" y="186"/>
                      <a:pt x="215" y="186"/>
                      <a:pt x="215" y="186"/>
                    </a:cubicBezTo>
                    <a:cubicBezTo>
                      <a:pt x="228" y="167"/>
                      <a:pt x="236" y="143"/>
                      <a:pt x="236" y="118"/>
                    </a:cubicBezTo>
                    <a:cubicBezTo>
                      <a:pt x="236" y="106"/>
                      <a:pt x="234" y="94"/>
                      <a:pt x="230" y="82"/>
                    </a:cubicBezTo>
                    <a:close/>
                    <a:moveTo>
                      <a:pt x="108" y="236"/>
                    </a:moveTo>
                    <a:cubicBezTo>
                      <a:pt x="111" y="236"/>
                      <a:pt x="115" y="236"/>
                      <a:pt x="118" y="236"/>
                    </a:cubicBezTo>
                    <a:cubicBezTo>
                      <a:pt x="152" y="236"/>
                      <a:pt x="183" y="221"/>
                      <a:pt x="205" y="198"/>
                    </a:cubicBezTo>
                    <a:cubicBezTo>
                      <a:pt x="167" y="132"/>
                      <a:pt x="167" y="132"/>
                      <a:pt x="167" y="132"/>
                    </a:cubicBezTo>
                    <a:lnTo>
                      <a:pt x="108" y="236"/>
                    </a:lnTo>
                    <a:close/>
                  </a:path>
                </a:pathLst>
              </a:custGeom>
              <a:solidFill>
                <a:schemeClr val="accent2"/>
              </a:solidFill>
              <a:ln>
                <a:noFill/>
              </a:ln>
            </p:spPr>
            <p:txBody>
              <a:bodyPr anchor="ctr"/>
              <a:lstStyle/>
              <a:p>
                <a:pPr algn="ctr"/>
                <a:endParaRPr/>
              </a:p>
            </p:txBody>
          </p:sp>
        </p:grpSp>
      </p:grpSp>
      <p:grpSp>
        <p:nvGrpSpPr>
          <p:cNvPr id="6" name="千图PPT彼岸天：ID 8661124库_组合 5"/>
          <p:cNvGrpSpPr/>
          <p:nvPr>
            <p:custDataLst>
              <p:tags r:id="rId3"/>
            </p:custDataLst>
          </p:nvPr>
        </p:nvGrpSpPr>
        <p:grpSpPr>
          <a:xfrm>
            <a:off x="3630271" y="3261046"/>
            <a:ext cx="6792113" cy="851116"/>
            <a:chOff x="4583832" y="4306076"/>
            <a:chExt cx="6792113" cy="851116"/>
          </a:xfrm>
        </p:grpSpPr>
        <p:cxnSp>
          <p:nvCxnSpPr>
            <p:cNvPr id="21" name="直接箭头连接符 20"/>
            <p:cNvCxnSpPr/>
            <p:nvPr/>
          </p:nvCxnSpPr>
          <p:spPr>
            <a:xfrm>
              <a:off x="5483967" y="4731634"/>
              <a:ext cx="954240" cy="0"/>
            </a:xfrm>
            <a:prstGeom prst="straightConnector1">
              <a:avLst/>
            </a:prstGeom>
            <a:ln>
              <a:solidFill>
                <a:schemeClr val="accent3"/>
              </a:solidFill>
              <a:tailEnd type="oval"/>
            </a:ln>
          </p:spPr>
          <p:style>
            <a:lnRef idx="1">
              <a:schemeClr val="accent1"/>
            </a:lnRef>
            <a:fillRef idx="0">
              <a:schemeClr val="accent1"/>
            </a:fillRef>
            <a:effectRef idx="0">
              <a:schemeClr val="accent1"/>
            </a:effectRef>
            <a:fontRef idx="minor">
              <a:schemeClr val="tx1"/>
            </a:fontRef>
          </p:style>
        </p:cxnSp>
        <p:sp>
          <p:nvSpPr>
            <p:cNvPr id="22" name="圆角矩形 8"/>
            <p:cNvSpPr/>
            <p:nvPr/>
          </p:nvSpPr>
          <p:spPr>
            <a:xfrm>
              <a:off x="6510732" y="4554153"/>
              <a:ext cx="4865213" cy="352981"/>
            </a:xfrm>
            <a:prstGeom prst="roundRect">
              <a:avLst>
                <a:gd name="adj" fmla="val 50000"/>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144000" anchor="ctr" anchorCtr="0">
              <a:noAutofit/>
            </a:bodyPr>
            <a:lstStyle/>
            <a:p>
              <a:pPr>
                <a:lnSpc>
                  <a:spcPct val="120000"/>
                </a:lnSpc>
                <a:defRPr/>
              </a:pPr>
              <a:r>
                <a:rPr lang="zh-CN" altLang="en-US" kern="0" dirty="0">
                  <a:effectLst/>
                  <a:latin typeface="+mj-ea"/>
                  <a:ea typeface="+mj-ea"/>
                </a:rPr>
                <a:t>虚函数声明时指出，在类外定义时不加</a:t>
              </a:r>
              <a:r>
                <a:rPr lang="en-US" altLang="zh-CN" kern="0" dirty="0">
                  <a:effectLst/>
                  <a:latin typeface="+mj-ea"/>
                  <a:ea typeface="+mj-ea"/>
                </a:rPr>
                <a:t>virtual</a:t>
              </a:r>
              <a:endParaRPr lang="zh-CN" altLang="en-US" kern="0" dirty="0">
                <a:effectLst/>
                <a:latin typeface="+mj-ea"/>
                <a:ea typeface="+mj-ea"/>
              </a:endParaRPr>
            </a:p>
          </p:txBody>
        </p:sp>
        <p:grpSp>
          <p:nvGrpSpPr>
            <p:cNvPr id="23" name="组合 22"/>
            <p:cNvGrpSpPr/>
            <p:nvPr/>
          </p:nvGrpSpPr>
          <p:grpSpPr>
            <a:xfrm>
              <a:off x="4583832" y="4306076"/>
              <a:ext cx="1032574" cy="851116"/>
              <a:chOff x="3809429" y="3949231"/>
              <a:chExt cx="1898423" cy="1564806"/>
            </a:xfrm>
          </p:grpSpPr>
          <p:sp>
            <p:nvSpPr>
              <p:cNvPr id="25" name="圆角矩形 6"/>
              <p:cNvSpPr/>
              <p:nvPr/>
            </p:nvSpPr>
            <p:spPr>
              <a:xfrm>
                <a:off x="3809429" y="3949231"/>
                <a:ext cx="1898423" cy="1564806"/>
              </a:xfrm>
              <a:prstGeom prst="roundRect">
                <a:avLst>
                  <a:gd name="adj" fmla="val 46218"/>
                </a:avLst>
              </a:prstGeom>
              <a:solidFill>
                <a:schemeClr val="bg1"/>
              </a:solidFill>
              <a:ln w="76200">
                <a:solidFill>
                  <a:schemeClr val="accent3"/>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6" name="任意多边形 13"/>
              <p:cNvSpPr/>
              <p:nvPr/>
            </p:nvSpPr>
            <p:spPr bwMode="auto">
              <a:xfrm>
                <a:off x="4430027" y="4480651"/>
                <a:ext cx="628796" cy="628796"/>
              </a:xfrm>
              <a:custGeom>
                <a:avLst/>
                <a:gdLst>
                  <a:gd name="T0" fmla="*/ 118 w 236"/>
                  <a:gd name="T1" fmla="*/ 0 h 236"/>
                  <a:gd name="T2" fmla="*/ 0 w 236"/>
                  <a:gd name="T3" fmla="*/ 118 h 236"/>
                  <a:gd name="T4" fmla="*/ 118 w 236"/>
                  <a:gd name="T5" fmla="*/ 236 h 236"/>
                  <a:gd name="T6" fmla="*/ 236 w 236"/>
                  <a:gd name="T7" fmla="*/ 118 h 236"/>
                  <a:gd name="T8" fmla="*/ 118 w 236"/>
                  <a:gd name="T9" fmla="*/ 0 h 236"/>
                  <a:gd name="T10" fmla="*/ 106 w 236"/>
                  <a:gd name="T11" fmla="*/ 171 h 236"/>
                  <a:gd name="T12" fmla="*/ 54 w 236"/>
                  <a:gd name="T13" fmla="*/ 163 h 236"/>
                  <a:gd name="T14" fmla="*/ 54 w 236"/>
                  <a:gd name="T15" fmla="*/ 121 h 236"/>
                  <a:gd name="T16" fmla="*/ 106 w 236"/>
                  <a:gd name="T17" fmla="*/ 121 h 236"/>
                  <a:gd name="T18" fmla="*/ 106 w 236"/>
                  <a:gd name="T19" fmla="*/ 171 h 236"/>
                  <a:gd name="T20" fmla="*/ 106 w 236"/>
                  <a:gd name="T21" fmla="*/ 114 h 236"/>
                  <a:gd name="T22" fmla="*/ 54 w 236"/>
                  <a:gd name="T23" fmla="*/ 114 h 236"/>
                  <a:gd name="T24" fmla="*/ 54 w 236"/>
                  <a:gd name="T25" fmla="*/ 72 h 236"/>
                  <a:gd name="T26" fmla="*/ 106 w 236"/>
                  <a:gd name="T27" fmla="*/ 64 h 236"/>
                  <a:gd name="T28" fmla="*/ 106 w 236"/>
                  <a:gd name="T29" fmla="*/ 114 h 236"/>
                  <a:gd name="T30" fmla="*/ 182 w 236"/>
                  <a:gd name="T31" fmla="*/ 182 h 236"/>
                  <a:gd name="T32" fmla="*/ 113 w 236"/>
                  <a:gd name="T33" fmla="*/ 172 h 236"/>
                  <a:gd name="T34" fmla="*/ 113 w 236"/>
                  <a:gd name="T35" fmla="*/ 121 h 236"/>
                  <a:gd name="T36" fmla="*/ 182 w 236"/>
                  <a:gd name="T37" fmla="*/ 121 h 236"/>
                  <a:gd name="T38" fmla="*/ 182 w 236"/>
                  <a:gd name="T39" fmla="*/ 182 h 236"/>
                  <a:gd name="T40" fmla="*/ 182 w 236"/>
                  <a:gd name="T41" fmla="*/ 114 h 236"/>
                  <a:gd name="T42" fmla="*/ 113 w 236"/>
                  <a:gd name="T43" fmla="*/ 114 h 236"/>
                  <a:gd name="T44" fmla="*/ 113 w 236"/>
                  <a:gd name="T45" fmla="*/ 63 h 236"/>
                  <a:gd name="T46" fmla="*/ 182 w 236"/>
                  <a:gd name="T47" fmla="*/ 53 h 236"/>
                  <a:gd name="T48" fmla="*/ 182 w 236"/>
                  <a:gd name="T49" fmla="*/ 114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36" h="236">
                    <a:moveTo>
                      <a:pt x="118" y="0"/>
                    </a:moveTo>
                    <a:cubicBezTo>
                      <a:pt x="53" y="0"/>
                      <a:pt x="0" y="53"/>
                      <a:pt x="0" y="118"/>
                    </a:cubicBezTo>
                    <a:cubicBezTo>
                      <a:pt x="0" y="183"/>
                      <a:pt x="53" y="236"/>
                      <a:pt x="118" y="236"/>
                    </a:cubicBezTo>
                    <a:cubicBezTo>
                      <a:pt x="183" y="236"/>
                      <a:pt x="236" y="183"/>
                      <a:pt x="236" y="118"/>
                    </a:cubicBezTo>
                    <a:cubicBezTo>
                      <a:pt x="236" y="53"/>
                      <a:pt x="183" y="0"/>
                      <a:pt x="118" y="0"/>
                    </a:cubicBezTo>
                    <a:close/>
                    <a:moveTo>
                      <a:pt x="106" y="171"/>
                    </a:moveTo>
                    <a:cubicBezTo>
                      <a:pt x="54" y="163"/>
                      <a:pt x="54" y="163"/>
                      <a:pt x="54" y="163"/>
                    </a:cubicBezTo>
                    <a:cubicBezTo>
                      <a:pt x="54" y="121"/>
                      <a:pt x="54" y="121"/>
                      <a:pt x="54" y="121"/>
                    </a:cubicBezTo>
                    <a:cubicBezTo>
                      <a:pt x="106" y="121"/>
                      <a:pt x="106" y="121"/>
                      <a:pt x="106" y="121"/>
                    </a:cubicBezTo>
                    <a:lnTo>
                      <a:pt x="106" y="171"/>
                    </a:lnTo>
                    <a:close/>
                    <a:moveTo>
                      <a:pt x="106" y="114"/>
                    </a:moveTo>
                    <a:cubicBezTo>
                      <a:pt x="54" y="114"/>
                      <a:pt x="54" y="114"/>
                      <a:pt x="54" y="114"/>
                    </a:cubicBezTo>
                    <a:cubicBezTo>
                      <a:pt x="54" y="72"/>
                      <a:pt x="54" y="72"/>
                      <a:pt x="54" y="72"/>
                    </a:cubicBezTo>
                    <a:cubicBezTo>
                      <a:pt x="106" y="64"/>
                      <a:pt x="106" y="64"/>
                      <a:pt x="106" y="64"/>
                    </a:cubicBezTo>
                    <a:lnTo>
                      <a:pt x="106" y="114"/>
                    </a:lnTo>
                    <a:close/>
                    <a:moveTo>
                      <a:pt x="182" y="182"/>
                    </a:moveTo>
                    <a:cubicBezTo>
                      <a:pt x="113" y="172"/>
                      <a:pt x="113" y="172"/>
                      <a:pt x="113" y="172"/>
                    </a:cubicBezTo>
                    <a:cubicBezTo>
                      <a:pt x="113" y="121"/>
                      <a:pt x="113" y="121"/>
                      <a:pt x="113" y="121"/>
                    </a:cubicBezTo>
                    <a:cubicBezTo>
                      <a:pt x="182" y="121"/>
                      <a:pt x="182" y="121"/>
                      <a:pt x="182" y="121"/>
                    </a:cubicBezTo>
                    <a:lnTo>
                      <a:pt x="182" y="182"/>
                    </a:lnTo>
                    <a:close/>
                    <a:moveTo>
                      <a:pt x="182" y="114"/>
                    </a:moveTo>
                    <a:cubicBezTo>
                      <a:pt x="113" y="114"/>
                      <a:pt x="113" y="114"/>
                      <a:pt x="113" y="114"/>
                    </a:cubicBezTo>
                    <a:cubicBezTo>
                      <a:pt x="113" y="63"/>
                      <a:pt x="113" y="63"/>
                      <a:pt x="113" y="63"/>
                    </a:cubicBezTo>
                    <a:cubicBezTo>
                      <a:pt x="182" y="53"/>
                      <a:pt x="182" y="53"/>
                      <a:pt x="182" y="53"/>
                    </a:cubicBezTo>
                    <a:lnTo>
                      <a:pt x="182" y="114"/>
                    </a:lnTo>
                    <a:close/>
                  </a:path>
                </a:pathLst>
              </a:custGeom>
              <a:solidFill>
                <a:schemeClr val="accent3"/>
              </a:solidFill>
              <a:ln>
                <a:noFill/>
              </a:ln>
            </p:spPr>
            <p:txBody>
              <a:bodyPr anchor="ctr"/>
              <a:lstStyle/>
              <a:p>
                <a:pPr algn="ctr"/>
                <a:endParaRPr/>
              </a:p>
            </p:txBody>
          </p:sp>
        </p:grpSp>
      </p:grpSp>
      <p:grpSp>
        <p:nvGrpSpPr>
          <p:cNvPr id="7" name="千图PPT彼岸天：ID 8661124库_组合 6"/>
          <p:cNvGrpSpPr/>
          <p:nvPr>
            <p:custDataLst>
              <p:tags r:id="rId4"/>
            </p:custDataLst>
          </p:nvPr>
        </p:nvGrpSpPr>
        <p:grpSpPr>
          <a:xfrm>
            <a:off x="4134327" y="4185084"/>
            <a:ext cx="7912670" cy="851116"/>
            <a:chOff x="4583832" y="4306076"/>
            <a:chExt cx="7912670" cy="851116"/>
          </a:xfrm>
        </p:grpSpPr>
        <p:cxnSp>
          <p:nvCxnSpPr>
            <p:cNvPr id="15" name="直接箭头连接符 14"/>
            <p:cNvCxnSpPr/>
            <p:nvPr/>
          </p:nvCxnSpPr>
          <p:spPr>
            <a:xfrm>
              <a:off x="5483967" y="4731634"/>
              <a:ext cx="954240" cy="0"/>
            </a:xfrm>
            <a:prstGeom prst="straightConnector1">
              <a:avLst/>
            </a:prstGeom>
            <a:ln w="12700" cap="flat" cmpd="sng" algn="ctr">
              <a:solidFill>
                <a:schemeClr val="accent4">
                  <a:lumMod val="100000"/>
                </a:schemeClr>
              </a:solidFill>
              <a:prstDash val="solid"/>
              <a:miter lim="800000"/>
              <a:headEnd type="none" w="med" len="med"/>
              <a:tailEnd type="oval" w="med" len="med"/>
            </a:ln>
          </p:spPr>
          <p:style>
            <a:lnRef idx="1">
              <a:schemeClr val="accent1"/>
            </a:lnRef>
            <a:fillRef idx="0">
              <a:schemeClr val="accent1"/>
            </a:fillRef>
            <a:effectRef idx="0">
              <a:schemeClr val="accent1"/>
            </a:effectRef>
            <a:fontRef idx="minor">
              <a:schemeClr val="tx1"/>
            </a:fontRef>
          </p:style>
        </p:cxnSp>
        <p:sp>
          <p:nvSpPr>
            <p:cNvPr id="16" name="圆角矩形 27"/>
            <p:cNvSpPr/>
            <p:nvPr/>
          </p:nvSpPr>
          <p:spPr>
            <a:xfrm>
              <a:off x="6510731" y="4408655"/>
              <a:ext cx="5985771" cy="639628"/>
            </a:xfrm>
            <a:prstGeom prst="roundRect">
              <a:avLst>
                <a:gd name="adj" fmla="val 50000"/>
              </a:avLst>
            </a:prstGeom>
            <a:solidFill>
              <a:schemeClr val="accent4">
                <a:lumMod val="10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144000" anchor="ctr" anchorCtr="0">
              <a:noAutofit/>
            </a:bodyPr>
            <a:lstStyle/>
            <a:p>
              <a:pPr>
                <a:lnSpc>
                  <a:spcPct val="120000"/>
                </a:lnSpc>
                <a:defRPr/>
              </a:pPr>
              <a:r>
                <a:rPr lang="zh-CN" altLang="en-US" kern="0" dirty="0">
                  <a:effectLst/>
                  <a:latin typeface="+mj-ea"/>
                  <a:ea typeface="+mj-ea"/>
                </a:rPr>
                <a:t>派生类中对虚函数的超载或覆盖（</a:t>
              </a:r>
              <a:r>
                <a:rPr lang="en-US" altLang="zh-CN" kern="0" dirty="0">
                  <a:effectLst/>
                  <a:latin typeface="+mj-ea"/>
                  <a:ea typeface="+mj-ea"/>
                </a:rPr>
                <a:t>override</a:t>
              </a:r>
              <a:r>
                <a:rPr lang="zh-CN" altLang="en-US" kern="0" dirty="0">
                  <a:effectLst/>
                  <a:latin typeface="+mj-ea"/>
                  <a:ea typeface="+mj-ea"/>
                </a:rPr>
                <a:t>）不再加</a:t>
              </a:r>
              <a:endParaRPr lang="en-US" altLang="zh-CN" kern="0" dirty="0">
                <a:effectLst/>
                <a:latin typeface="+mj-ea"/>
                <a:ea typeface="+mj-ea"/>
              </a:endParaRPr>
            </a:p>
            <a:p>
              <a:pPr>
                <a:lnSpc>
                  <a:spcPct val="120000"/>
                </a:lnSpc>
                <a:defRPr/>
              </a:pPr>
              <a:r>
                <a:rPr lang="en-US" altLang="zh-CN" kern="0" dirty="0">
                  <a:effectLst/>
                  <a:latin typeface="+mj-ea"/>
                  <a:ea typeface="+mj-ea"/>
                </a:rPr>
                <a:t>virtual</a:t>
              </a:r>
              <a:r>
                <a:rPr lang="zh-CN" altLang="en-US" kern="0" dirty="0">
                  <a:effectLst/>
                  <a:latin typeface="+mj-ea"/>
                  <a:ea typeface="+mj-ea"/>
                </a:rPr>
                <a:t>，但函数头要完全相同</a:t>
              </a:r>
            </a:p>
          </p:txBody>
        </p:sp>
        <p:grpSp>
          <p:nvGrpSpPr>
            <p:cNvPr id="17" name="组合 16"/>
            <p:cNvGrpSpPr/>
            <p:nvPr/>
          </p:nvGrpSpPr>
          <p:grpSpPr>
            <a:xfrm>
              <a:off x="4583832" y="4306076"/>
              <a:ext cx="1032574" cy="851116"/>
              <a:chOff x="3809429" y="3949231"/>
              <a:chExt cx="1898423" cy="1564806"/>
            </a:xfrm>
          </p:grpSpPr>
          <p:sp>
            <p:nvSpPr>
              <p:cNvPr id="19" name="圆角矩形 30"/>
              <p:cNvSpPr/>
              <p:nvPr/>
            </p:nvSpPr>
            <p:spPr>
              <a:xfrm>
                <a:off x="3809429" y="3949231"/>
                <a:ext cx="1898423" cy="1564806"/>
              </a:xfrm>
              <a:prstGeom prst="roundRect">
                <a:avLst>
                  <a:gd name="adj" fmla="val 46218"/>
                </a:avLst>
              </a:prstGeom>
              <a:solidFill>
                <a:schemeClr val="bg1"/>
              </a:solidFill>
              <a:ln w="76200">
                <a:solidFill>
                  <a:schemeClr val="accent4"/>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0" name="任意多边形 31"/>
              <p:cNvSpPr/>
              <p:nvPr/>
            </p:nvSpPr>
            <p:spPr bwMode="auto">
              <a:xfrm>
                <a:off x="4430027" y="4480651"/>
                <a:ext cx="628796" cy="628796"/>
              </a:xfrm>
              <a:custGeom>
                <a:avLst/>
                <a:gdLst>
                  <a:gd name="T0" fmla="*/ 118 w 236"/>
                  <a:gd name="T1" fmla="*/ 0 h 236"/>
                  <a:gd name="T2" fmla="*/ 0 w 236"/>
                  <a:gd name="T3" fmla="*/ 118 h 236"/>
                  <a:gd name="T4" fmla="*/ 118 w 236"/>
                  <a:gd name="T5" fmla="*/ 236 h 236"/>
                  <a:gd name="T6" fmla="*/ 236 w 236"/>
                  <a:gd name="T7" fmla="*/ 118 h 236"/>
                  <a:gd name="T8" fmla="*/ 118 w 236"/>
                  <a:gd name="T9" fmla="*/ 0 h 236"/>
                  <a:gd name="T10" fmla="*/ 106 w 236"/>
                  <a:gd name="T11" fmla="*/ 171 h 236"/>
                  <a:gd name="T12" fmla="*/ 54 w 236"/>
                  <a:gd name="T13" fmla="*/ 163 h 236"/>
                  <a:gd name="T14" fmla="*/ 54 w 236"/>
                  <a:gd name="T15" fmla="*/ 121 h 236"/>
                  <a:gd name="T16" fmla="*/ 106 w 236"/>
                  <a:gd name="T17" fmla="*/ 121 h 236"/>
                  <a:gd name="T18" fmla="*/ 106 w 236"/>
                  <a:gd name="T19" fmla="*/ 171 h 236"/>
                  <a:gd name="T20" fmla="*/ 106 w 236"/>
                  <a:gd name="T21" fmla="*/ 114 h 236"/>
                  <a:gd name="T22" fmla="*/ 54 w 236"/>
                  <a:gd name="T23" fmla="*/ 114 h 236"/>
                  <a:gd name="T24" fmla="*/ 54 w 236"/>
                  <a:gd name="T25" fmla="*/ 72 h 236"/>
                  <a:gd name="T26" fmla="*/ 106 w 236"/>
                  <a:gd name="T27" fmla="*/ 64 h 236"/>
                  <a:gd name="T28" fmla="*/ 106 w 236"/>
                  <a:gd name="T29" fmla="*/ 114 h 236"/>
                  <a:gd name="T30" fmla="*/ 182 w 236"/>
                  <a:gd name="T31" fmla="*/ 182 h 236"/>
                  <a:gd name="T32" fmla="*/ 113 w 236"/>
                  <a:gd name="T33" fmla="*/ 172 h 236"/>
                  <a:gd name="T34" fmla="*/ 113 w 236"/>
                  <a:gd name="T35" fmla="*/ 121 h 236"/>
                  <a:gd name="T36" fmla="*/ 182 w 236"/>
                  <a:gd name="T37" fmla="*/ 121 h 236"/>
                  <a:gd name="T38" fmla="*/ 182 w 236"/>
                  <a:gd name="T39" fmla="*/ 182 h 236"/>
                  <a:gd name="T40" fmla="*/ 182 w 236"/>
                  <a:gd name="T41" fmla="*/ 114 h 236"/>
                  <a:gd name="T42" fmla="*/ 113 w 236"/>
                  <a:gd name="T43" fmla="*/ 114 h 236"/>
                  <a:gd name="T44" fmla="*/ 113 w 236"/>
                  <a:gd name="T45" fmla="*/ 63 h 236"/>
                  <a:gd name="T46" fmla="*/ 182 w 236"/>
                  <a:gd name="T47" fmla="*/ 53 h 236"/>
                  <a:gd name="T48" fmla="*/ 182 w 236"/>
                  <a:gd name="T49" fmla="*/ 114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36" h="236">
                    <a:moveTo>
                      <a:pt x="118" y="0"/>
                    </a:moveTo>
                    <a:cubicBezTo>
                      <a:pt x="53" y="0"/>
                      <a:pt x="0" y="53"/>
                      <a:pt x="0" y="118"/>
                    </a:cubicBezTo>
                    <a:cubicBezTo>
                      <a:pt x="0" y="183"/>
                      <a:pt x="53" y="236"/>
                      <a:pt x="118" y="236"/>
                    </a:cubicBezTo>
                    <a:cubicBezTo>
                      <a:pt x="183" y="236"/>
                      <a:pt x="236" y="183"/>
                      <a:pt x="236" y="118"/>
                    </a:cubicBezTo>
                    <a:cubicBezTo>
                      <a:pt x="236" y="53"/>
                      <a:pt x="183" y="0"/>
                      <a:pt x="118" y="0"/>
                    </a:cubicBezTo>
                    <a:close/>
                    <a:moveTo>
                      <a:pt x="106" y="171"/>
                    </a:moveTo>
                    <a:cubicBezTo>
                      <a:pt x="54" y="163"/>
                      <a:pt x="54" y="163"/>
                      <a:pt x="54" y="163"/>
                    </a:cubicBezTo>
                    <a:cubicBezTo>
                      <a:pt x="54" y="121"/>
                      <a:pt x="54" y="121"/>
                      <a:pt x="54" y="121"/>
                    </a:cubicBezTo>
                    <a:cubicBezTo>
                      <a:pt x="106" y="121"/>
                      <a:pt x="106" y="121"/>
                      <a:pt x="106" y="121"/>
                    </a:cubicBezTo>
                    <a:lnTo>
                      <a:pt x="106" y="171"/>
                    </a:lnTo>
                    <a:close/>
                    <a:moveTo>
                      <a:pt x="106" y="114"/>
                    </a:moveTo>
                    <a:cubicBezTo>
                      <a:pt x="54" y="114"/>
                      <a:pt x="54" y="114"/>
                      <a:pt x="54" y="114"/>
                    </a:cubicBezTo>
                    <a:cubicBezTo>
                      <a:pt x="54" y="72"/>
                      <a:pt x="54" y="72"/>
                      <a:pt x="54" y="72"/>
                    </a:cubicBezTo>
                    <a:cubicBezTo>
                      <a:pt x="106" y="64"/>
                      <a:pt x="106" y="64"/>
                      <a:pt x="106" y="64"/>
                    </a:cubicBezTo>
                    <a:lnTo>
                      <a:pt x="106" y="114"/>
                    </a:lnTo>
                    <a:close/>
                    <a:moveTo>
                      <a:pt x="182" y="182"/>
                    </a:moveTo>
                    <a:cubicBezTo>
                      <a:pt x="113" y="172"/>
                      <a:pt x="113" y="172"/>
                      <a:pt x="113" y="172"/>
                    </a:cubicBezTo>
                    <a:cubicBezTo>
                      <a:pt x="113" y="121"/>
                      <a:pt x="113" y="121"/>
                      <a:pt x="113" y="121"/>
                    </a:cubicBezTo>
                    <a:cubicBezTo>
                      <a:pt x="182" y="121"/>
                      <a:pt x="182" y="121"/>
                      <a:pt x="182" y="121"/>
                    </a:cubicBezTo>
                    <a:lnTo>
                      <a:pt x="182" y="182"/>
                    </a:lnTo>
                    <a:close/>
                    <a:moveTo>
                      <a:pt x="182" y="114"/>
                    </a:moveTo>
                    <a:cubicBezTo>
                      <a:pt x="113" y="114"/>
                      <a:pt x="113" y="114"/>
                      <a:pt x="113" y="114"/>
                    </a:cubicBezTo>
                    <a:cubicBezTo>
                      <a:pt x="113" y="63"/>
                      <a:pt x="113" y="63"/>
                      <a:pt x="113" y="63"/>
                    </a:cubicBezTo>
                    <a:cubicBezTo>
                      <a:pt x="182" y="53"/>
                      <a:pt x="182" y="53"/>
                      <a:pt x="182" y="53"/>
                    </a:cubicBezTo>
                    <a:lnTo>
                      <a:pt x="182" y="114"/>
                    </a:lnTo>
                    <a:close/>
                  </a:path>
                </a:pathLst>
              </a:custGeom>
              <a:solidFill>
                <a:schemeClr val="accent4">
                  <a:lumMod val="100000"/>
                </a:schemeClr>
              </a:solidFill>
              <a:ln>
                <a:noFill/>
              </a:ln>
            </p:spPr>
            <p:txBody>
              <a:bodyPr anchor="ctr"/>
              <a:lstStyle/>
              <a:p>
                <a:pPr algn="ctr"/>
                <a:endParaRPr/>
              </a:p>
            </p:txBody>
          </p:sp>
        </p:grpSp>
      </p:grpSp>
      <p:grpSp>
        <p:nvGrpSpPr>
          <p:cNvPr id="8" name="千图PPT彼岸天：ID 8661124库_组合 7"/>
          <p:cNvGrpSpPr/>
          <p:nvPr>
            <p:custDataLst>
              <p:tags r:id="rId5"/>
            </p:custDataLst>
          </p:nvPr>
        </p:nvGrpSpPr>
        <p:grpSpPr>
          <a:xfrm>
            <a:off x="4662845" y="5103781"/>
            <a:ext cx="7144456" cy="851116"/>
            <a:chOff x="4583832" y="4306076"/>
            <a:chExt cx="7144456" cy="851116"/>
          </a:xfrm>
        </p:grpSpPr>
        <p:cxnSp>
          <p:nvCxnSpPr>
            <p:cNvPr id="9" name="直接箭头连接符 8"/>
            <p:cNvCxnSpPr/>
            <p:nvPr/>
          </p:nvCxnSpPr>
          <p:spPr>
            <a:xfrm>
              <a:off x="5483967" y="4731634"/>
              <a:ext cx="954240" cy="0"/>
            </a:xfrm>
            <a:prstGeom prst="straightConnector1">
              <a:avLst/>
            </a:prstGeom>
            <a:ln w="12700" cap="flat" cmpd="sng" algn="ctr">
              <a:solidFill>
                <a:schemeClr val="accent5"/>
              </a:solidFill>
              <a:prstDash val="solid"/>
              <a:miter lim="800000"/>
              <a:headEnd type="none" w="med" len="med"/>
              <a:tailEnd type="oval" w="med" len="med"/>
            </a:ln>
          </p:spPr>
          <p:style>
            <a:lnRef idx="1">
              <a:schemeClr val="accent1"/>
            </a:lnRef>
            <a:fillRef idx="0">
              <a:schemeClr val="accent1"/>
            </a:fillRef>
            <a:effectRef idx="0">
              <a:schemeClr val="accent1"/>
            </a:effectRef>
            <a:fontRef idx="minor">
              <a:schemeClr val="tx1"/>
            </a:fontRef>
          </p:style>
        </p:cxnSp>
        <p:sp>
          <p:nvSpPr>
            <p:cNvPr id="10" name="圆角矩形 34"/>
            <p:cNvSpPr/>
            <p:nvPr/>
          </p:nvSpPr>
          <p:spPr>
            <a:xfrm>
              <a:off x="6501854" y="4555143"/>
              <a:ext cx="5226434" cy="352982"/>
            </a:xfrm>
            <a:prstGeom prst="roundRect">
              <a:avLst>
                <a:gd name="adj" fmla="val 50000"/>
              </a:avLst>
            </a:prstGeom>
            <a:solidFill>
              <a:schemeClr val="accent5">
                <a:lumMod val="10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144000" anchor="ctr" anchorCtr="0">
              <a:noAutofit/>
            </a:bodyPr>
            <a:lstStyle/>
            <a:p>
              <a:pPr>
                <a:lnSpc>
                  <a:spcPct val="120000"/>
                </a:lnSpc>
                <a:defRPr/>
              </a:pPr>
              <a:r>
                <a:rPr lang="zh-CN" altLang="en-US" b="1" dirty="0">
                  <a:solidFill>
                    <a:schemeClr val="bg1"/>
                  </a:solidFill>
                </a:rPr>
                <a:t>虚函数在所有派生类中均保持虚函数的特征</a:t>
              </a:r>
            </a:p>
          </p:txBody>
        </p:sp>
        <p:grpSp>
          <p:nvGrpSpPr>
            <p:cNvPr id="11" name="组合 10"/>
            <p:cNvGrpSpPr/>
            <p:nvPr/>
          </p:nvGrpSpPr>
          <p:grpSpPr>
            <a:xfrm>
              <a:off x="4583832" y="4306076"/>
              <a:ext cx="1032574" cy="851116"/>
              <a:chOff x="3809429" y="3949231"/>
              <a:chExt cx="1898423" cy="1564806"/>
            </a:xfrm>
          </p:grpSpPr>
          <p:sp>
            <p:nvSpPr>
              <p:cNvPr id="13" name="圆角矩形 37"/>
              <p:cNvSpPr/>
              <p:nvPr/>
            </p:nvSpPr>
            <p:spPr>
              <a:xfrm>
                <a:off x="3809429" y="3949231"/>
                <a:ext cx="1898423" cy="1564806"/>
              </a:xfrm>
              <a:prstGeom prst="roundRect">
                <a:avLst>
                  <a:gd name="adj" fmla="val 46218"/>
                </a:avLst>
              </a:prstGeom>
              <a:solidFill>
                <a:schemeClr val="bg1"/>
              </a:solidFill>
              <a:ln w="76200">
                <a:solidFill>
                  <a:schemeClr val="accent5"/>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4" name="任意多边形 38"/>
              <p:cNvSpPr/>
              <p:nvPr/>
            </p:nvSpPr>
            <p:spPr bwMode="auto">
              <a:xfrm>
                <a:off x="4430027" y="4480651"/>
                <a:ext cx="628796" cy="628796"/>
              </a:xfrm>
              <a:custGeom>
                <a:avLst/>
                <a:gdLst>
                  <a:gd name="T0" fmla="*/ 118 w 236"/>
                  <a:gd name="T1" fmla="*/ 0 h 236"/>
                  <a:gd name="T2" fmla="*/ 0 w 236"/>
                  <a:gd name="T3" fmla="*/ 118 h 236"/>
                  <a:gd name="T4" fmla="*/ 118 w 236"/>
                  <a:gd name="T5" fmla="*/ 236 h 236"/>
                  <a:gd name="T6" fmla="*/ 236 w 236"/>
                  <a:gd name="T7" fmla="*/ 118 h 236"/>
                  <a:gd name="T8" fmla="*/ 118 w 236"/>
                  <a:gd name="T9" fmla="*/ 0 h 236"/>
                  <a:gd name="T10" fmla="*/ 106 w 236"/>
                  <a:gd name="T11" fmla="*/ 171 h 236"/>
                  <a:gd name="T12" fmla="*/ 54 w 236"/>
                  <a:gd name="T13" fmla="*/ 163 h 236"/>
                  <a:gd name="T14" fmla="*/ 54 w 236"/>
                  <a:gd name="T15" fmla="*/ 121 h 236"/>
                  <a:gd name="T16" fmla="*/ 106 w 236"/>
                  <a:gd name="T17" fmla="*/ 121 h 236"/>
                  <a:gd name="T18" fmla="*/ 106 w 236"/>
                  <a:gd name="T19" fmla="*/ 171 h 236"/>
                  <a:gd name="T20" fmla="*/ 106 w 236"/>
                  <a:gd name="T21" fmla="*/ 114 h 236"/>
                  <a:gd name="T22" fmla="*/ 54 w 236"/>
                  <a:gd name="T23" fmla="*/ 114 h 236"/>
                  <a:gd name="T24" fmla="*/ 54 w 236"/>
                  <a:gd name="T25" fmla="*/ 72 h 236"/>
                  <a:gd name="T26" fmla="*/ 106 w 236"/>
                  <a:gd name="T27" fmla="*/ 64 h 236"/>
                  <a:gd name="T28" fmla="*/ 106 w 236"/>
                  <a:gd name="T29" fmla="*/ 114 h 236"/>
                  <a:gd name="T30" fmla="*/ 182 w 236"/>
                  <a:gd name="T31" fmla="*/ 182 h 236"/>
                  <a:gd name="T32" fmla="*/ 113 w 236"/>
                  <a:gd name="T33" fmla="*/ 172 h 236"/>
                  <a:gd name="T34" fmla="*/ 113 w 236"/>
                  <a:gd name="T35" fmla="*/ 121 h 236"/>
                  <a:gd name="T36" fmla="*/ 182 w 236"/>
                  <a:gd name="T37" fmla="*/ 121 h 236"/>
                  <a:gd name="T38" fmla="*/ 182 w 236"/>
                  <a:gd name="T39" fmla="*/ 182 h 236"/>
                  <a:gd name="T40" fmla="*/ 182 w 236"/>
                  <a:gd name="T41" fmla="*/ 114 h 236"/>
                  <a:gd name="T42" fmla="*/ 113 w 236"/>
                  <a:gd name="T43" fmla="*/ 114 h 236"/>
                  <a:gd name="T44" fmla="*/ 113 w 236"/>
                  <a:gd name="T45" fmla="*/ 63 h 236"/>
                  <a:gd name="T46" fmla="*/ 182 w 236"/>
                  <a:gd name="T47" fmla="*/ 53 h 236"/>
                  <a:gd name="T48" fmla="*/ 182 w 236"/>
                  <a:gd name="T49" fmla="*/ 114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36" h="236">
                    <a:moveTo>
                      <a:pt x="118" y="0"/>
                    </a:moveTo>
                    <a:cubicBezTo>
                      <a:pt x="53" y="0"/>
                      <a:pt x="0" y="53"/>
                      <a:pt x="0" y="118"/>
                    </a:cubicBezTo>
                    <a:cubicBezTo>
                      <a:pt x="0" y="183"/>
                      <a:pt x="53" y="236"/>
                      <a:pt x="118" y="236"/>
                    </a:cubicBezTo>
                    <a:cubicBezTo>
                      <a:pt x="183" y="236"/>
                      <a:pt x="236" y="183"/>
                      <a:pt x="236" y="118"/>
                    </a:cubicBezTo>
                    <a:cubicBezTo>
                      <a:pt x="236" y="53"/>
                      <a:pt x="183" y="0"/>
                      <a:pt x="118" y="0"/>
                    </a:cubicBezTo>
                    <a:close/>
                    <a:moveTo>
                      <a:pt x="106" y="171"/>
                    </a:moveTo>
                    <a:cubicBezTo>
                      <a:pt x="54" y="163"/>
                      <a:pt x="54" y="163"/>
                      <a:pt x="54" y="163"/>
                    </a:cubicBezTo>
                    <a:cubicBezTo>
                      <a:pt x="54" y="121"/>
                      <a:pt x="54" y="121"/>
                      <a:pt x="54" y="121"/>
                    </a:cubicBezTo>
                    <a:cubicBezTo>
                      <a:pt x="106" y="121"/>
                      <a:pt x="106" y="121"/>
                      <a:pt x="106" y="121"/>
                    </a:cubicBezTo>
                    <a:lnTo>
                      <a:pt x="106" y="171"/>
                    </a:lnTo>
                    <a:close/>
                    <a:moveTo>
                      <a:pt x="106" y="114"/>
                    </a:moveTo>
                    <a:cubicBezTo>
                      <a:pt x="54" y="114"/>
                      <a:pt x="54" y="114"/>
                      <a:pt x="54" y="114"/>
                    </a:cubicBezTo>
                    <a:cubicBezTo>
                      <a:pt x="54" y="72"/>
                      <a:pt x="54" y="72"/>
                      <a:pt x="54" y="72"/>
                    </a:cubicBezTo>
                    <a:cubicBezTo>
                      <a:pt x="106" y="64"/>
                      <a:pt x="106" y="64"/>
                      <a:pt x="106" y="64"/>
                    </a:cubicBezTo>
                    <a:lnTo>
                      <a:pt x="106" y="114"/>
                    </a:lnTo>
                    <a:close/>
                    <a:moveTo>
                      <a:pt x="182" y="182"/>
                    </a:moveTo>
                    <a:cubicBezTo>
                      <a:pt x="113" y="172"/>
                      <a:pt x="113" y="172"/>
                      <a:pt x="113" y="172"/>
                    </a:cubicBezTo>
                    <a:cubicBezTo>
                      <a:pt x="113" y="121"/>
                      <a:pt x="113" y="121"/>
                      <a:pt x="113" y="121"/>
                    </a:cubicBezTo>
                    <a:cubicBezTo>
                      <a:pt x="182" y="121"/>
                      <a:pt x="182" y="121"/>
                      <a:pt x="182" y="121"/>
                    </a:cubicBezTo>
                    <a:lnTo>
                      <a:pt x="182" y="182"/>
                    </a:lnTo>
                    <a:close/>
                    <a:moveTo>
                      <a:pt x="182" y="114"/>
                    </a:moveTo>
                    <a:cubicBezTo>
                      <a:pt x="113" y="114"/>
                      <a:pt x="113" y="114"/>
                      <a:pt x="113" y="114"/>
                    </a:cubicBezTo>
                    <a:cubicBezTo>
                      <a:pt x="113" y="63"/>
                      <a:pt x="113" y="63"/>
                      <a:pt x="113" y="63"/>
                    </a:cubicBezTo>
                    <a:cubicBezTo>
                      <a:pt x="182" y="53"/>
                      <a:pt x="182" y="53"/>
                      <a:pt x="182" y="53"/>
                    </a:cubicBezTo>
                    <a:lnTo>
                      <a:pt x="182" y="114"/>
                    </a:lnTo>
                    <a:close/>
                  </a:path>
                </a:pathLst>
              </a:custGeom>
              <a:solidFill>
                <a:schemeClr val="accent5">
                  <a:lumMod val="100000"/>
                </a:schemeClr>
              </a:solidFill>
              <a:ln>
                <a:noFill/>
              </a:ln>
            </p:spPr>
            <p:txBody>
              <a:bodyPr anchor="ctr"/>
              <a:lstStyle/>
              <a:p>
                <a:pPr algn="ctr"/>
                <a:endParaRPr/>
              </a:p>
            </p:txBody>
          </p:sp>
        </p:grpSp>
      </p:grpSp>
      <p:sp>
        <p:nvSpPr>
          <p:cNvPr id="39" name="圆角矩形 3"/>
          <p:cNvSpPr/>
          <p:nvPr/>
        </p:nvSpPr>
        <p:spPr>
          <a:xfrm>
            <a:off x="3479450" y="453417"/>
            <a:ext cx="4778249" cy="659500"/>
          </a:xfrm>
          <a:prstGeom prst="roundRect">
            <a:avLst>
              <a:gd name="adj" fmla="val 42270"/>
            </a:avLst>
          </a:prstGeom>
          <a:gradFill>
            <a:gsLst>
              <a:gs pos="99000">
                <a:schemeClr val="bg1"/>
              </a:gs>
              <a:gs pos="0">
                <a:schemeClr val="bg1">
                  <a:lumMod val="95000"/>
                </a:schemeClr>
              </a:gs>
            </a:gsLst>
            <a:lin ang="0" scaled="0"/>
          </a:gradFill>
          <a:ln>
            <a:noFill/>
          </a:ln>
          <a:effectLst>
            <a:innerShdw blurRad="63500" dist="127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solidFill>
                <a:latin typeface="微软雅黑" panose="020B0503020204020204" pitchFamily="34" charset="-122"/>
                <a:ea typeface="微软雅黑" panose="020B0503020204020204" pitchFamily="34" charset="-122"/>
              </a:rPr>
              <a:t>虚函数</a:t>
            </a:r>
          </a:p>
        </p:txBody>
      </p:sp>
    </p:spTree>
    <p:extLst>
      <p:ext uri="{BB962C8B-B14F-4D97-AF65-F5344CB8AC3E}">
        <p14:creationId xmlns:p14="http://schemas.microsoft.com/office/powerpoint/2010/main" val="3583819036"/>
      </p:ext>
    </p:extLst>
  </p:cSld>
  <p:clrMapOvr>
    <a:masterClrMapping/>
  </p:clrMapOvr>
  <mc:AlternateContent xmlns:mc="http://schemas.openxmlformats.org/markup-compatibility/2006" xmlns:p14="http://schemas.microsoft.com/office/powerpoint/2010/main">
    <mc:Choice Requires="p14">
      <p:transition spd="slow" p14:dur="1600" advClick="0" advTm="5000">
        <p14:prism isInverted="1"/>
      </p:transition>
    </mc:Choice>
    <mc:Fallback xmlns="">
      <p:transition spd="slow"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1+#ppt_w/2"/>
                                          </p:val>
                                        </p:tav>
                                        <p:tav tm="100000">
                                          <p:val>
                                            <p:strVal val="#ppt_x"/>
                                          </p:val>
                                        </p:tav>
                                      </p:tavLst>
                                    </p:anim>
                                    <p:anim calcmode="lin" valueType="num">
                                      <p:cBhvr additive="base">
                                        <p:cTn id="13" dur="500" fill="hold"/>
                                        <p:tgtEl>
                                          <p:spTgt spid="5"/>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2" fill="hold" nodeType="after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1+#ppt_w/2"/>
                                          </p:val>
                                        </p:tav>
                                        <p:tav tm="100000">
                                          <p:val>
                                            <p:strVal val="#ppt_x"/>
                                          </p:val>
                                        </p:tav>
                                      </p:tavLst>
                                    </p:anim>
                                    <p:anim calcmode="lin" valueType="num">
                                      <p:cBhvr additive="base">
                                        <p:cTn id="18" dur="500" fill="hold"/>
                                        <p:tgtEl>
                                          <p:spTgt spid="6"/>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2" fill="hold" nodeType="after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additive="base">
                                        <p:cTn id="22" dur="500" fill="hold"/>
                                        <p:tgtEl>
                                          <p:spTgt spid="7"/>
                                        </p:tgtEl>
                                        <p:attrNameLst>
                                          <p:attrName>ppt_x</p:attrName>
                                        </p:attrNameLst>
                                      </p:cBhvr>
                                      <p:tavLst>
                                        <p:tav tm="0">
                                          <p:val>
                                            <p:strVal val="1+#ppt_w/2"/>
                                          </p:val>
                                        </p:tav>
                                        <p:tav tm="100000">
                                          <p:val>
                                            <p:strVal val="#ppt_x"/>
                                          </p:val>
                                        </p:tav>
                                      </p:tavLst>
                                    </p:anim>
                                    <p:anim calcmode="lin" valueType="num">
                                      <p:cBhvr additive="base">
                                        <p:cTn id="23" dur="500" fill="hold"/>
                                        <p:tgtEl>
                                          <p:spTgt spid="7"/>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2" presetClass="entr" presetSubtype="2" fill="hold" nodeType="after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500" fill="hold"/>
                                        <p:tgtEl>
                                          <p:spTgt spid="8"/>
                                        </p:tgtEl>
                                        <p:attrNameLst>
                                          <p:attrName>ppt_x</p:attrName>
                                        </p:attrNameLst>
                                      </p:cBhvr>
                                      <p:tavLst>
                                        <p:tav tm="0">
                                          <p:val>
                                            <p:strVal val="1+#ppt_w/2"/>
                                          </p:val>
                                        </p:tav>
                                        <p:tav tm="100000">
                                          <p:val>
                                            <p:strVal val="#ppt_x"/>
                                          </p:val>
                                        </p:tav>
                                      </p:tavLst>
                                    </p:anim>
                                    <p:anim calcmode="lin" valueType="num">
                                      <p:cBhvr additive="base">
                                        <p:cTn id="28" dur="500" fill="hold"/>
                                        <p:tgtEl>
                                          <p:spTgt spid="8"/>
                                        </p:tgtEl>
                                        <p:attrNameLst>
                                          <p:attrName>ppt_y</p:attrName>
                                        </p:attrNameLst>
                                      </p:cBhvr>
                                      <p:tavLst>
                                        <p:tav tm="0">
                                          <p:val>
                                            <p:strVal val="#ppt_y"/>
                                          </p:val>
                                        </p:tav>
                                        <p:tav tm="100000">
                                          <p:val>
                                            <p:strVal val="#ppt_y"/>
                                          </p:val>
                                        </p:tav>
                                      </p:tavLst>
                                    </p:anim>
                                  </p:childTnLst>
                                </p:cTn>
                              </p:par>
                            </p:childTnLst>
                          </p:cTn>
                        </p:par>
                        <p:par>
                          <p:cTn id="29" fill="hold">
                            <p:stCondLst>
                              <p:cond delay="2500"/>
                            </p:stCondLst>
                            <p:childTnLst>
                              <p:par>
                                <p:cTn id="30" presetID="10" presetClass="entr" presetSubtype="0" fill="hold" grpId="0" nodeType="afterEffect">
                                  <p:stCondLst>
                                    <p:cond delay="0"/>
                                  </p:stCondLst>
                                  <p:childTnLst>
                                    <p:set>
                                      <p:cBhvr>
                                        <p:cTn id="31" dur="1" fill="hold">
                                          <p:stCondLst>
                                            <p:cond delay="0"/>
                                          </p:stCondLst>
                                        </p:cTn>
                                        <p:tgtEl>
                                          <p:spTgt spid="39"/>
                                        </p:tgtEl>
                                        <p:attrNameLst>
                                          <p:attrName>style.visibility</p:attrName>
                                        </p:attrNameLst>
                                      </p:cBhvr>
                                      <p:to>
                                        <p:strVal val="visible"/>
                                      </p:to>
                                    </p:set>
                                    <p:animEffect transition="in" filter="fade">
                                      <p:cBhvr>
                                        <p:cTn id="32"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1D5D5EB6-9AA4-4A57-8D8F-A61BB82C3F6E}"/>
              </a:ext>
            </a:extLst>
          </p:cNvPr>
          <p:cNvSpPr txBox="1"/>
          <p:nvPr/>
        </p:nvSpPr>
        <p:spPr>
          <a:xfrm>
            <a:off x="1044702" y="1983873"/>
            <a:ext cx="6233922" cy="3637919"/>
          </a:xfrm>
          <a:prstGeom prst="rect">
            <a:avLst/>
          </a:prstGeom>
          <a:noFill/>
        </p:spPr>
        <p:txBody>
          <a:bodyPr wrap="square">
            <a:spAutoFit/>
          </a:bodyPr>
          <a:lstStyle/>
          <a:p>
            <a:pPr eaLnBrk="1" hangingPunct="1">
              <a:lnSpc>
                <a:spcPct val="80000"/>
              </a:lnSpc>
              <a:buClr>
                <a:schemeClr val="hlink"/>
              </a:buClr>
              <a:buSzPct val="70000"/>
              <a:buFont typeface="Wingdings" panose="05000000000000000000" pitchFamily="2" charset="2"/>
              <a:buNone/>
            </a:pPr>
            <a:r>
              <a:rPr lang="en-US" altLang="zh-CN" sz="1800" dirty="0">
                <a:ea typeface="黑体" panose="02010609060101010101" pitchFamily="49" charset="-122"/>
                <a:cs typeface="宋体" panose="02010600030101010101" pitchFamily="2" charset="-122"/>
              </a:rPr>
              <a:t>#include&lt;iostream&gt;</a:t>
            </a:r>
          </a:p>
          <a:p>
            <a:pPr eaLnBrk="1" hangingPunct="1">
              <a:lnSpc>
                <a:spcPct val="80000"/>
              </a:lnSpc>
              <a:buClr>
                <a:schemeClr val="hlink"/>
              </a:buClr>
              <a:buSzPct val="70000"/>
              <a:buFont typeface="Wingdings" panose="05000000000000000000" pitchFamily="2" charset="2"/>
              <a:buNone/>
            </a:pPr>
            <a:r>
              <a:rPr lang="en-US" altLang="zh-CN" sz="1800" dirty="0">
                <a:ea typeface="黑体" panose="02010609060101010101" pitchFamily="49" charset="-122"/>
                <a:cs typeface="宋体" panose="02010600030101010101" pitchFamily="2" charset="-122"/>
              </a:rPr>
              <a:t>using namespace std;</a:t>
            </a:r>
          </a:p>
          <a:p>
            <a:pPr eaLnBrk="1" hangingPunct="1">
              <a:lnSpc>
                <a:spcPct val="80000"/>
              </a:lnSpc>
              <a:buClr>
                <a:schemeClr val="hlink"/>
              </a:buClr>
              <a:buSzPct val="70000"/>
              <a:buFont typeface="Wingdings" panose="05000000000000000000" pitchFamily="2" charset="2"/>
              <a:buNone/>
            </a:pPr>
            <a:r>
              <a:rPr lang="en-US" altLang="zh-CN" sz="1800" dirty="0">
                <a:ea typeface="黑体" panose="02010609060101010101" pitchFamily="49" charset="-122"/>
                <a:cs typeface="宋体" panose="02010600030101010101" pitchFamily="2" charset="-122"/>
              </a:rPr>
              <a:t>class </a:t>
            </a:r>
            <a:r>
              <a:rPr lang="en-US" altLang="zh-CN" sz="1800" dirty="0" err="1">
                <a:ea typeface="黑体" panose="02010609060101010101" pitchFamily="49" charset="-122"/>
                <a:cs typeface="宋体" panose="02010600030101010101" pitchFamily="2" charset="-122"/>
              </a:rPr>
              <a:t>My_base</a:t>
            </a:r>
            <a:r>
              <a:rPr lang="en-US" altLang="zh-CN" sz="1800" dirty="0">
                <a:ea typeface="黑体" panose="02010609060101010101" pitchFamily="49" charset="-122"/>
                <a:cs typeface="宋体" panose="02010600030101010101" pitchFamily="2" charset="-122"/>
              </a:rPr>
              <a:t>{</a:t>
            </a:r>
          </a:p>
          <a:p>
            <a:pPr eaLnBrk="1" hangingPunct="1">
              <a:lnSpc>
                <a:spcPct val="80000"/>
              </a:lnSpc>
              <a:buClr>
                <a:schemeClr val="hlink"/>
              </a:buClr>
              <a:buSzPct val="70000"/>
              <a:buFont typeface="Wingdings" panose="05000000000000000000" pitchFamily="2" charset="2"/>
              <a:buNone/>
            </a:pPr>
            <a:r>
              <a:rPr lang="en-US" altLang="zh-CN" sz="1800" dirty="0">
                <a:ea typeface="黑体" panose="02010609060101010101" pitchFamily="49" charset="-122"/>
                <a:cs typeface="宋体" panose="02010600030101010101" pitchFamily="2" charset="-122"/>
              </a:rPr>
              <a:t>public:</a:t>
            </a:r>
          </a:p>
          <a:p>
            <a:pPr eaLnBrk="1" hangingPunct="1">
              <a:lnSpc>
                <a:spcPct val="80000"/>
              </a:lnSpc>
              <a:buClr>
                <a:schemeClr val="hlink"/>
              </a:buClr>
              <a:buSzPct val="70000"/>
              <a:buFont typeface="Wingdings" panose="05000000000000000000" pitchFamily="2" charset="2"/>
              <a:buNone/>
            </a:pPr>
            <a:r>
              <a:rPr lang="en-US" altLang="zh-CN" sz="1800" dirty="0">
                <a:ea typeface="黑体" panose="02010609060101010101" pitchFamily="49" charset="-122"/>
                <a:cs typeface="宋体" panose="02010600030101010101" pitchFamily="2" charset="-122"/>
              </a:rPr>
              <a:t>	</a:t>
            </a:r>
            <a:r>
              <a:rPr lang="en-US" altLang="zh-CN" sz="1800" dirty="0" err="1">
                <a:ea typeface="黑体" panose="02010609060101010101" pitchFamily="49" charset="-122"/>
                <a:cs typeface="宋体" panose="02010600030101010101" pitchFamily="2" charset="-122"/>
              </a:rPr>
              <a:t>My_base</a:t>
            </a:r>
            <a:r>
              <a:rPr lang="en-US" altLang="zh-CN" sz="1800" dirty="0">
                <a:ea typeface="黑体" panose="02010609060101010101" pitchFamily="49" charset="-122"/>
                <a:cs typeface="宋体" panose="02010600030101010101" pitchFamily="2" charset="-122"/>
              </a:rPr>
              <a:t>(int </a:t>
            </a:r>
            <a:r>
              <a:rPr lang="en-US" altLang="zh-CN" sz="1800" dirty="0" err="1">
                <a:ea typeface="黑体" panose="02010609060101010101" pitchFamily="49" charset="-122"/>
                <a:cs typeface="宋体" panose="02010600030101010101" pitchFamily="2" charset="-122"/>
              </a:rPr>
              <a:t>x,int</a:t>
            </a:r>
            <a:r>
              <a:rPr lang="en-US" altLang="zh-CN" sz="1800" dirty="0">
                <a:ea typeface="黑体" panose="02010609060101010101" pitchFamily="49" charset="-122"/>
                <a:cs typeface="宋体" panose="02010600030101010101" pitchFamily="2" charset="-122"/>
              </a:rPr>
              <a:t> y)</a:t>
            </a:r>
          </a:p>
          <a:p>
            <a:pPr eaLnBrk="1" hangingPunct="1">
              <a:lnSpc>
                <a:spcPct val="80000"/>
              </a:lnSpc>
              <a:buClr>
                <a:schemeClr val="hlink"/>
              </a:buClr>
              <a:buSzPct val="70000"/>
              <a:buFont typeface="Wingdings" panose="05000000000000000000" pitchFamily="2" charset="2"/>
              <a:buNone/>
            </a:pPr>
            <a:r>
              <a:rPr lang="en-US" altLang="zh-CN" sz="1800" dirty="0">
                <a:ea typeface="黑体" panose="02010609060101010101" pitchFamily="49" charset="-122"/>
                <a:cs typeface="宋体" panose="02010600030101010101" pitchFamily="2" charset="-122"/>
              </a:rPr>
              <a:t>	{</a:t>
            </a:r>
          </a:p>
          <a:p>
            <a:pPr eaLnBrk="1" hangingPunct="1">
              <a:lnSpc>
                <a:spcPct val="80000"/>
              </a:lnSpc>
              <a:buClr>
                <a:schemeClr val="hlink"/>
              </a:buClr>
              <a:buSzPct val="70000"/>
              <a:buFont typeface="Wingdings" panose="05000000000000000000" pitchFamily="2" charset="2"/>
              <a:buNone/>
            </a:pPr>
            <a:r>
              <a:rPr lang="en-US" altLang="zh-CN" sz="1800" dirty="0">
                <a:ea typeface="黑体" panose="02010609060101010101" pitchFamily="49" charset="-122"/>
                <a:cs typeface="宋体" panose="02010600030101010101" pitchFamily="2" charset="-122"/>
              </a:rPr>
              <a:t>	   a=x; b=y;</a:t>
            </a:r>
          </a:p>
          <a:p>
            <a:pPr eaLnBrk="1" hangingPunct="1">
              <a:lnSpc>
                <a:spcPct val="80000"/>
              </a:lnSpc>
              <a:buClr>
                <a:schemeClr val="hlink"/>
              </a:buClr>
              <a:buSzPct val="70000"/>
              <a:buFont typeface="Wingdings" panose="05000000000000000000" pitchFamily="2" charset="2"/>
              <a:buNone/>
            </a:pPr>
            <a:r>
              <a:rPr lang="en-US" altLang="zh-CN" sz="1800" dirty="0">
                <a:ea typeface="黑体" panose="02010609060101010101" pitchFamily="49" charset="-122"/>
                <a:cs typeface="宋体" panose="02010600030101010101" pitchFamily="2" charset="-122"/>
              </a:rPr>
              <a:t>	}</a:t>
            </a:r>
          </a:p>
          <a:p>
            <a:pPr eaLnBrk="1" hangingPunct="1">
              <a:lnSpc>
                <a:spcPct val="80000"/>
              </a:lnSpc>
              <a:buClr>
                <a:schemeClr val="hlink"/>
              </a:buClr>
              <a:buSzPct val="70000"/>
              <a:buFont typeface="Wingdings" panose="05000000000000000000" pitchFamily="2" charset="2"/>
              <a:buNone/>
            </a:pPr>
            <a:r>
              <a:rPr lang="en-US" altLang="zh-CN" sz="1800" dirty="0">
                <a:ea typeface="黑体" panose="02010609060101010101" pitchFamily="49" charset="-122"/>
                <a:cs typeface="宋体" panose="02010600030101010101" pitchFamily="2" charset="-122"/>
              </a:rPr>
              <a:t>	void show()</a:t>
            </a:r>
          </a:p>
          <a:p>
            <a:pPr eaLnBrk="1" hangingPunct="1">
              <a:lnSpc>
                <a:spcPct val="80000"/>
              </a:lnSpc>
              <a:buClr>
                <a:schemeClr val="hlink"/>
              </a:buClr>
              <a:buSzPct val="70000"/>
              <a:buFont typeface="Wingdings" panose="05000000000000000000" pitchFamily="2" charset="2"/>
              <a:buNone/>
            </a:pPr>
            <a:r>
              <a:rPr lang="en-US" altLang="zh-CN" sz="1800" dirty="0">
                <a:ea typeface="黑体" panose="02010609060101010101" pitchFamily="49" charset="-122"/>
                <a:cs typeface="宋体" panose="02010600030101010101" pitchFamily="2" charset="-122"/>
              </a:rPr>
              <a:t>	{</a:t>
            </a:r>
          </a:p>
          <a:p>
            <a:pPr eaLnBrk="1" hangingPunct="1">
              <a:lnSpc>
                <a:spcPct val="80000"/>
              </a:lnSpc>
              <a:buClr>
                <a:schemeClr val="hlink"/>
              </a:buClr>
              <a:buSzPct val="70000"/>
              <a:buFont typeface="Wingdings" panose="05000000000000000000" pitchFamily="2" charset="2"/>
              <a:buNone/>
            </a:pPr>
            <a:r>
              <a:rPr lang="en-US" altLang="zh-CN" sz="1800" dirty="0">
                <a:ea typeface="黑体" panose="02010609060101010101" pitchFamily="49" charset="-122"/>
                <a:cs typeface="宋体" panose="02010600030101010101" pitchFamily="2" charset="-122"/>
              </a:rPr>
              <a:t>	    </a:t>
            </a:r>
            <a:r>
              <a:rPr lang="en-US" altLang="zh-CN" sz="1800" dirty="0" err="1">
                <a:ea typeface="黑体" panose="02010609060101010101" pitchFamily="49" charset="-122"/>
                <a:cs typeface="宋体" panose="02010600030101010101" pitchFamily="2" charset="-122"/>
              </a:rPr>
              <a:t>cout</a:t>
            </a:r>
            <a:r>
              <a:rPr lang="en-US" altLang="zh-CN" sz="1800" dirty="0">
                <a:ea typeface="黑体" panose="02010609060101010101" pitchFamily="49" charset="-122"/>
                <a:cs typeface="宋体" panose="02010600030101010101" pitchFamily="2" charset="-122"/>
              </a:rPr>
              <a:t>&lt;&lt;"</a:t>
            </a:r>
            <a:r>
              <a:rPr lang="zh-CN" altLang="en-US" sz="1800" dirty="0">
                <a:ea typeface="黑体" panose="02010609060101010101" pitchFamily="49" charset="-122"/>
                <a:cs typeface="宋体" panose="02010600030101010101" pitchFamily="2" charset="-122"/>
              </a:rPr>
              <a:t>调用基类</a:t>
            </a:r>
            <a:r>
              <a:rPr lang="en-US" altLang="zh-CN" sz="1800" dirty="0" err="1">
                <a:ea typeface="黑体" panose="02010609060101010101" pitchFamily="49" charset="-122"/>
                <a:cs typeface="宋体" panose="02010600030101010101" pitchFamily="2" charset="-122"/>
              </a:rPr>
              <a:t>My_base</a:t>
            </a:r>
            <a:r>
              <a:rPr lang="zh-CN" altLang="en-US" sz="1800" dirty="0">
                <a:ea typeface="黑体" panose="02010609060101010101" pitchFamily="49" charset="-122"/>
                <a:cs typeface="宋体" panose="02010600030101010101" pitchFamily="2" charset="-122"/>
              </a:rPr>
              <a:t>的</a:t>
            </a:r>
            <a:r>
              <a:rPr lang="en-US" altLang="zh-CN" sz="1800" dirty="0">
                <a:ea typeface="黑体" panose="02010609060101010101" pitchFamily="49" charset="-122"/>
                <a:cs typeface="宋体" panose="02010600030101010101" pitchFamily="2" charset="-122"/>
              </a:rPr>
              <a:t>show()</a:t>
            </a:r>
            <a:r>
              <a:rPr lang="zh-CN" altLang="en-US" sz="1800" dirty="0">
                <a:ea typeface="黑体" panose="02010609060101010101" pitchFamily="49" charset="-122"/>
                <a:cs typeface="宋体" panose="02010600030101010101" pitchFamily="2" charset="-122"/>
              </a:rPr>
              <a:t>函数</a:t>
            </a:r>
            <a:r>
              <a:rPr lang="en-US" altLang="zh-CN" sz="1800" dirty="0">
                <a:ea typeface="黑体" panose="02010609060101010101" pitchFamily="49" charset="-122"/>
                <a:cs typeface="宋体" panose="02010600030101010101" pitchFamily="2" charset="-122"/>
              </a:rPr>
              <a:t>"&lt;&lt;</a:t>
            </a:r>
            <a:r>
              <a:rPr lang="en-US" altLang="zh-CN" sz="1800" dirty="0" err="1">
                <a:ea typeface="黑体" panose="02010609060101010101" pitchFamily="49" charset="-122"/>
                <a:cs typeface="宋体" panose="02010600030101010101" pitchFamily="2" charset="-122"/>
              </a:rPr>
              <a:t>endl</a:t>
            </a:r>
            <a:r>
              <a:rPr lang="en-US" altLang="zh-CN" sz="1800" dirty="0">
                <a:ea typeface="黑体" panose="02010609060101010101" pitchFamily="49" charset="-122"/>
                <a:cs typeface="宋体" panose="02010600030101010101" pitchFamily="2" charset="-122"/>
              </a:rPr>
              <a:t>;</a:t>
            </a:r>
          </a:p>
          <a:p>
            <a:pPr eaLnBrk="1" hangingPunct="1">
              <a:lnSpc>
                <a:spcPct val="80000"/>
              </a:lnSpc>
              <a:buClr>
                <a:schemeClr val="hlink"/>
              </a:buClr>
              <a:buSzPct val="70000"/>
              <a:buFont typeface="Wingdings" panose="05000000000000000000" pitchFamily="2" charset="2"/>
              <a:buNone/>
            </a:pPr>
            <a:r>
              <a:rPr lang="en-US" altLang="zh-CN" sz="1800" dirty="0">
                <a:ea typeface="黑体" panose="02010609060101010101" pitchFamily="49" charset="-122"/>
                <a:cs typeface="宋体" panose="02010600030101010101" pitchFamily="2" charset="-122"/>
              </a:rPr>
              <a:t>	    </a:t>
            </a:r>
            <a:r>
              <a:rPr lang="en-US" altLang="zh-CN" sz="1800" dirty="0" err="1">
                <a:ea typeface="黑体" panose="02010609060101010101" pitchFamily="49" charset="-122"/>
                <a:cs typeface="宋体" panose="02010600030101010101" pitchFamily="2" charset="-122"/>
              </a:rPr>
              <a:t>cout</a:t>
            </a:r>
            <a:r>
              <a:rPr lang="en-US" altLang="zh-CN" sz="1800" dirty="0">
                <a:ea typeface="黑体" panose="02010609060101010101" pitchFamily="49" charset="-122"/>
                <a:cs typeface="宋体" panose="02010600030101010101" pitchFamily="2" charset="-122"/>
              </a:rPr>
              <a:t>&lt;&lt;a&lt;&lt;" "&lt;&lt;b&lt;&lt;</a:t>
            </a:r>
            <a:r>
              <a:rPr lang="en-US" altLang="zh-CN" sz="1800" dirty="0" err="1">
                <a:ea typeface="黑体" panose="02010609060101010101" pitchFamily="49" charset="-122"/>
                <a:cs typeface="宋体" panose="02010600030101010101" pitchFamily="2" charset="-122"/>
              </a:rPr>
              <a:t>endl</a:t>
            </a:r>
            <a:r>
              <a:rPr lang="en-US" altLang="zh-CN" sz="1800" dirty="0">
                <a:ea typeface="黑体" panose="02010609060101010101" pitchFamily="49" charset="-122"/>
                <a:cs typeface="宋体" panose="02010600030101010101" pitchFamily="2" charset="-122"/>
              </a:rPr>
              <a:t>;</a:t>
            </a:r>
          </a:p>
          <a:p>
            <a:pPr eaLnBrk="1" hangingPunct="1">
              <a:lnSpc>
                <a:spcPct val="80000"/>
              </a:lnSpc>
              <a:buClr>
                <a:schemeClr val="hlink"/>
              </a:buClr>
              <a:buSzPct val="70000"/>
              <a:buFont typeface="Wingdings" panose="05000000000000000000" pitchFamily="2" charset="2"/>
              <a:buNone/>
            </a:pPr>
            <a:r>
              <a:rPr lang="en-US" altLang="zh-CN" sz="1800" dirty="0">
                <a:ea typeface="黑体" panose="02010609060101010101" pitchFamily="49" charset="-122"/>
                <a:cs typeface="宋体" panose="02010600030101010101" pitchFamily="2" charset="-122"/>
              </a:rPr>
              <a:t>	}</a:t>
            </a:r>
          </a:p>
          <a:p>
            <a:pPr eaLnBrk="1" hangingPunct="1">
              <a:lnSpc>
                <a:spcPct val="80000"/>
              </a:lnSpc>
              <a:buClr>
                <a:schemeClr val="hlink"/>
              </a:buClr>
              <a:buSzPct val="70000"/>
              <a:buFont typeface="Wingdings" panose="05000000000000000000" pitchFamily="2" charset="2"/>
              <a:buNone/>
            </a:pPr>
            <a:r>
              <a:rPr lang="en-US" altLang="zh-CN" sz="1800" dirty="0">
                <a:ea typeface="黑体" panose="02010609060101010101" pitchFamily="49" charset="-122"/>
                <a:cs typeface="宋体" panose="02010600030101010101" pitchFamily="2" charset="-122"/>
              </a:rPr>
              <a:t>private:</a:t>
            </a:r>
          </a:p>
          <a:p>
            <a:pPr eaLnBrk="1" hangingPunct="1">
              <a:lnSpc>
                <a:spcPct val="80000"/>
              </a:lnSpc>
              <a:buClr>
                <a:schemeClr val="hlink"/>
              </a:buClr>
              <a:buSzPct val="70000"/>
              <a:buFont typeface="Wingdings" panose="05000000000000000000" pitchFamily="2" charset="2"/>
              <a:buNone/>
            </a:pPr>
            <a:r>
              <a:rPr lang="en-US" altLang="zh-CN" sz="1800" dirty="0">
                <a:ea typeface="黑体" panose="02010609060101010101" pitchFamily="49" charset="-122"/>
                <a:cs typeface="宋体" panose="02010600030101010101" pitchFamily="2" charset="-122"/>
              </a:rPr>
              <a:t>	int </a:t>
            </a:r>
            <a:r>
              <a:rPr lang="en-US" altLang="zh-CN" sz="1800" dirty="0" err="1">
                <a:ea typeface="黑体" panose="02010609060101010101" pitchFamily="49" charset="-122"/>
                <a:cs typeface="宋体" panose="02010600030101010101" pitchFamily="2" charset="-122"/>
              </a:rPr>
              <a:t>a,b</a:t>
            </a:r>
            <a:r>
              <a:rPr lang="en-US" altLang="zh-CN" sz="1800" dirty="0">
                <a:ea typeface="黑体" panose="02010609060101010101" pitchFamily="49" charset="-122"/>
                <a:cs typeface="宋体" panose="02010600030101010101" pitchFamily="2" charset="-122"/>
              </a:rPr>
              <a:t>;</a:t>
            </a:r>
          </a:p>
          <a:p>
            <a:pPr eaLnBrk="1" hangingPunct="1">
              <a:lnSpc>
                <a:spcPct val="80000"/>
              </a:lnSpc>
              <a:buClr>
                <a:schemeClr val="hlink"/>
              </a:buClr>
              <a:buSzPct val="70000"/>
              <a:buFont typeface="Wingdings" panose="05000000000000000000" pitchFamily="2" charset="2"/>
              <a:buNone/>
            </a:pPr>
            <a:r>
              <a:rPr lang="en-US" altLang="zh-CN" sz="1800" dirty="0">
                <a:ea typeface="黑体" panose="02010609060101010101" pitchFamily="49" charset="-122"/>
                <a:cs typeface="宋体" panose="02010600030101010101" pitchFamily="2" charset="-122"/>
              </a:rPr>
              <a:t>};</a:t>
            </a:r>
          </a:p>
        </p:txBody>
      </p:sp>
      <p:sp>
        <p:nvSpPr>
          <p:cNvPr id="8" name="圆角矩形 3">
            <a:extLst>
              <a:ext uri="{FF2B5EF4-FFF2-40B4-BE49-F238E27FC236}">
                <a16:creationId xmlns:a16="http://schemas.microsoft.com/office/drawing/2014/main" id="{28941904-0EF2-4840-9883-259F5099AC13}"/>
              </a:ext>
            </a:extLst>
          </p:cNvPr>
          <p:cNvSpPr/>
          <p:nvPr/>
        </p:nvSpPr>
        <p:spPr>
          <a:xfrm>
            <a:off x="3479450" y="453417"/>
            <a:ext cx="4778249" cy="659500"/>
          </a:xfrm>
          <a:prstGeom prst="roundRect">
            <a:avLst>
              <a:gd name="adj" fmla="val 42270"/>
            </a:avLst>
          </a:prstGeom>
          <a:gradFill>
            <a:gsLst>
              <a:gs pos="99000">
                <a:schemeClr val="bg1"/>
              </a:gs>
              <a:gs pos="0">
                <a:schemeClr val="bg1">
                  <a:lumMod val="95000"/>
                </a:schemeClr>
              </a:gs>
            </a:gsLst>
            <a:lin ang="0" scaled="0"/>
          </a:gradFill>
          <a:ln>
            <a:noFill/>
          </a:ln>
          <a:effectLst>
            <a:innerShdw blurRad="63500" dist="127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solidFill>
                <a:latin typeface="微软雅黑" panose="020B0503020204020204" pitchFamily="34" charset="-122"/>
                <a:ea typeface="微软雅黑" panose="020B0503020204020204" pitchFamily="34" charset="-122"/>
              </a:rPr>
              <a:t>虚函数引例</a:t>
            </a:r>
          </a:p>
        </p:txBody>
      </p:sp>
      <p:grpSp>
        <p:nvGrpSpPr>
          <p:cNvPr id="11" name="组合 10">
            <a:extLst>
              <a:ext uri="{FF2B5EF4-FFF2-40B4-BE49-F238E27FC236}">
                <a16:creationId xmlns:a16="http://schemas.microsoft.com/office/drawing/2014/main" id="{B4ABBA37-B5AF-4028-ADCB-9BF720562CD1}"/>
              </a:ext>
            </a:extLst>
          </p:cNvPr>
          <p:cNvGrpSpPr>
            <a:grpSpLocks/>
          </p:cNvGrpSpPr>
          <p:nvPr/>
        </p:nvGrpSpPr>
        <p:grpSpPr bwMode="auto">
          <a:xfrm>
            <a:off x="1596708" y="1710563"/>
            <a:ext cx="4752975" cy="1008063"/>
            <a:chOff x="179388" y="549261"/>
            <a:chExt cx="4752652" cy="1007530"/>
          </a:xfrm>
        </p:grpSpPr>
        <p:sp>
          <p:nvSpPr>
            <p:cNvPr id="12" name="Oval Callout 11">
              <a:extLst>
                <a:ext uri="{FF2B5EF4-FFF2-40B4-BE49-F238E27FC236}">
                  <a16:creationId xmlns:a16="http://schemas.microsoft.com/office/drawing/2014/main" id="{7829D364-A8E7-4FEA-BEC1-626ECE09298E}"/>
                </a:ext>
              </a:extLst>
            </p:cNvPr>
            <p:cNvSpPr/>
            <p:nvPr/>
          </p:nvSpPr>
          <p:spPr>
            <a:xfrm>
              <a:off x="179388" y="1268019"/>
              <a:ext cx="1296899" cy="288772"/>
            </a:xfrm>
            <a:prstGeom prst="wedgeEllipseCallout">
              <a:avLst>
                <a:gd name="adj1" fmla="val 147534"/>
                <a:gd name="adj2" fmla="val -233437"/>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3" name="文本框 3">
              <a:extLst>
                <a:ext uri="{FF2B5EF4-FFF2-40B4-BE49-F238E27FC236}">
                  <a16:creationId xmlns:a16="http://schemas.microsoft.com/office/drawing/2014/main" id="{FF31EE88-1010-401B-BC40-E83C341CFEDA}"/>
                </a:ext>
              </a:extLst>
            </p:cNvPr>
            <p:cNvSpPr txBox="1">
              <a:spLocks noChangeArrowheads="1"/>
            </p:cNvSpPr>
            <p:nvPr/>
          </p:nvSpPr>
          <p:spPr bwMode="auto">
            <a:xfrm>
              <a:off x="2843808" y="549261"/>
              <a:ext cx="208823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Wingdings" panose="05000000000000000000" pitchFamily="2" charset="2"/>
                <a:buChar char="¢"/>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bg2"/>
                </a:buClr>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1600">
                  <a:solidFill>
                    <a:srgbClr val="0070C0"/>
                  </a:solidFill>
                  <a:latin typeface="微软雅黑" panose="020B0503020204020204" pitchFamily="34" charset="-122"/>
                  <a:ea typeface="微软雅黑" panose="020B0503020204020204" pitchFamily="34" charset="-122"/>
                </a:rPr>
                <a:t>声明基类</a:t>
              </a:r>
              <a:r>
                <a:rPr lang="en-US" altLang="zh-CN" sz="1600">
                  <a:solidFill>
                    <a:srgbClr val="0070C0"/>
                  </a:solidFill>
                  <a:latin typeface="微软雅黑" panose="020B0503020204020204" pitchFamily="34" charset="-122"/>
                  <a:ea typeface="微软雅黑" panose="020B0503020204020204" pitchFamily="34" charset="-122"/>
                </a:rPr>
                <a:t>My_base</a:t>
              </a:r>
              <a:endParaRPr lang="zh-CN" altLang="en-US" sz="1600">
                <a:solidFill>
                  <a:srgbClr val="0070C0"/>
                </a:solidFill>
                <a:latin typeface="微软雅黑" panose="020B0503020204020204" pitchFamily="34" charset="-122"/>
                <a:ea typeface="微软雅黑" panose="020B0503020204020204" pitchFamily="34" charset="-122"/>
              </a:endParaRPr>
            </a:p>
          </p:txBody>
        </p:sp>
      </p:grpSp>
      <p:grpSp>
        <p:nvGrpSpPr>
          <p:cNvPr id="14" name="组合 13">
            <a:extLst>
              <a:ext uri="{FF2B5EF4-FFF2-40B4-BE49-F238E27FC236}">
                <a16:creationId xmlns:a16="http://schemas.microsoft.com/office/drawing/2014/main" id="{D35BF57C-2C71-47D3-B6EC-7B6CD0625C27}"/>
              </a:ext>
            </a:extLst>
          </p:cNvPr>
          <p:cNvGrpSpPr>
            <a:grpSpLocks/>
          </p:cNvGrpSpPr>
          <p:nvPr/>
        </p:nvGrpSpPr>
        <p:grpSpPr bwMode="auto">
          <a:xfrm>
            <a:off x="1841691" y="2322606"/>
            <a:ext cx="3913187" cy="815975"/>
            <a:chOff x="360526" y="1121856"/>
            <a:chExt cx="3913016" cy="816113"/>
          </a:xfrm>
        </p:grpSpPr>
        <p:sp>
          <p:nvSpPr>
            <p:cNvPr id="15" name="文本框 6">
              <a:extLst>
                <a:ext uri="{FF2B5EF4-FFF2-40B4-BE49-F238E27FC236}">
                  <a16:creationId xmlns:a16="http://schemas.microsoft.com/office/drawing/2014/main" id="{BE670035-F55B-47C1-98BB-0192E37E12B9}"/>
                </a:ext>
              </a:extLst>
            </p:cNvPr>
            <p:cNvSpPr txBox="1">
              <a:spLocks noChangeArrowheads="1"/>
            </p:cNvSpPr>
            <p:nvPr/>
          </p:nvSpPr>
          <p:spPr bwMode="auto">
            <a:xfrm>
              <a:off x="2761374" y="1121856"/>
              <a:ext cx="151216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Wingdings" panose="05000000000000000000" pitchFamily="2" charset="2"/>
                <a:buChar char="¢"/>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bg2"/>
                </a:buClr>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1600">
                  <a:solidFill>
                    <a:srgbClr val="0070C0"/>
                  </a:solidFill>
                  <a:latin typeface="微软雅黑" panose="020B0503020204020204" pitchFamily="34" charset="-122"/>
                  <a:ea typeface="微软雅黑" panose="020B0503020204020204" pitchFamily="34" charset="-122"/>
                </a:rPr>
                <a:t>基类构造函数</a:t>
              </a:r>
            </a:p>
          </p:txBody>
        </p:sp>
        <p:sp>
          <p:nvSpPr>
            <p:cNvPr id="16" name="Oval Callout 11">
              <a:extLst>
                <a:ext uri="{FF2B5EF4-FFF2-40B4-BE49-F238E27FC236}">
                  <a16:creationId xmlns:a16="http://schemas.microsoft.com/office/drawing/2014/main" id="{00A998B0-C3CA-433E-B590-13439268CDB9}"/>
                </a:ext>
              </a:extLst>
            </p:cNvPr>
            <p:cNvSpPr/>
            <p:nvPr/>
          </p:nvSpPr>
          <p:spPr>
            <a:xfrm>
              <a:off x="360526" y="1650582"/>
              <a:ext cx="1690613" cy="287387"/>
            </a:xfrm>
            <a:prstGeom prst="wedgeEllipseCallout">
              <a:avLst>
                <a:gd name="adj1" fmla="val 84827"/>
                <a:gd name="adj2" fmla="val -128706"/>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grpSp>
        <p:nvGrpSpPr>
          <p:cNvPr id="17" name="组合 16">
            <a:extLst>
              <a:ext uri="{FF2B5EF4-FFF2-40B4-BE49-F238E27FC236}">
                <a16:creationId xmlns:a16="http://schemas.microsoft.com/office/drawing/2014/main" id="{DFACC826-6D7E-47EB-91D2-BB16D403FF88}"/>
              </a:ext>
            </a:extLst>
          </p:cNvPr>
          <p:cNvGrpSpPr>
            <a:grpSpLocks/>
          </p:cNvGrpSpPr>
          <p:nvPr/>
        </p:nvGrpSpPr>
        <p:grpSpPr bwMode="auto">
          <a:xfrm>
            <a:off x="2001869" y="3164454"/>
            <a:ext cx="4319588" cy="847725"/>
            <a:chOff x="179388" y="708687"/>
            <a:chExt cx="4319910" cy="848104"/>
          </a:xfrm>
        </p:grpSpPr>
        <p:sp>
          <p:nvSpPr>
            <p:cNvPr id="18" name="Oval Callout 11">
              <a:extLst>
                <a:ext uri="{FF2B5EF4-FFF2-40B4-BE49-F238E27FC236}">
                  <a16:creationId xmlns:a16="http://schemas.microsoft.com/office/drawing/2014/main" id="{C7020F21-AFE1-46A4-968E-A85B1BBBB44B}"/>
                </a:ext>
              </a:extLst>
            </p:cNvPr>
            <p:cNvSpPr/>
            <p:nvPr/>
          </p:nvSpPr>
          <p:spPr>
            <a:xfrm>
              <a:off x="179388" y="1269326"/>
              <a:ext cx="1152611" cy="287465"/>
            </a:xfrm>
            <a:prstGeom prst="wedgeEllipseCallout">
              <a:avLst>
                <a:gd name="adj1" fmla="val 119172"/>
                <a:gd name="adj2" fmla="val -112342"/>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9" name="文本框 23">
              <a:extLst>
                <a:ext uri="{FF2B5EF4-FFF2-40B4-BE49-F238E27FC236}">
                  <a16:creationId xmlns:a16="http://schemas.microsoft.com/office/drawing/2014/main" id="{4D607A3A-9410-4556-897F-ADB774ED49C4}"/>
                </a:ext>
              </a:extLst>
            </p:cNvPr>
            <p:cNvSpPr txBox="1">
              <a:spLocks noChangeArrowheads="1"/>
            </p:cNvSpPr>
            <p:nvPr/>
          </p:nvSpPr>
          <p:spPr bwMode="auto">
            <a:xfrm>
              <a:off x="1997590" y="708687"/>
              <a:ext cx="250170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Wingdings" panose="05000000000000000000" pitchFamily="2" charset="2"/>
                <a:buChar char="¢"/>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bg2"/>
                </a:buClr>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1600">
                  <a:solidFill>
                    <a:srgbClr val="0070C0"/>
                  </a:solidFill>
                  <a:latin typeface="微软雅黑" panose="020B0503020204020204" pitchFamily="34" charset="-122"/>
                  <a:ea typeface="微软雅黑" panose="020B0503020204020204" pitchFamily="34" charset="-122"/>
                </a:rPr>
                <a:t>基类的成员函数</a:t>
              </a:r>
              <a:r>
                <a:rPr lang="en-US" altLang="zh-CN" sz="1600">
                  <a:solidFill>
                    <a:srgbClr val="0070C0"/>
                  </a:solidFill>
                  <a:latin typeface="微软雅黑" panose="020B0503020204020204" pitchFamily="34" charset="-122"/>
                  <a:ea typeface="微软雅黑" panose="020B0503020204020204" pitchFamily="34" charset="-122"/>
                </a:rPr>
                <a:t>show()</a:t>
              </a:r>
              <a:endParaRPr lang="zh-CN" altLang="en-US" sz="1600">
                <a:solidFill>
                  <a:srgbClr val="0070C0"/>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2017969755"/>
      </p:ext>
    </p:extLst>
  </p:cSld>
  <p:clrMapOvr>
    <a:masterClrMapping/>
  </p:clrMapOvr>
  <mc:AlternateContent xmlns:mc="http://schemas.openxmlformats.org/markup-compatibility/2006" xmlns:p14="http://schemas.microsoft.com/office/powerpoint/2010/main">
    <mc:Choice Requires="p14">
      <p:transition spd="slow" p14:dur="1600" advClick="0" advTm="5000">
        <p14:prism isInverted="1"/>
      </p:transition>
    </mc:Choice>
    <mc:Fallback xmlns="">
      <p:transition spd="slow"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down)">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xit" presetSubtype="4" fill="hold" nodeType="clickEffect">
                                  <p:stCondLst>
                                    <p:cond delay="0"/>
                                  </p:stCondLst>
                                  <p:childTnLst>
                                    <p:anim calcmode="lin" valueType="num">
                                      <p:cBhvr additive="base">
                                        <p:cTn id="16" dur="500"/>
                                        <p:tgtEl>
                                          <p:spTgt spid="11"/>
                                        </p:tgtEl>
                                        <p:attrNameLst>
                                          <p:attrName>ppt_x</p:attrName>
                                        </p:attrNameLst>
                                      </p:cBhvr>
                                      <p:tavLst>
                                        <p:tav tm="0">
                                          <p:val>
                                            <p:strVal val="ppt_x"/>
                                          </p:val>
                                        </p:tav>
                                        <p:tav tm="100000">
                                          <p:val>
                                            <p:strVal val="ppt_x"/>
                                          </p:val>
                                        </p:tav>
                                      </p:tavLst>
                                    </p:anim>
                                    <p:anim calcmode="lin" valueType="num">
                                      <p:cBhvr additive="base">
                                        <p:cTn id="17" dur="500"/>
                                        <p:tgtEl>
                                          <p:spTgt spid="11"/>
                                        </p:tgtEl>
                                        <p:attrNameLst>
                                          <p:attrName>ppt_y</p:attrName>
                                        </p:attrNameLst>
                                      </p:cBhvr>
                                      <p:tavLst>
                                        <p:tav tm="0">
                                          <p:val>
                                            <p:strVal val="ppt_y"/>
                                          </p:val>
                                        </p:tav>
                                        <p:tav tm="100000">
                                          <p:val>
                                            <p:strVal val="1+ppt_h/2"/>
                                          </p:val>
                                        </p:tav>
                                      </p:tavLst>
                                    </p:anim>
                                    <p:set>
                                      <p:cBhvr>
                                        <p:cTn id="18" dur="1" fill="hold">
                                          <p:stCondLst>
                                            <p:cond delay="499"/>
                                          </p:stCondLst>
                                        </p:cTn>
                                        <p:tgtEl>
                                          <p:spTgt spid="11"/>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wipe(left)">
                                      <p:cBhvr>
                                        <p:cTn id="23" dur="500"/>
                                        <p:tgtEl>
                                          <p:spTgt spid="14"/>
                                        </p:tgtEl>
                                      </p:cBhvr>
                                    </p:animEffect>
                                  </p:childTnLst>
                                </p:cTn>
                              </p:par>
                              <p:par>
                                <p:cTn id="24" presetID="2" presetClass="exit" presetSubtype="4" fill="hold" nodeType="withEffect">
                                  <p:stCondLst>
                                    <p:cond delay="0"/>
                                  </p:stCondLst>
                                  <p:childTnLst>
                                    <p:anim calcmode="lin" valueType="num">
                                      <p:cBhvr additive="base">
                                        <p:cTn id="25" dur="500"/>
                                        <p:tgtEl>
                                          <p:spTgt spid="14"/>
                                        </p:tgtEl>
                                        <p:attrNameLst>
                                          <p:attrName>ppt_x</p:attrName>
                                        </p:attrNameLst>
                                      </p:cBhvr>
                                      <p:tavLst>
                                        <p:tav tm="0">
                                          <p:val>
                                            <p:strVal val="ppt_x"/>
                                          </p:val>
                                        </p:tav>
                                        <p:tav tm="100000">
                                          <p:val>
                                            <p:strVal val="ppt_x"/>
                                          </p:val>
                                        </p:tav>
                                      </p:tavLst>
                                    </p:anim>
                                    <p:anim calcmode="lin" valueType="num">
                                      <p:cBhvr additive="base">
                                        <p:cTn id="26" dur="500"/>
                                        <p:tgtEl>
                                          <p:spTgt spid="14"/>
                                        </p:tgtEl>
                                        <p:attrNameLst>
                                          <p:attrName>ppt_y</p:attrName>
                                        </p:attrNameLst>
                                      </p:cBhvr>
                                      <p:tavLst>
                                        <p:tav tm="0">
                                          <p:val>
                                            <p:strVal val="ppt_y"/>
                                          </p:val>
                                        </p:tav>
                                        <p:tav tm="100000">
                                          <p:val>
                                            <p:strVal val="1+ppt_h/2"/>
                                          </p:val>
                                        </p:tav>
                                      </p:tavLst>
                                    </p:anim>
                                    <p:set>
                                      <p:cBhvr>
                                        <p:cTn id="27" dur="1" fill="hold">
                                          <p:stCondLst>
                                            <p:cond delay="499"/>
                                          </p:stCondLst>
                                        </p:cTn>
                                        <p:tgtEl>
                                          <p:spTgt spid="14"/>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wipe(down)">
                                      <p:cBhvr>
                                        <p:cTn id="32" dur="500"/>
                                        <p:tgtEl>
                                          <p:spTgt spid="17"/>
                                        </p:tgtEl>
                                      </p:cBhvr>
                                    </p:animEffect>
                                  </p:childTnLst>
                                </p:cTn>
                              </p:par>
                              <p:par>
                                <p:cTn id="33" presetID="2" presetClass="exit" presetSubtype="4" fill="hold" nodeType="withEffect">
                                  <p:stCondLst>
                                    <p:cond delay="0"/>
                                  </p:stCondLst>
                                  <p:childTnLst>
                                    <p:anim calcmode="lin" valueType="num">
                                      <p:cBhvr additive="base">
                                        <p:cTn id="34" dur="500"/>
                                        <p:tgtEl>
                                          <p:spTgt spid="17"/>
                                        </p:tgtEl>
                                        <p:attrNameLst>
                                          <p:attrName>ppt_x</p:attrName>
                                        </p:attrNameLst>
                                      </p:cBhvr>
                                      <p:tavLst>
                                        <p:tav tm="0">
                                          <p:val>
                                            <p:strVal val="ppt_x"/>
                                          </p:val>
                                        </p:tav>
                                        <p:tav tm="100000">
                                          <p:val>
                                            <p:strVal val="ppt_x"/>
                                          </p:val>
                                        </p:tav>
                                      </p:tavLst>
                                    </p:anim>
                                    <p:anim calcmode="lin" valueType="num">
                                      <p:cBhvr additive="base">
                                        <p:cTn id="35" dur="500"/>
                                        <p:tgtEl>
                                          <p:spTgt spid="17"/>
                                        </p:tgtEl>
                                        <p:attrNameLst>
                                          <p:attrName>ppt_y</p:attrName>
                                        </p:attrNameLst>
                                      </p:cBhvr>
                                      <p:tavLst>
                                        <p:tav tm="0">
                                          <p:val>
                                            <p:strVal val="ppt_y"/>
                                          </p:val>
                                        </p:tav>
                                        <p:tav tm="100000">
                                          <p:val>
                                            <p:strVal val="1+ppt_h/2"/>
                                          </p:val>
                                        </p:tav>
                                      </p:tavLst>
                                    </p:anim>
                                    <p:set>
                                      <p:cBhvr>
                                        <p:cTn id="36" dur="1" fill="hold">
                                          <p:stCondLst>
                                            <p:cond delay="499"/>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H_Others_1"/>
          <p:cNvSpPr txBox="1"/>
          <p:nvPr>
            <p:custDataLst>
              <p:tags r:id="rId2"/>
            </p:custDataLst>
          </p:nvPr>
        </p:nvSpPr>
        <p:spPr>
          <a:xfrm>
            <a:off x="3310455" y="1887165"/>
            <a:ext cx="2918308" cy="1682448"/>
          </a:xfrm>
          <a:prstGeom prst="rect">
            <a:avLst/>
          </a:prstGeom>
          <a:noFill/>
        </p:spPr>
        <p:txBody>
          <a:bodyPr vert="horz" wrap="square" lIns="0" tIns="0" rIns="0" bIns="0" rtlCol="0" anchor="ctr" anchorCtr="0">
            <a:spAutoFit/>
          </a:bodyPr>
          <a:lstStyle/>
          <a:p>
            <a:pPr algn="ctr"/>
            <a:r>
              <a:rPr lang="zh-CN" altLang="en-US" sz="10935" b="1" dirty="0">
                <a:solidFill>
                  <a:srgbClr val="197BC8"/>
                </a:solidFill>
                <a:cs typeface="+mn-ea"/>
                <a:sym typeface="+mn-lt"/>
              </a:rPr>
              <a:t>目录</a:t>
            </a:r>
          </a:p>
        </p:txBody>
      </p:sp>
      <p:sp>
        <p:nvSpPr>
          <p:cNvPr id="5" name="MH_Others_2"/>
          <p:cNvSpPr txBox="1"/>
          <p:nvPr>
            <p:custDataLst>
              <p:tags r:id="rId3"/>
            </p:custDataLst>
          </p:nvPr>
        </p:nvSpPr>
        <p:spPr>
          <a:xfrm>
            <a:off x="3205585" y="3649338"/>
            <a:ext cx="3128049" cy="636008"/>
          </a:xfrm>
          <a:prstGeom prst="rect">
            <a:avLst/>
          </a:prstGeom>
          <a:noFill/>
        </p:spPr>
        <p:txBody>
          <a:bodyPr wrap="square" lIns="0" tIns="0" rIns="0" bIns="0">
            <a:spAutoFit/>
          </a:bodyPr>
          <a:lstStyle/>
          <a:p>
            <a:pPr algn="ctr">
              <a:defRPr/>
            </a:pPr>
            <a:r>
              <a:rPr lang="en-US" altLang="zh-CN" sz="4135" b="1" dirty="0">
                <a:solidFill>
                  <a:srgbClr val="197BC8"/>
                </a:solidFill>
                <a:cs typeface="+mn-ea"/>
                <a:sym typeface="+mn-lt"/>
              </a:rPr>
              <a:t>CONTENTS</a:t>
            </a:r>
            <a:endParaRPr lang="zh-CN" altLang="en-US" sz="4135" b="1" dirty="0">
              <a:solidFill>
                <a:srgbClr val="197BC8"/>
              </a:solidFill>
              <a:cs typeface="+mn-ea"/>
              <a:sym typeface="+mn-lt"/>
            </a:endParaRPr>
          </a:p>
        </p:txBody>
      </p:sp>
      <p:sp>
        <p:nvSpPr>
          <p:cNvPr id="6" name="MH_Entry_1"/>
          <p:cNvSpPr/>
          <p:nvPr>
            <p:custDataLst>
              <p:tags r:id="rId4"/>
            </p:custDataLst>
          </p:nvPr>
        </p:nvSpPr>
        <p:spPr>
          <a:xfrm>
            <a:off x="7465040" y="1969270"/>
            <a:ext cx="4211356" cy="348878"/>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1" fmla="*/ 0 w 2520280"/>
              <a:gd name="connsiteY0-2" fmla="*/ 1584176 h 1872208"/>
              <a:gd name="connsiteX1-3" fmla="*/ 2520280 w 2520280"/>
              <a:gd name="connsiteY1-4" fmla="*/ 1584176 h 1872208"/>
              <a:gd name="connsiteX2-5" fmla="*/ 2520280 w 2520280"/>
              <a:gd name="connsiteY2-6" fmla="*/ 1872208 h 1872208"/>
              <a:gd name="connsiteX3-7" fmla="*/ 0 w 2520280"/>
              <a:gd name="connsiteY3-8" fmla="*/ 1872208 h 1872208"/>
              <a:gd name="connsiteX4-9" fmla="*/ 0 w 2520280"/>
              <a:gd name="connsiteY4-10" fmla="*/ 1584176 h 1872208"/>
              <a:gd name="connsiteX5-11" fmla="*/ 0 w 2520280"/>
              <a:gd name="connsiteY5-12" fmla="*/ 0 h 1872208"/>
              <a:gd name="connsiteX6-13" fmla="*/ 2520280 w 2520280"/>
              <a:gd name="connsiteY6-14" fmla="*/ 0 h 1872208"/>
              <a:gd name="connsiteX7-15" fmla="*/ 0 w 2520280"/>
              <a:gd name="connsiteY7-16" fmla="*/ 0 h 1872208"/>
              <a:gd name="connsiteX0-17" fmla="*/ 0 w 2520280"/>
              <a:gd name="connsiteY0-18" fmla="*/ 1872208 h 1872208"/>
              <a:gd name="connsiteX1-19" fmla="*/ 2520280 w 2520280"/>
              <a:gd name="connsiteY1-20" fmla="*/ 1584176 h 1872208"/>
              <a:gd name="connsiteX2-21" fmla="*/ 2520280 w 2520280"/>
              <a:gd name="connsiteY2-22" fmla="*/ 1872208 h 1872208"/>
              <a:gd name="connsiteX3-23" fmla="*/ 0 w 2520280"/>
              <a:gd name="connsiteY3-24" fmla="*/ 1872208 h 1872208"/>
              <a:gd name="connsiteX4-25" fmla="*/ 0 w 2520280"/>
              <a:gd name="connsiteY4-26" fmla="*/ 0 h 1872208"/>
              <a:gd name="connsiteX5-27" fmla="*/ 2520280 w 2520280"/>
              <a:gd name="connsiteY5-28" fmla="*/ 0 h 1872208"/>
              <a:gd name="connsiteX6-29" fmla="*/ 0 w 2520280"/>
              <a:gd name="connsiteY6-30" fmla="*/ 0 h 1872208"/>
              <a:gd name="connsiteX0-31" fmla="*/ 0 w 2520280"/>
              <a:gd name="connsiteY0-32" fmla="*/ 1872208 h 1872208"/>
              <a:gd name="connsiteX1-33" fmla="*/ 2520280 w 2520280"/>
              <a:gd name="connsiteY1-34" fmla="*/ 1872208 h 1872208"/>
              <a:gd name="connsiteX2-35" fmla="*/ 0 w 2520280"/>
              <a:gd name="connsiteY2-36" fmla="*/ 1872208 h 1872208"/>
              <a:gd name="connsiteX3-37" fmla="*/ 0 w 2520280"/>
              <a:gd name="connsiteY3-38" fmla="*/ 0 h 1872208"/>
              <a:gd name="connsiteX4-39" fmla="*/ 2520280 w 2520280"/>
              <a:gd name="connsiteY4-40" fmla="*/ 0 h 1872208"/>
              <a:gd name="connsiteX5-41" fmla="*/ 0 w 2520280"/>
              <a:gd name="connsiteY5-42" fmla="*/ 0 h 1872208"/>
              <a:gd name="connsiteX0-43" fmla="*/ 0 w 2520280"/>
              <a:gd name="connsiteY0-44" fmla="*/ 1872208 h 1872208"/>
              <a:gd name="connsiteX1-45" fmla="*/ 2520280 w 2520280"/>
              <a:gd name="connsiteY1-46" fmla="*/ 1872208 h 1872208"/>
              <a:gd name="connsiteX2-47" fmla="*/ 0 w 2520280"/>
              <a:gd name="connsiteY2-48" fmla="*/ 1872208 h 1872208"/>
              <a:gd name="connsiteX3-49" fmla="*/ 0 w 2520280"/>
              <a:gd name="connsiteY3-50" fmla="*/ 0 h 1872208"/>
              <a:gd name="connsiteX4-51" fmla="*/ 34255 w 2520280"/>
              <a:gd name="connsiteY4-52" fmla="*/ 0 h 1872208"/>
              <a:gd name="connsiteX5-53" fmla="*/ 0 w 2520280"/>
              <a:gd name="connsiteY5-54" fmla="*/ 0 h 1872208"/>
              <a:gd name="connsiteX0-55" fmla="*/ 0 w 2520280"/>
              <a:gd name="connsiteY0-56" fmla="*/ 1872208 h 1872208"/>
              <a:gd name="connsiteX1-57" fmla="*/ 2520280 w 2520280"/>
              <a:gd name="connsiteY1-58" fmla="*/ 1872208 h 1872208"/>
              <a:gd name="connsiteX2-59" fmla="*/ 0 w 2520280"/>
              <a:gd name="connsiteY2-60" fmla="*/ 1872208 h 1872208"/>
              <a:gd name="connsiteX3-61" fmla="*/ 0 w 2520280"/>
              <a:gd name="connsiteY3-62" fmla="*/ 0 h 1872208"/>
              <a:gd name="connsiteX4-63" fmla="*/ 917 w 2520280"/>
              <a:gd name="connsiteY4-64" fmla="*/ 6036 h 1872208"/>
              <a:gd name="connsiteX5-65" fmla="*/ 0 w 2520280"/>
              <a:gd name="connsiteY5-66" fmla="*/ 0 h 1872208"/>
              <a:gd name="connsiteX0-67" fmla="*/ 0 w 2520280"/>
              <a:gd name="connsiteY0-68" fmla="*/ 1890314 h 1890314"/>
              <a:gd name="connsiteX1-69" fmla="*/ 2520280 w 2520280"/>
              <a:gd name="connsiteY1-70" fmla="*/ 1890314 h 1890314"/>
              <a:gd name="connsiteX2-71" fmla="*/ 0 w 2520280"/>
              <a:gd name="connsiteY2-72" fmla="*/ 1890314 h 1890314"/>
              <a:gd name="connsiteX3-73" fmla="*/ 0 w 2520280"/>
              <a:gd name="connsiteY3-74" fmla="*/ 18106 h 1890314"/>
              <a:gd name="connsiteX4-75" fmla="*/ 53304 w 2520280"/>
              <a:gd name="connsiteY4-76" fmla="*/ 0 h 1890314"/>
              <a:gd name="connsiteX5-77" fmla="*/ 0 w 2520280"/>
              <a:gd name="connsiteY5-78" fmla="*/ 18106 h 1890314"/>
              <a:gd name="connsiteX0-79" fmla="*/ 0 w 2520280"/>
              <a:gd name="connsiteY0-80" fmla="*/ 1872208 h 1872208"/>
              <a:gd name="connsiteX1-81" fmla="*/ 2520280 w 2520280"/>
              <a:gd name="connsiteY1-82" fmla="*/ 1872208 h 1872208"/>
              <a:gd name="connsiteX2-83" fmla="*/ 0 w 2520280"/>
              <a:gd name="connsiteY2-84" fmla="*/ 1872208 h 1872208"/>
              <a:gd name="connsiteX3-85" fmla="*/ 0 w 2520280"/>
              <a:gd name="connsiteY3-86" fmla="*/ 0 h 1872208"/>
              <a:gd name="connsiteX4-87" fmla="*/ 916 w 2520280"/>
              <a:gd name="connsiteY4-88" fmla="*/ 0 h 1872208"/>
              <a:gd name="connsiteX5-89" fmla="*/ 0 w 2520280"/>
              <a:gd name="connsiteY5-90" fmla="*/ 0 h 187220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520280" h="1872208">
                <a:moveTo>
                  <a:pt x="0" y="1872208"/>
                </a:moveTo>
                <a:lnTo>
                  <a:pt x="2520280" y="1872208"/>
                </a:lnTo>
                <a:lnTo>
                  <a:pt x="0" y="1872208"/>
                </a:lnTo>
                <a:close/>
                <a:moveTo>
                  <a:pt x="0" y="0"/>
                </a:moveTo>
                <a:lnTo>
                  <a:pt x="916" y="0"/>
                </a:lnTo>
                <a:lnTo>
                  <a:pt x="0" y="0"/>
                </a:lnTo>
                <a:close/>
              </a:path>
            </a:pathLst>
          </a:custGeom>
          <a:noFill/>
          <a:ln w="3175" cap="sq">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spAutoFit/>
          </a:bodyPr>
          <a:lstStyle/>
          <a:p>
            <a:r>
              <a:rPr lang="zh-CN" altLang="en-US" sz="2265" dirty="0">
                <a:solidFill>
                  <a:srgbClr val="404040"/>
                </a:solidFill>
                <a:cs typeface="+mn-ea"/>
                <a:sym typeface="+mn-lt"/>
              </a:rPr>
              <a:t>类的多态</a:t>
            </a:r>
          </a:p>
        </p:txBody>
      </p:sp>
      <p:sp>
        <p:nvSpPr>
          <p:cNvPr id="7" name="MH_Entry_2"/>
          <p:cNvSpPr/>
          <p:nvPr>
            <p:custDataLst>
              <p:tags r:id="rId5"/>
            </p:custDataLst>
          </p:nvPr>
        </p:nvSpPr>
        <p:spPr>
          <a:xfrm>
            <a:off x="7465040" y="2793703"/>
            <a:ext cx="4211356" cy="348878"/>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1" fmla="*/ 0 w 2520280"/>
              <a:gd name="connsiteY0-2" fmla="*/ 1584176 h 1872208"/>
              <a:gd name="connsiteX1-3" fmla="*/ 2520280 w 2520280"/>
              <a:gd name="connsiteY1-4" fmla="*/ 1584176 h 1872208"/>
              <a:gd name="connsiteX2-5" fmla="*/ 2520280 w 2520280"/>
              <a:gd name="connsiteY2-6" fmla="*/ 1872208 h 1872208"/>
              <a:gd name="connsiteX3-7" fmla="*/ 0 w 2520280"/>
              <a:gd name="connsiteY3-8" fmla="*/ 1872208 h 1872208"/>
              <a:gd name="connsiteX4-9" fmla="*/ 0 w 2520280"/>
              <a:gd name="connsiteY4-10" fmla="*/ 1584176 h 1872208"/>
              <a:gd name="connsiteX5-11" fmla="*/ 0 w 2520280"/>
              <a:gd name="connsiteY5-12" fmla="*/ 0 h 1872208"/>
              <a:gd name="connsiteX6-13" fmla="*/ 2520280 w 2520280"/>
              <a:gd name="connsiteY6-14" fmla="*/ 0 h 1872208"/>
              <a:gd name="connsiteX7-15" fmla="*/ 0 w 2520280"/>
              <a:gd name="connsiteY7-16" fmla="*/ 0 h 1872208"/>
              <a:gd name="connsiteX0-17" fmla="*/ 0 w 2520280"/>
              <a:gd name="connsiteY0-18" fmla="*/ 1872208 h 1872208"/>
              <a:gd name="connsiteX1-19" fmla="*/ 2520280 w 2520280"/>
              <a:gd name="connsiteY1-20" fmla="*/ 1584176 h 1872208"/>
              <a:gd name="connsiteX2-21" fmla="*/ 2520280 w 2520280"/>
              <a:gd name="connsiteY2-22" fmla="*/ 1872208 h 1872208"/>
              <a:gd name="connsiteX3-23" fmla="*/ 0 w 2520280"/>
              <a:gd name="connsiteY3-24" fmla="*/ 1872208 h 1872208"/>
              <a:gd name="connsiteX4-25" fmla="*/ 0 w 2520280"/>
              <a:gd name="connsiteY4-26" fmla="*/ 0 h 1872208"/>
              <a:gd name="connsiteX5-27" fmla="*/ 2520280 w 2520280"/>
              <a:gd name="connsiteY5-28" fmla="*/ 0 h 1872208"/>
              <a:gd name="connsiteX6-29" fmla="*/ 0 w 2520280"/>
              <a:gd name="connsiteY6-30" fmla="*/ 0 h 1872208"/>
              <a:gd name="connsiteX0-31" fmla="*/ 0 w 2520280"/>
              <a:gd name="connsiteY0-32" fmla="*/ 1872208 h 1872208"/>
              <a:gd name="connsiteX1-33" fmla="*/ 2520280 w 2520280"/>
              <a:gd name="connsiteY1-34" fmla="*/ 1872208 h 1872208"/>
              <a:gd name="connsiteX2-35" fmla="*/ 0 w 2520280"/>
              <a:gd name="connsiteY2-36" fmla="*/ 1872208 h 1872208"/>
              <a:gd name="connsiteX3-37" fmla="*/ 0 w 2520280"/>
              <a:gd name="connsiteY3-38" fmla="*/ 0 h 1872208"/>
              <a:gd name="connsiteX4-39" fmla="*/ 2520280 w 2520280"/>
              <a:gd name="connsiteY4-40" fmla="*/ 0 h 1872208"/>
              <a:gd name="connsiteX5-41" fmla="*/ 0 w 2520280"/>
              <a:gd name="connsiteY5-42" fmla="*/ 0 h 1872208"/>
              <a:gd name="connsiteX0-43" fmla="*/ 0 w 2520280"/>
              <a:gd name="connsiteY0-44" fmla="*/ 1872208 h 1872208"/>
              <a:gd name="connsiteX1-45" fmla="*/ 2520280 w 2520280"/>
              <a:gd name="connsiteY1-46" fmla="*/ 1872208 h 1872208"/>
              <a:gd name="connsiteX2-47" fmla="*/ 0 w 2520280"/>
              <a:gd name="connsiteY2-48" fmla="*/ 1872208 h 1872208"/>
              <a:gd name="connsiteX3-49" fmla="*/ 0 w 2520280"/>
              <a:gd name="connsiteY3-50" fmla="*/ 0 h 1872208"/>
              <a:gd name="connsiteX4-51" fmla="*/ 34255 w 2520280"/>
              <a:gd name="connsiteY4-52" fmla="*/ 0 h 1872208"/>
              <a:gd name="connsiteX5-53" fmla="*/ 0 w 2520280"/>
              <a:gd name="connsiteY5-54" fmla="*/ 0 h 1872208"/>
              <a:gd name="connsiteX0-55" fmla="*/ 0 w 2520280"/>
              <a:gd name="connsiteY0-56" fmla="*/ 1872208 h 1872208"/>
              <a:gd name="connsiteX1-57" fmla="*/ 2520280 w 2520280"/>
              <a:gd name="connsiteY1-58" fmla="*/ 1872208 h 1872208"/>
              <a:gd name="connsiteX2-59" fmla="*/ 0 w 2520280"/>
              <a:gd name="connsiteY2-60" fmla="*/ 1872208 h 1872208"/>
              <a:gd name="connsiteX3-61" fmla="*/ 0 w 2520280"/>
              <a:gd name="connsiteY3-62" fmla="*/ 0 h 1872208"/>
              <a:gd name="connsiteX4-63" fmla="*/ 917 w 2520280"/>
              <a:gd name="connsiteY4-64" fmla="*/ 6036 h 1872208"/>
              <a:gd name="connsiteX5-65" fmla="*/ 0 w 2520280"/>
              <a:gd name="connsiteY5-66" fmla="*/ 0 h 1872208"/>
              <a:gd name="connsiteX0-67" fmla="*/ 0 w 2520280"/>
              <a:gd name="connsiteY0-68" fmla="*/ 1890314 h 1890314"/>
              <a:gd name="connsiteX1-69" fmla="*/ 2520280 w 2520280"/>
              <a:gd name="connsiteY1-70" fmla="*/ 1890314 h 1890314"/>
              <a:gd name="connsiteX2-71" fmla="*/ 0 w 2520280"/>
              <a:gd name="connsiteY2-72" fmla="*/ 1890314 h 1890314"/>
              <a:gd name="connsiteX3-73" fmla="*/ 0 w 2520280"/>
              <a:gd name="connsiteY3-74" fmla="*/ 18106 h 1890314"/>
              <a:gd name="connsiteX4-75" fmla="*/ 53304 w 2520280"/>
              <a:gd name="connsiteY4-76" fmla="*/ 0 h 1890314"/>
              <a:gd name="connsiteX5-77" fmla="*/ 0 w 2520280"/>
              <a:gd name="connsiteY5-78" fmla="*/ 18106 h 1890314"/>
              <a:gd name="connsiteX0-79" fmla="*/ 0 w 2520280"/>
              <a:gd name="connsiteY0-80" fmla="*/ 1872208 h 1872208"/>
              <a:gd name="connsiteX1-81" fmla="*/ 2520280 w 2520280"/>
              <a:gd name="connsiteY1-82" fmla="*/ 1872208 h 1872208"/>
              <a:gd name="connsiteX2-83" fmla="*/ 0 w 2520280"/>
              <a:gd name="connsiteY2-84" fmla="*/ 1872208 h 1872208"/>
              <a:gd name="connsiteX3-85" fmla="*/ 0 w 2520280"/>
              <a:gd name="connsiteY3-86" fmla="*/ 0 h 1872208"/>
              <a:gd name="connsiteX4-87" fmla="*/ 916 w 2520280"/>
              <a:gd name="connsiteY4-88" fmla="*/ 0 h 1872208"/>
              <a:gd name="connsiteX5-89" fmla="*/ 0 w 2520280"/>
              <a:gd name="connsiteY5-90" fmla="*/ 0 h 187220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520280" h="1872208">
                <a:moveTo>
                  <a:pt x="0" y="1872208"/>
                </a:moveTo>
                <a:lnTo>
                  <a:pt x="2520280" y="1872208"/>
                </a:lnTo>
                <a:lnTo>
                  <a:pt x="0" y="1872208"/>
                </a:lnTo>
                <a:close/>
                <a:moveTo>
                  <a:pt x="0" y="0"/>
                </a:moveTo>
                <a:lnTo>
                  <a:pt x="916" y="0"/>
                </a:lnTo>
                <a:lnTo>
                  <a:pt x="0" y="0"/>
                </a:lnTo>
                <a:close/>
              </a:path>
            </a:pathLst>
          </a:custGeom>
          <a:noFill/>
          <a:ln w="3175" cap="sq">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spAutoFit/>
          </a:bodyPr>
          <a:lstStyle/>
          <a:p>
            <a:pPr lvl="0"/>
            <a:r>
              <a:rPr lang="zh-CN" altLang="en-US" sz="2265" dirty="0">
                <a:solidFill>
                  <a:srgbClr val="404040"/>
                </a:solidFill>
                <a:cs typeface="+mn-ea"/>
                <a:sym typeface="+mn-lt"/>
              </a:rPr>
              <a:t>多态性</a:t>
            </a:r>
          </a:p>
        </p:txBody>
      </p:sp>
      <p:sp>
        <p:nvSpPr>
          <p:cNvPr id="8" name="MH_Entry_3"/>
          <p:cNvSpPr/>
          <p:nvPr>
            <p:custDataLst>
              <p:tags r:id="rId6"/>
            </p:custDataLst>
          </p:nvPr>
        </p:nvSpPr>
        <p:spPr>
          <a:xfrm>
            <a:off x="7465040" y="3618134"/>
            <a:ext cx="4211356" cy="348878"/>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1" fmla="*/ 0 w 2520280"/>
              <a:gd name="connsiteY0-2" fmla="*/ 1584176 h 1872208"/>
              <a:gd name="connsiteX1-3" fmla="*/ 2520280 w 2520280"/>
              <a:gd name="connsiteY1-4" fmla="*/ 1584176 h 1872208"/>
              <a:gd name="connsiteX2-5" fmla="*/ 2520280 w 2520280"/>
              <a:gd name="connsiteY2-6" fmla="*/ 1872208 h 1872208"/>
              <a:gd name="connsiteX3-7" fmla="*/ 0 w 2520280"/>
              <a:gd name="connsiteY3-8" fmla="*/ 1872208 h 1872208"/>
              <a:gd name="connsiteX4-9" fmla="*/ 0 w 2520280"/>
              <a:gd name="connsiteY4-10" fmla="*/ 1584176 h 1872208"/>
              <a:gd name="connsiteX5-11" fmla="*/ 0 w 2520280"/>
              <a:gd name="connsiteY5-12" fmla="*/ 0 h 1872208"/>
              <a:gd name="connsiteX6-13" fmla="*/ 2520280 w 2520280"/>
              <a:gd name="connsiteY6-14" fmla="*/ 0 h 1872208"/>
              <a:gd name="connsiteX7-15" fmla="*/ 0 w 2520280"/>
              <a:gd name="connsiteY7-16" fmla="*/ 0 h 1872208"/>
              <a:gd name="connsiteX0-17" fmla="*/ 0 w 2520280"/>
              <a:gd name="connsiteY0-18" fmla="*/ 1872208 h 1872208"/>
              <a:gd name="connsiteX1-19" fmla="*/ 2520280 w 2520280"/>
              <a:gd name="connsiteY1-20" fmla="*/ 1584176 h 1872208"/>
              <a:gd name="connsiteX2-21" fmla="*/ 2520280 w 2520280"/>
              <a:gd name="connsiteY2-22" fmla="*/ 1872208 h 1872208"/>
              <a:gd name="connsiteX3-23" fmla="*/ 0 w 2520280"/>
              <a:gd name="connsiteY3-24" fmla="*/ 1872208 h 1872208"/>
              <a:gd name="connsiteX4-25" fmla="*/ 0 w 2520280"/>
              <a:gd name="connsiteY4-26" fmla="*/ 0 h 1872208"/>
              <a:gd name="connsiteX5-27" fmla="*/ 2520280 w 2520280"/>
              <a:gd name="connsiteY5-28" fmla="*/ 0 h 1872208"/>
              <a:gd name="connsiteX6-29" fmla="*/ 0 w 2520280"/>
              <a:gd name="connsiteY6-30" fmla="*/ 0 h 1872208"/>
              <a:gd name="connsiteX0-31" fmla="*/ 0 w 2520280"/>
              <a:gd name="connsiteY0-32" fmla="*/ 1872208 h 1872208"/>
              <a:gd name="connsiteX1-33" fmla="*/ 2520280 w 2520280"/>
              <a:gd name="connsiteY1-34" fmla="*/ 1872208 h 1872208"/>
              <a:gd name="connsiteX2-35" fmla="*/ 0 w 2520280"/>
              <a:gd name="connsiteY2-36" fmla="*/ 1872208 h 1872208"/>
              <a:gd name="connsiteX3-37" fmla="*/ 0 w 2520280"/>
              <a:gd name="connsiteY3-38" fmla="*/ 0 h 1872208"/>
              <a:gd name="connsiteX4-39" fmla="*/ 2520280 w 2520280"/>
              <a:gd name="connsiteY4-40" fmla="*/ 0 h 1872208"/>
              <a:gd name="connsiteX5-41" fmla="*/ 0 w 2520280"/>
              <a:gd name="connsiteY5-42" fmla="*/ 0 h 1872208"/>
              <a:gd name="connsiteX0-43" fmla="*/ 0 w 2520280"/>
              <a:gd name="connsiteY0-44" fmla="*/ 1872208 h 1872208"/>
              <a:gd name="connsiteX1-45" fmla="*/ 2520280 w 2520280"/>
              <a:gd name="connsiteY1-46" fmla="*/ 1872208 h 1872208"/>
              <a:gd name="connsiteX2-47" fmla="*/ 0 w 2520280"/>
              <a:gd name="connsiteY2-48" fmla="*/ 1872208 h 1872208"/>
              <a:gd name="connsiteX3-49" fmla="*/ 0 w 2520280"/>
              <a:gd name="connsiteY3-50" fmla="*/ 0 h 1872208"/>
              <a:gd name="connsiteX4-51" fmla="*/ 34255 w 2520280"/>
              <a:gd name="connsiteY4-52" fmla="*/ 0 h 1872208"/>
              <a:gd name="connsiteX5-53" fmla="*/ 0 w 2520280"/>
              <a:gd name="connsiteY5-54" fmla="*/ 0 h 1872208"/>
              <a:gd name="connsiteX0-55" fmla="*/ 0 w 2520280"/>
              <a:gd name="connsiteY0-56" fmla="*/ 1872208 h 1872208"/>
              <a:gd name="connsiteX1-57" fmla="*/ 2520280 w 2520280"/>
              <a:gd name="connsiteY1-58" fmla="*/ 1872208 h 1872208"/>
              <a:gd name="connsiteX2-59" fmla="*/ 0 w 2520280"/>
              <a:gd name="connsiteY2-60" fmla="*/ 1872208 h 1872208"/>
              <a:gd name="connsiteX3-61" fmla="*/ 0 w 2520280"/>
              <a:gd name="connsiteY3-62" fmla="*/ 0 h 1872208"/>
              <a:gd name="connsiteX4-63" fmla="*/ 917 w 2520280"/>
              <a:gd name="connsiteY4-64" fmla="*/ 6036 h 1872208"/>
              <a:gd name="connsiteX5-65" fmla="*/ 0 w 2520280"/>
              <a:gd name="connsiteY5-66" fmla="*/ 0 h 1872208"/>
              <a:gd name="connsiteX0-67" fmla="*/ 0 w 2520280"/>
              <a:gd name="connsiteY0-68" fmla="*/ 1890314 h 1890314"/>
              <a:gd name="connsiteX1-69" fmla="*/ 2520280 w 2520280"/>
              <a:gd name="connsiteY1-70" fmla="*/ 1890314 h 1890314"/>
              <a:gd name="connsiteX2-71" fmla="*/ 0 w 2520280"/>
              <a:gd name="connsiteY2-72" fmla="*/ 1890314 h 1890314"/>
              <a:gd name="connsiteX3-73" fmla="*/ 0 w 2520280"/>
              <a:gd name="connsiteY3-74" fmla="*/ 18106 h 1890314"/>
              <a:gd name="connsiteX4-75" fmla="*/ 53304 w 2520280"/>
              <a:gd name="connsiteY4-76" fmla="*/ 0 h 1890314"/>
              <a:gd name="connsiteX5-77" fmla="*/ 0 w 2520280"/>
              <a:gd name="connsiteY5-78" fmla="*/ 18106 h 1890314"/>
              <a:gd name="connsiteX0-79" fmla="*/ 0 w 2520280"/>
              <a:gd name="connsiteY0-80" fmla="*/ 1872208 h 1872208"/>
              <a:gd name="connsiteX1-81" fmla="*/ 2520280 w 2520280"/>
              <a:gd name="connsiteY1-82" fmla="*/ 1872208 h 1872208"/>
              <a:gd name="connsiteX2-83" fmla="*/ 0 w 2520280"/>
              <a:gd name="connsiteY2-84" fmla="*/ 1872208 h 1872208"/>
              <a:gd name="connsiteX3-85" fmla="*/ 0 w 2520280"/>
              <a:gd name="connsiteY3-86" fmla="*/ 0 h 1872208"/>
              <a:gd name="connsiteX4-87" fmla="*/ 916 w 2520280"/>
              <a:gd name="connsiteY4-88" fmla="*/ 0 h 1872208"/>
              <a:gd name="connsiteX5-89" fmla="*/ 0 w 2520280"/>
              <a:gd name="connsiteY5-90" fmla="*/ 0 h 187220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520280" h="1872208">
                <a:moveTo>
                  <a:pt x="0" y="1872208"/>
                </a:moveTo>
                <a:lnTo>
                  <a:pt x="2520280" y="1872208"/>
                </a:lnTo>
                <a:lnTo>
                  <a:pt x="0" y="1872208"/>
                </a:lnTo>
                <a:close/>
                <a:moveTo>
                  <a:pt x="0" y="0"/>
                </a:moveTo>
                <a:lnTo>
                  <a:pt x="916" y="0"/>
                </a:lnTo>
                <a:lnTo>
                  <a:pt x="0" y="0"/>
                </a:lnTo>
                <a:close/>
              </a:path>
            </a:pathLst>
          </a:custGeom>
          <a:noFill/>
          <a:ln w="3175" cap="sq">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spAutoFit/>
          </a:bodyPr>
          <a:lstStyle/>
          <a:p>
            <a:pPr lvl="0"/>
            <a:r>
              <a:rPr lang="zh-CN" altLang="en-US" sz="2265" dirty="0">
                <a:solidFill>
                  <a:srgbClr val="404040"/>
                </a:solidFill>
                <a:cs typeface="+mn-ea"/>
                <a:sym typeface="+mn-lt"/>
              </a:rPr>
              <a:t>运算符重载</a:t>
            </a:r>
          </a:p>
        </p:txBody>
      </p:sp>
      <p:sp>
        <p:nvSpPr>
          <p:cNvPr id="9" name="MH_Entry_4"/>
          <p:cNvSpPr/>
          <p:nvPr>
            <p:custDataLst>
              <p:tags r:id="rId7"/>
            </p:custDataLst>
          </p:nvPr>
        </p:nvSpPr>
        <p:spPr>
          <a:xfrm>
            <a:off x="7465040" y="4442562"/>
            <a:ext cx="4211356" cy="348878"/>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1" fmla="*/ 0 w 2520280"/>
              <a:gd name="connsiteY0-2" fmla="*/ 1584176 h 1872208"/>
              <a:gd name="connsiteX1-3" fmla="*/ 2520280 w 2520280"/>
              <a:gd name="connsiteY1-4" fmla="*/ 1584176 h 1872208"/>
              <a:gd name="connsiteX2-5" fmla="*/ 2520280 w 2520280"/>
              <a:gd name="connsiteY2-6" fmla="*/ 1872208 h 1872208"/>
              <a:gd name="connsiteX3-7" fmla="*/ 0 w 2520280"/>
              <a:gd name="connsiteY3-8" fmla="*/ 1872208 h 1872208"/>
              <a:gd name="connsiteX4-9" fmla="*/ 0 w 2520280"/>
              <a:gd name="connsiteY4-10" fmla="*/ 1584176 h 1872208"/>
              <a:gd name="connsiteX5-11" fmla="*/ 0 w 2520280"/>
              <a:gd name="connsiteY5-12" fmla="*/ 0 h 1872208"/>
              <a:gd name="connsiteX6-13" fmla="*/ 2520280 w 2520280"/>
              <a:gd name="connsiteY6-14" fmla="*/ 0 h 1872208"/>
              <a:gd name="connsiteX7-15" fmla="*/ 0 w 2520280"/>
              <a:gd name="connsiteY7-16" fmla="*/ 0 h 1872208"/>
              <a:gd name="connsiteX0-17" fmla="*/ 0 w 2520280"/>
              <a:gd name="connsiteY0-18" fmla="*/ 1872208 h 1872208"/>
              <a:gd name="connsiteX1-19" fmla="*/ 2520280 w 2520280"/>
              <a:gd name="connsiteY1-20" fmla="*/ 1584176 h 1872208"/>
              <a:gd name="connsiteX2-21" fmla="*/ 2520280 w 2520280"/>
              <a:gd name="connsiteY2-22" fmla="*/ 1872208 h 1872208"/>
              <a:gd name="connsiteX3-23" fmla="*/ 0 w 2520280"/>
              <a:gd name="connsiteY3-24" fmla="*/ 1872208 h 1872208"/>
              <a:gd name="connsiteX4-25" fmla="*/ 0 w 2520280"/>
              <a:gd name="connsiteY4-26" fmla="*/ 0 h 1872208"/>
              <a:gd name="connsiteX5-27" fmla="*/ 2520280 w 2520280"/>
              <a:gd name="connsiteY5-28" fmla="*/ 0 h 1872208"/>
              <a:gd name="connsiteX6-29" fmla="*/ 0 w 2520280"/>
              <a:gd name="connsiteY6-30" fmla="*/ 0 h 1872208"/>
              <a:gd name="connsiteX0-31" fmla="*/ 0 w 2520280"/>
              <a:gd name="connsiteY0-32" fmla="*/ 1872208 h 1872208"/>
              <a:gd name="connsiteX1-33" fmla="*/ 2520280 w 2520280"/>
              <a:gd name="connsiteY1-34" fmla="*/ 1872208 h 1872208"/>
              <a:gd name="connsiteX2-35" fmla="*/ 0 w 2520280"/>
              <a:gd name="connsiteY2-36" fmla="*/ 1872208 h 1872208"/>
              <a:gd name="connsiteX3-37" fmla="*/ 0 w 2520280"/>
              <a:gd name="connsiteY3-38" fmla="*/ 0 h 1872208"/>
              <a:gd name="connsiteX4-39" fmla="*/ 2520280 w 2520280"/>
              <a:gd name="connsiteY4-40" fmla="*/ 0 h 1872208"/>
              <a:gd name="connsiteX5-41" fmla="*/ 0 w 2520280"/>
              <a:gd name="connsiteY5-42" fmla="*/ 0 h 1872208"/>
              <a:gd name="connsiteX0-43" fmla="*/ 0 w 2520280"/>
              <a:gd name="connsiteY0-44" fmla="*/ 1872208 h 1872208"/>
              <a:gd name="connsiteX1-45" fmla="*/ 2520280 w 2520280"/>
              <a:gd name="connsiteY1-46" fmla="*/ 1872208 h 1872208"/>
              <a:gd name="connsiteX2-47" fmla="*/ 0 w 2520280"/>
              <a:gd name="connsiteY2-48" fmla="*/ 1872208 h 1872208"/>
              <a:gd name="connsiteX3-49" fmla="*/ 0 w 2520280"/>
              <a:gd name="connsiteY3-50" fmla="*/ 0 h 1872208"/>
              <a:gd name="connsiteX4-51" fmla="*/ 34255 w 2520280"/>
              <a:gd name="connsiteY4-52" fmla="*/ 0 h 1872208"/>
              <a:gd name="connsiteX5-53" fmla="*/ 0 w 2520280"/>
              <a:gd name="connsiteY5-54" fmla="*/ 0 h 1872208"/>
              <a:gd name="connsiteX0-55" fmla="*/ 0 w 2520280"/>
              <a:gd name="connsiteY0-56" fmla="*/ 1872208 h 1872208"/>
              <a:gd name="connsiteX1-57" fmla="*/ 2520280 w 2520280"/>
              <a:gd name="connsiteY1-58" fmla="*/ 1872208 h 1872208"/>
              <a:gd name="connsiteX2-59" fmla="*/ 0 w 2520280"/>
              <a:gd name="connsiteY2-60" fmla="*/ 1872208 h 1872208"/>
              <a:gd name="connsiteX3-61" fmla="*/ 0 w 2520280"/>
              <a:gd name="connsiteY3-62" fmla="*/ 0 h 1872208"/>
              <a:gd name="connsiteX4-63" fmla="*/ 917 w 2520280"/>
              <a:gd name="connsiteY4-64" fmla="*/ 6036 h 1872208"/>
              <a:gd name="connsiteX5-65" fmla="*/ 0 w 2520280"/>
              <a:gd name="connsiteY5-66" fmla="*/ 0 h 1872208"/>
              <a:gd name="connsiteX0-67" fmla="*/ 0 w 2520280"/>
              <a:gd name="connsiteY0-68" fmla="*/ 1890314 h 1890314"/>
              <a:gd name="connsiteX1-69" fmla="*/ 2520280 w 2520280"/>
              <a:gd name="connsiteY1-70" fmla="*/ 1890314 h 1890314"/>
              <a:gd name="connsiteX2-71" fmla="*/ 0 w 2520280"/>
              <a:gd name="connsiteY2-72" fmla="*/ 1890314 h 1890314"/>
              <a:gd name="connsiteX3-73" fmla="*/ 0 w 2520280"/>
              <a:gd name="connsiteY3-74" fmla="*/ 18106 h 1890314"/>
              <a:gd name="connsiteX4-75" fmla="*/ 53304 w 2520280"/>
              <a:gd name="connsiteY4-76" fmla="*/ 0 h 1890314"/>
              <a:gd name="connsiteX5-77" fmla="*/ 0 w 2520280"/>
              <a:gd name="connsiteY5-78" fmla="*/ 18106 h 1890314"/>
              <a:gd name="connsiteX0-79" fmla="*/ 0 w 2520280"/>
              <a:gd name="connsiteY0-80" fmla="*/ 1872208 h 1872208"/>
              <a:gd name="connsiteX1-81" fmla="*/ 2520280 w 2520280"/>
              <a:gd name="connsiteY1-82" fmla="*/ 1872208 h 1872208"/>
              <a:gd name="connsiteX2-83" fmla="*/ 0 w 2520280"/>
              <a:gd name="connsiteY2-84" fmla="*/ 1872208 h 1872208"/>
              <a:gd name="connsiteX3-85" fmla="*/ 0 w 2520280"/>
              <a:gd name="connsiteY3-86" fmla="*/ 0 h 1872208"/>
              <a:gd name="connsiteX4-87" fmla="*/ 916 w 2520280"/>
              <a:gd name="connsiteY4-88" fmla="*/ 0 h 1872208"/>
              <a:gd name="connsiteX5-89" fmla="*/ 0 w 2520280"/>
              <a:gd name="connsiteY5-90" fmla="*/ 0 h 187220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520280" h="1872208">
                <a:moveTo>
                  <a:pt x="0" y="1872208"/>
                </a:moveTo>
                <a:lnTo>
                  <a:pt x="2520280" y="1872208"/>
                </a:lnTo>
                <a:lnTo>
                  <a:pt x="0" y="1872208"/>
                </a:lnTo>
                <a:close/>
                <a:moveTo>
                  <a:pt x="0" y="0"/>
                </a:moveTo>
                <a:lnTo>
                  <a:pt x="916" y="0"/>
                </a:lnTo>
                <a:lnTo>
                  <a:pt x="0" y="0"/>
                </a:lnTo>
                <a:close/>
              </a:path>
            </a:pathLst>
          </a:custGeom>
          <a:noFill/>
          <a:ln w="3175" cap="sq">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spAutoFit/>
          </a:bodyPr>
          <a:lstStyle/>
          <a:p>
            <a:pPr lvl="0"/>
            <a:r>
              <a:rPr lang="zh-CN" altLang="en-US" sz="2265" dirty="0">
                <a:solidFill>
                  <a:srgbClr val="404040"/>
                </a:solidFill>
                <a:cs typeface="+mn-ea"/>
                <a:sym typeface="+mn-lt"/>
              </a:rPr>
              <a:t>虚函数</a:t>
            </a:r>
          </a:p>
        </p:txBody>
      </p:sp>
      <p:cxnSp>
        <p:nvCxnSpPr>
          <p:cNvPr id="10" name="直接连接符 9"/>
          <p:cNvCxnSpPr/>
          <p:nvPr/>
        </p:nvCxnSpPr>
        <p:spPr>
          <a:xfrm>
            <a:off x="2545184" y="5185128"/>
            <a:ext cx="9646816"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2" name="图片 11"/>
          <p:cNvPicPr>
            <a:picLocks noChangeAspect="1"/>
          </p:cNvPicPr>
          <p:nvPr/>
        </p:nvPicPr>
        <p:blipFill rotWithShape="1">
          <a:blip r:embed="rId10" cstate="screen">
            <a:extLst>
              <a:ext uri="{28A0092B-C50C-407E-A947-70E740481C1C}">
                <a14:useLocalDpi xmlns:a14="http://schemas.microsoft.com/office/drawing/2010/main" val="0"/>
              </a:ext>
            </a:extLst>
          </a:blip>
          <a:srcRect/>
          <a:stretch>
            <a:fillRect/>
          </a:stretch>
        </p:blipFill>
        <p:spPr>
          <a:xfrm>
            <a:off x="-8326" y="2400254"/>
            <a:ext cx="2956345" cy="4505498"/>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400" advClick="0" advTm="5000">
        <p14:doors dir="vert"/>
      </p:transition>
    </mc:Choice>
    <mc:Fallback xmlns="">
      <p:transition spd="slow" advClick="0" advTm="500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14:presetBounceEnd="16000">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14:bounceEnd="16000">
                                          <p:cBhvr additive="base">
                                            <p:cTn id="7" dur="500" fill="hold"/>
                                            <p:tgtEl>
                                              <p:spTgt spid="12"/>
                                            </p:tgtEl>
                                            <p:attrNameLst>
                                              <p:attrName>ppt_x</p:attrName>
                                            </p:attrNameLst>
                                          </p:cBhvr>
                                          <p:tavLst>
                                            <p:tav tm="0">
                                              <p:val>
                                                <p:strVal val="0-#ppt_w/2"/>
                                              </p:val>
                                            </p:tav>
                                            <p:tav tm="100000">
                                              <p:val>
                                                <p:strVal val="#ppt_x"/>
                                              </p:val>
                                            </p:tav>
                                          </p:tavLst>
                                        </p:anim>
                                        <p:anim calcmode="lin" valueType="num" p14:bounceEnd="16000">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nodeType="after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left)">
                                          <p:cBhvr>
                                            <p:cTn id="12" dur="500"/>
                                            <p:tgtEl>
                                              <p:spTgt spid="10"/>
                                            </p:tgtEl>
                                          </p:cBhvr>
                                        </p:animEffect>
                                      </p:childTnLst>
                                    </p:cTn>
                                  </p:par>
                                </p:childTnLst>
                              </p:cTn>
                            </p:par>
                            <p:par>
                              <p:cTn id="13" fill="hold">
                                <p:stCondLst>
                                  <p:cond delay="1000"/>
                                </p:stCondLst>
                                <p:childTnLst>
                                  <p:par>
                                    <p:cTn id="14" presetID="56" presetClass="entr" presetSubtype="0" fill="hold" grpId="0" nodeType="afterEffect">
                                      <p:stCondLst>
                                        <p:cond delay="0"/>
                                      </p:stCondLst>
                                      <p:iterate type="lt">
                                        <p:tmPct val="10000"/>
                                      </p:iterate>
                                      <p:childTnLst>
                                        <p:set>
                                          <p:cBhvr>
                                            <p:cTn id="15" dur="1" fill="hold">
                                              <p:stCondLst>
                                                <p:cond delay="0"/>
                                              </p:stCondLst>
                                            </p:cTn>
                                            <p:tgtEl>
                                              <p:spTgt spid="4"/>
                                            </p:tgtEl>
                                            <p:attrNameLst>
                                              <p:attrName>style.visibility</p:attrName>
                                            </p:attrNameLst>
                                          </p:cBhvr>
                                          <p:to>
                                            <p:strVal val="visible"/>
                                          </p:to>
                                        </p:set>
                                        <p:anim by="(-#ppt_w*2)" calcmode="lin" valueType="num">
                                          <p:cBhvr rctx="PPT">
                                            <p:cTn id="16" dur="500" autoRev="1" fill="hold">
                                              <p:stCondLst>
                                                <p:cond delay="0"/>
                                              </p:stCondLst>
                                            </p:cTn>
                                            <p:tgtEl>
                                              <p:spTgt spid="4"/>
                                            </p:tgtEl>
                                            <p:attrNameLst>
                                              <p:attrName>ppt_w</p:attrName>
                                            </p:attrNameLst>
                                          </p:cBhvr>
                                        </p:anim>
                                        <p:anim by="(#ppt_w*0.50)" calcmode="lin" valueType="num">
                                          <p:cBhvr>
                                            <p:cTn id="17" dur="500" decel="50000" autoRev="1" fill="hold">
                                              <p:stCondLst>
                                                <p:cond delay="0"/>
                                              </p:stCondLst>
                                            </p:cTn>
                                            <p:tgtEl>
                                              <p:spTgt spid="4"/>
                                            </p:tgtEl>
                                            <p:attrNameLst>
                                              <p:attrName>ppt_x</p:attrName>
                                            </p:attrNameLst>
                                          </p:cBhvr>
                                        </p:anim>
                                        <p:anim from="(-#ppt_h/2)" to="(#ppt_y)" calcmode="lin" valueType="num">
                                          <p:cBhvr>
                                            <p:cTn id="18" dur="1000" fill="hold">
                                              <p:stCondLst>
                                                <p:cond delay="0"/>
                                              </p:stCondLst>
                                            </p:cTn>
                                            <p:tgtEl>
                                              <p:spTgt spid="4"/>
                                            </p:tgtEl>
                                            <p:attrNameLst>
                                              <p:attrName>ppt_y</p:attrName>
                                            </p:attrNameLst>
                                          </p:cBhvr>
                                        </p:anim>
                                        <p:animRot by="21600000">
                                          <p:cBhvr>
                                            <p:cTn id="19" dur="1000" fill="hold">
                                              <p:stCondLst>
                                                <p:cond delay="0"/>
                                              </p:stCondLst>
                                            </p:cTn>
                                            <p:tgtEl>
                                              <p:spTgt spid="4"/>
                                            </p:tgtEl>
                                            <p:attrNameLst>
                                              <p:attrName>r</p:attrName>
                                            </p:attrNameLst>
                                          </p:cBhvr>
                                        </p:animRot>
                                      </p:childTnLst>
                                    </p:cTn>
                                  </p:par>
                                  <p:par>
                                    <p:cTn id="20" presetID="56" presetClass="entr" presetSubtype="0" fill="hold" grpId="0" nodeType="withEffect">
                                      <p:stCondLst>
                                        <p:cond delay="0"/>
                                      </p:stCondLst>
                                      <p:iterate type="lt">
                                        <p:tmPct val="10000"/>
                                      </p:iterate>
                                      <p:childTnLst>
                                        <p:set>
                                          <p:cBhvr>
                                            <p:cTn id="21" dur="1" fill="hold">
                                              <p:stCondLst>
                                                <p:cond delay="0"/>
                                              </p:stCondLst>
                                            </p:cTn>
                                            <p:tgtEl>
                                              <p:spTgt spid="5"/>
                                            </p:tgtEl>
                                            <p:attrNameLst>
                                              <p:attrName>style.visibility</p:attrName>
                                            </p:attrNameLst>
                                          </p:cBhvr>
                                          <p:to>
                                            <p:strVal val="visible"/>
                                          </p:to>
                                        </p:set>
                                        <p:anim by="(-#ppt_w*2)" calcmode="lin" valueType="num">
                                          <p:cBhvr rctx="PPT">
                                            <p:cTn id="22" dur="500" autoRev="1" fill="hold">
                                              <p:stCondLst>
                                                <p:cond delay="0"/>
                                              </p:stCondLst>
                                            </p:cTn>
                                            <p:tgtEl>
                                              <p:spTgt spid="5"/>
                                            </p:tgtEl>
                                            <p:attrNameLst>
                                              <p:attrName>ppt_w</p:attrName>
                                            </p:attrNameLst>
                                          </p:cBhvr>
                                        </p:anim>
                                        <p:anim by="(#ppt_w*0.50)" calcmode="lin" valueType="num">
                                          <p:cBhvr>
                                            <p:cTn id="23" dur="500" decel="50000" autoRev="1" fill="hold">
                                              <p:stCondLst>
                                                <p:cond delay="0"/>
                                              </p:stCondLst>
                                            </p:cTn>
                                            <p:tgtEl>
                                              <p:spTgt spid="5"/>
                                            </p:tgtEl>
                                            <p:attrNameLst>
                                              <p:attrName>ppt_x</p:attrName>
                                            </p:attrNameLst>
                                          </p:cBhvr>
                                        </p:anim>
                                        <p:anim from="(-#ppt_h/2)" to="(#ppt_y)" calcmode="lin" valueType="num">
                                          <p:cBhvr>
                                            <p:cTn id="24" dur="1000" fill="hold">
                                              <p:stCondLst>
                                                <p:cond delay="0"/>
                                              </p:stCondLst>
                                            </p:cTn>
                                            <p:tgtEl>
                                              <p:spTgt spid="5"/>
                                            </p:tgtEl>
                                            <p:attrNameLst>
                                              <p:attrName>ppt_y</p:attrName>
                                            </p:attrNameLst>
                                          </p:cBhvr>
                                        </p:anim>
                                        <p:animRot by="21600000">
                                          <p:cBhvr>
                                            <p:cTn id="25" dur="1000" fill="hold">
                                              <p:stCondLst>
                                                <p:cond delay="0"/>
                                              </p:stCondLst>
                                            </p:cTn>
                                            <p:tgtEl>
                                              <p:spTgt spid="5"/>
                                            </p:tgtEl>
                                            <p:attrNameLst>
                                              <p:attrName>r</p:attrName>
                                            </p:attrNameLst>
                                          </p:cBhvr>
                                        </p:animRot>
                                      </p:childTnLst>
                                    </p:cTn>
                                  </p:par>
                                </p:childTnLst>
                              </p:cTn>
                            </p:par>
                            <p:par>
                              <p:cTn id="26" fill="hold">
                                <p:stCondLst>
                                  <p:cond delay="2200"/>
                                </p:stCondLst>
                                <p:childTnLst>
                                  <p:par>
                                    <p:cTn id="27" presetID="22" presetClass="entr" presetSubtype="4" fill="hold" grpId="0" nodeType="after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wipe(down)">
                                          <p:cBhvr>
                                            <p:cTn id="29" dur="500"/>
                                            <p:tgtEl>
                                              <p:spTgt spid="6"/>
                                            </p:tgtEl>
                                          </p:cBhvr>
                                        </p:animEffect>
                                      </p:childTnLst>
                                    </p:cTn>
                                  </p:par>
                                </p:childTnLst>
                              </p:cTn>
                            </p:par>
                            <p:par>
                              <p:cTn id="30" fill="hold">
                                <p:stCondLst>
                                  <p:cond delay="2700"/>
                                </p:stCondLst>
                                <p:childTnLst>
                                  <p:par>
                                    <p:cTn id="31" presetID="22" presetClass="entr" presetSubtype="4" fill="hold" grpId="0" nodeType="afterEffect">
                                      <p:stCondLst>
                                        <p:cond delay="0"/>
                                      </p:stCondLst>
                                      <p:childTnLst>
                                        <p:set>
                                          <p:cBhvr>
                                            <p:cTn id="32" dur="1" fill="hold">
                                              <p:stCondLst>
                                                <p:cond delay="0"/>
                                              </p:stCondLst>
                                            </p:cTn>
                                            <p:tgtEl>
                                              <p:spTgt spid="7"/>
                                            </p:tgtEl>
                                            <p:attrNameLst>
                                              <p:attrName>style.visibility</p:attrName>
                                            </p:attrNameLst>
                                          </p:cBhvr>
                                          <p:to>
                                            <p:strVal val="visible"/>
                                          </p:to>
                                        </p:set>
                                        <p:animEffect transition="in" filter="wipe(down)">
                                          <p:cBhvr>
                                            <p:cTn id="33" dur="500"/>
                                            <p:tgtEl>
                                              <p:spTgt spid="7"/>
                                            </p:tgtEl>
                                          </p:cBhvr>
                                        </p:animEffect>
                                      </p:childTnLst>
                                    </p:cTn>
                                  </p:par>
                                </p:childTnLst>
                              </p:cTn>
                            </p:par>
                            <p:par>
                              <p:cTn id="34" fill="hold">
                                <p:stCondLst>
                                  <p:cond delay="3200"/>
                                </p:stCondLst>
                                <p:childTnLst>
                                  <p:par>
                                    <p:cTn id="35" presetID="22" presetClass="entr" presetSubtype="4" fill="hold" grpId="0" nodeType="after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wipe(down)">
                                          <p:cBhvr>
                                            <p:cTn id="37" dur="500"/>
                                            <p:tgtEl>
                                              <p:spTgt spid="8"/>
                                            </p:tgtEl>
                                          </p:cBhvr>
                                        </p:animEffect>
                                      </p:childTnLst>
                                    </p:cTn>
                                  </p:par>
                                </p:childTnLst>
                              </p:cTn>
                            </p:par>
                            <p:par>
                              <p:cTn id="38" fill="hold">
                                <p:stCondLst>
                                  <p:cond delay="3700"/>
                                </p:stCondLst>
                                <p:childTnLst>
                                  <p:par>
                                    <p:cTn id="39" presetID="22" presetClass="entr" presetSubtype="4" fill="hold" grpId="0" nodeType="afterEffect">
                                      <p:stCondLst>
                                        <p:cond delay="0"/>
                                      </p:stCondLst>
                                      <p:childTnLst>
                                        <p:set>
                                          <p:cBhvr>
                                            <p:cTn id="40" dur="1" fill="hold">
                                              <p:stCondLst>
                                                <p:cond delay="0"/>
                                              </p:stCondLst>
                                            </p:cTn>
                                            <p:tgtEl>
                                              <p:spTgt spid="9"/>
                                            </p:tgtEl>
                                            <p:attrNameLst>
                                              <p:attrName>style.visibility</p:attrName>
                                            </p:attrNameLst>
                                          </p:cBhvr>
                                          <p:to>
                                            <p:strVal val="visible"/>
                                          </p:to>
                                        </p:set>
                                        <p:animEffect transition="in" filter="wipe(down)">
                                          <p:cBhvr>
                                            <p:cTn id="4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p:bldP spid="9"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nodeType="after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left)">
                                          <p:cBhvr>
                                            <p:cTn id="12" dur="500"/>
                                            <p:tgtEl>
                                              <p:spTgt spid="10"/>
                                            </p:tgtEl>
                                          </p:cBhvr>
                                        </p:animEffect>
                                      </p:childTnLst>
                                    </p:cTn>
                                  </p:par>
                                </p:childTnLst>
                              </p:cTn>
                            </p:par>
                            <p:par>
                              <p:cTn id="13" fill="hold">
                                <p:stCondLst>
                                  <p:cond delay="1000"/>
                                </p:stCondLst>
                                <p:childTnLst>
                                  <p:par>
                                    <p:cTn id="14" presetID="56" presetClass="entr" presetSubtype="0" fill="hold" grpId="0" nodeType="afterEffect">
                                      <p:stCondLst>
                                        <p:cond delay="0"/>
                                      </p:stCondLst>
                                      <p:iterate type="lt">
                                        <p:tmPct val="10000"/>
                                      </p:iterate>
                                      <p:childTnLst>
                                        <p:set>
                                          <p:cBhvr>
                                            <p:cTn id="15" dur="1" fill="hold">
                                              <p:stCondLst>
                                                <p:cond delay="0"/>
                                              </p:stCondLst>
                                            </p:cTn>
                                            <p:tgtEl>
                                              <p:spTgt spid="4"/>
                                            </p:tgtEl>
                                            <p:attrNameLst>
                                              <p:attrName>style.visibility</p:attrName>
                                            </p:attrNameLst>
                                          </p:cBhvr>
                                          <p:to>
                                            <p:strVal val="visible"/>
                                          </p:to>
                                        </p:set>
                                        <p:anim by="(-#ppt_w*2)" calcmode="lin" valueType="num">
                                          <p:cBhvr rctx="PPT">
                                            <p:cTn id="16" dur="500" autoRev="1" fill="hold">
                                              <p:stCondLst>
                                                <p:cond delay="0"/>
                                              </p:stCondLst>
                                            </p:cTn>
                                            <p:tgtEl>
                                              <p:spTgt spid="4"/>
                                            </p:tgtEl>
                                            <p:attrNameLst>
                                              <p:attrName>ppt_w</p:attrName>
                                            </p:attrNameLst>
                                          </p:cBhvr>
                                        </p:anim>
                                        <p:anim by="(#ppt_w*0.50)" calcmode="lin" valueType="num">
                                          <p:cBhvr>
                                            <p:cTn id="17" dur="500" decel="50000" autoRev="1" fill="hold">
                                              <p:stCondLst>
                                                <p:cond delay="0"/>
                                              </p:stCondLst>
                                            </p:cTn>
                                            <p:tgtEl>
                                              <p:spTgt spid="4"/>
                                            </p:tgtEl>
                                            <p:attrNameLst>
                                              <p:attrName>ppt_x</p:attrName>
                                            </p:attrNameLst>
                                          </p:cBhvr>
                                        </p:anim>
                                        <p:anim from="(-#ppt_h/2)" to="(#ppt_y)" calcmode="lin" valueType="num">
                                          <p:cBhvr>
                                            <p:cTn id="18" dur="1000" fill="hold">
                                              <p:stCondLst>
                                                <p:cond delay="0"/>
                                              </p:stCondLst>
                                            </p:cTn>
                                            <p:tgtEl>
                                              <p:spTgt spid="4"/>
                                            </p:tgtEl>
                                            <p:attrNameLst>
                                              <p:attrName>ppt_y</p:attrName>
                                            </p:attrNameLst>
                                          </p:cBhvr>
                                        </p:anim>
                                        <p:animRot by="21600000">
                                          <p:cBhvr>
                                            <p:cTn id="19" dur="1000" fill="hold">
                                              <p:stCondLst>
                                                <p:cond delay="0"/>
                                              </p:stCondLst>
                                            </p:cTn>
                                            <p:tgtEl>
                                              <p:spTgt spid="4"/>
                                            </p:tgtEl>
                                            <p:attrNameLst>
                                              <p:attrName>r</p:attrName>
                                            </p:attrNameLst>
                                          </p:cBhvr>
                                        </p:animRot>
                                      </p:childTnLst>
                                    </p:cTn>
                                  </p:par>
                                  <p:par>
                                    <p:cTn id="20" presetID="56" presetClass="entr" presetSubtype="0" fill="hold" grpId="0" nodeType="withEffect">
                                      <p:stCondLst>
                                        <p:cond delay="0"/>
                                      </p:stCondLst>
                                      <p:iterate type="lt">
                                        <p:tmPct val="10000"/>
                                      </p:iterate>
                                      <p:childTnLst>
                                        <p:set>
                                          <p:cBhvr>
                                            <p:cTn id="21" dur="1" fill="hold">
                                              <p:stCondLst>
                                                <p:cond delay="0"/>
                                              </p:stCondLst>
                                            </p:cTn>
                                            <p:tgtEl>
                                              <p:spTgt spid="5"/>
                                            </p:tgtEl>
                                            <p:attrNameLst>
                                              <p:attrName>style.visibility</p:attrName>
                                            </p:attrNameLst>
                                          </p:cBhvr>
                                          <p:to>
                                            <p:strVal val="visible"/>
                                          </p:to>
                                        </p:set>
                                        <p:anim by="(-#ppt_w*2)" calcmode="lin" valueType="num">
                                          <p:cBhvr rctx="PPT">
                                            <p:cTn id="22" dur="500" autoRev="1" fill="hold">
                                              <p:stCondLst>
                                                <p:cond delay="0"/>
                                              </p:stCondLst>
                                            </p:cTn>
                                            <p:tgtEl>
                                              <p:spTgt spid="5"/>
                                            </p:tgtEl>
                                            <p:attrNameLst>
                                              <p:attrName>ppt_w</p:attrName>
                                            </p:attrNameLst>
                                          </p:cBhvr>
                                        </p:anim>
                                        <p:anim by="(#ppt_w*0.50)" calcmode="lin" valueType="num">
                                          <p:cBhvr>
                                            <p:cTn id="23" dur="500" decel="50000" autoRev="1" fill="hold">
                                              <p:stCondLst>
                                                <p:cond delay="0"/>
                                              </p:stCondLst>
                                            </p:cTn>
                                            <p:tgtEl>
                                              <p:spTgt spid="5"/>
                                            </p:tgtEl>
                                            <p:attrNameLst>
                                              <p:attrName>ppt_x</p:attrName>
                                            </p:attrNameLst>
                                          </p:cBhvr>
                                        </p:anim>
                                        <p:anim from="(-#ppt_h/2)" to="(#ppt_y)" calcmode="lin" valueType="num">
                                          <p:cBhvr>
                                            <p:cTn id="24" dur="1000" fill="hold">
                                              <p:stCondLst>
                                                <p:cond delay="0"/>
                                              </p:stCondLst>
                                            </p:cTn>
                                            <p:tgtEl>
                                              <p:spTgt spid="5"/>
                                            </p:tgtEl>
                                            <p:attrNameLst>
                                              <p:attrName>ppt_y</p:attrName>
                                            </p:attrNameLst>
                                          </p:cBhvr>
                                        </p:anim>
                                        <p:animRot by="21600000">
                                          <p:cBhvr>
                                            <p:cTn id="25" dur="1000" fill="hold">
                                              <p:stCondLst>
                                                <p:cond delay="0"/>
                                              </p:stCondLst>
                                            </p:cTn>
                                            <p:tgtEl>
                                              <p:spTgt spid="5"/>
                                            </p:tgtEl>
                                            <p:attrNameLst>
                                              <p:attrName>r</p:attrName>
                                            </p:attrNameLst>
                                          </p:cBhvr>
                                        </p:animRot>
                                      </p:childTnLst>
                                    </p:cTn>
                                  </p:par>
                                </p:childTnLst>
                              </p:cTn>
                            </p:par>
                            <p:par>
                              <p:cTn id="26" fill="hold">
                                <p:stCondLst>
                                  <p:cond delay="2200"/>
                                </p:stCondLst>
                                <p:childTnLst>
                                  <p:par>
                                    <p:cTn id="27" presetID="22" presetClass="entr" presetSubtype="4" fill="hold" grpId="0" nodeType="after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wipe(down)">
                                          <p:cBhvr>
                                            <p:cTn id="29" dur="500"/>
                                            <p:tgtEl>
                                              <p:spTgt spid="6"/>
                                            </p:tgtEl>
                                          </p:cBhvr>
                                        </p:animEffect>
                                      </p:childTnLst>
                                    </p:cTn>
                                  </p:par>
                                </p:childTnLst>
                              </p:cTn>
                            </p:par>
                            <p:par>
                              <p:cTn id="30" fill="hold">
                                <p:stCondLst>
                                  <p:cond delay="2700"/>
                                </p:stCondLst>
                                <p:childTnLst>
                                  <p:par>
                                    <p:cTn id="31" presetID="22" presetClass="entr" presetSubtype="4" fill="hold" grpId="0" nodeType="afterEffect">
                                      <p:stCondLst>
                                        <p:cond delay="0"/>
                                      </p:stCondLst>
                                      <p:childTnLst>
                                        <p:set>
                                          <p:cBhvr>
                                            <p:cTn id="32" dur="1" fill="hold">
                                              <p:stCondLst>
                                                <p:cond delay="0"/>
                                              </p:stCondLst>
                                            </p:cTn>
                                            <p:tgtEl>
                                              <p:spTgt spid="7"/>
                                            </p:tgtEl>
                                            <p:attrNameLst>
                                              <p:attrName>style.visibility</p:attrName>
                                            </p:attrNameLst>
                                          </p:cBhvr>
                                          <p:to>
                                            <p:strVal val="visible"/>
                                          </p:to>
                                        </p:set>
                                        <p:animEffect transition="in" filter="wipe(down)">
                                          <p:cBhvr>
                                            <p:cTn id="33" dur="500"/>
                                            <p:tgtEl>
                                              <p:spTgt spid="7"/>
                                            </p:tgtEl>
                                          </p:cBhvr>
                                        </p:animEffect>
                                      </p:childTnLst>
                                    </p:cTn>
                                  </p:par>
                                </p:childTnLst>
                              </p:cTn>
                            </p:par>
                            <p:par>
                              <p:cTn id="34" fill="hold">
                                <p:stCondLst>
                                  <p:cond delay="3200"/>
                                </p:stCondLst>
                                <p:childTnLst>
                                  <p:par>
                                    <p:cTn id="35" presetID="22" presetClass="entr" presetSubtype="4" fill="hold" grpId="0" nodeType="after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wipe(down)">
                                          <p:cBhvr>
                                            <p:cTn id="37" dur="500"/>
                                            <p:tgtEl>
                                              <p:spTgt spid="8"/>
                                            </p:tgtEl>
                                          </p:cBhvr>
                                        </p:animEffect>
                                      </p:childTnLst>
                                    </p:cTn>
                                  </p:par>
                                </p:childTnLst>
                              </p:cTn>
                            </p:par>
                            <p:par>
                              <p:cTn id="38" fill="hold">
                                <p:stCondLst>
                                  <p:cond delay="3700"/>
                                </p:stCondLst>
                                <p:childTnLst>
                                  <p:par>
                                    <p:cTn id="39" presetID="22" presetClass="entr" presetSubtype="4" fill="hold" grpId="0" nodeType="afterEffect">
                                      <p:stCondLst>
                                        <p:cond delay="0"/>
                                      </p:stCondLst>
                                      <p:childTnLst>
                                        <p:set>
                                          <p:cBhvr>
                                            <p:cTn id="40" dur="1" fill="hold">
                                              <p:stCondLst>
                                                <p:cond delay="0"/>
                                              </p:stCondLst>
                                            </p:cTn>
                                            <p:tgtEl>
                                              <p:spTgt spid="9"/>
                                            </p:tgtEl>
                                            <p:attrNameLst>
                                              <p:attrName>style.visibility</p:attrName>
                                            </p:attrNameLst>
                                          </p:cBhvr>
                                          <p:to>
                                            <p:strVal val="visible"/>
                                          </p:to>
                                        </p:set>
                                        <p:animEffect transition="in" filter="wipe(down)">
                                          <p:cBhvr>
                                            <p:cTn id="4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p:bldP spid="9" grpId="0"/>
        </p:bldLst>
      </p:timing>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圆角矩形 3">
            <a:extLst>
              <a:ext uri="{FF2B5EF4-FFF2-40B4-BE49-F238E27FC236}">
                <a16:creationId xmlns:a16="http://schemas.microsoft.com/office/drawing/2014/main" id="{28941904-0EF2-4840-9883-259F5099AC13}"/>
              </a:ext>
            </a:extLst>
          </p:cNvPr>
          <p:cNvSpPr/>
          <p:nvPr/>
        </p:nvSpPr>
        <p:spPr>
          <a:xfrm>
            <a:off x="5246115" y="168289"/>
            <a:ext cx="4778249" cy="659500"/>
          </a:xfrm>
          <a:prstGeom prst="roundRect">
            <a:avLst>
              <a:gd name="adj" fmla="val 42270"/>
            </a:avLst>
          </a:prstGeom>
          <a:gradFill>
            <a:gsLst>
              <a:gs pos="99000">
                <a:schemeClr val="bg1"/>
              </a:gs>
              <a:gs pos="0">
                <a:schemeClr val="bg1">
                  <a:lumMod val="95000"/>
                </a:schemeClr>
              </a:gs>
            </a:gsLst>
            <a:lin ang="0" scaled="0"/>
          </a:gradFill>
          <a:ln>
            <a:noFill/>
          </a:ln>
          <a:effectLst>
            <a:innerShdw blurRad="63500" dist="127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solidFill>
                <a:latin typeface="微软雅黑" panose="020B0503020204020204" pitchFamily="34" charset="-122"/>
                <a:ea typeface="微软雅黑" panose="020B0503020204020204" pitchFamily="34" charset="-122"/>
              </a:rPr>
              <a:t>虚函数引例</a:t>
            </a:r>
          </a:p>
        </p:txBody>
      </p:sp>
      <p:sp>
        <p:nvSpPr>
          <p:cNvPr id="6" name="文本框 5">
            <a:extLst>
              <a:ext uri="{FF2B5EF4-FFF2-40B4-BE49-F238E27FC236}">
                <a16:creationId xmlns:a16="http://schemas.microsoft.com/office/drawing/2014/main" id="{A21DBF3F-F976-4BEE-A3DA-030CCC9E8161}"/>
              </a:ext>
            </a:extLst>
          </p:cNvPr>
          <p:cNvSpPr txBox="1"/>
          <p:nvPr/>
        </p:nvSpPr>
        <p:spPr>
          <a:xfrm>
            <a:off x="733806" y="1345936"/>
            <a:ext cx="6901434" cy="3194721"/>
          </a:xfrm>
          <a:prstGeom prst="rect">
            <a:avLst/>
          </a:prstGeom>
          <a:noFill/>
        </p:spPr>
        <p:txBody>
          <a:bodyPr wrap="square">
            <a:spAutoFit/>
          </a:bodyPr>
          <a:lstStyle/>
          <a:p>
            <a:pPr eaLnBrk="1" hangingPunct="1">
              <a:lnSpc>
                <a:spcPct val="80000"/>
              </a:lnSpc>
              <a:buClr>
                <a:schemeClr val="hlink"/>
              </a:buClr>
              <a:buSzPct val="70000"/>
              <a:buFont typeface="Wingdings" panose="05000000000000000000" pitchFamily="2" charset="2"/>
              <a:buNone/>
            </a:pPr>
            <a:r>
              <a:rPr lang="en-US" altLang="zh-CN" sz="1800" dirty="0">
                <a:ea typeface="黑体" panose="02010609060101010101" pitchFamily="49" charset="-122"/>
                <a:cs typeface="宋体" panose="02010600030101010101" pitchFamily="2" charset="-122"/>
              </a:rPr>
              <a:t>class </a:t>
            </a:r>
            <a:r>
              <a:rPr lang="en-US" altLang="zh-CN" sz="1800" dirty="0" err="1">
                <a:ea typeface="黑体" panose="02010609060101010101" pitchFamily="49" charset="-122"/>
                <a:cs typeface="宋体" panose="02010600030101010101" pitchFamily="2" charset="-122"/>
              </a:rPr>
              <a:t>My_class:public</a:t>
            </a:r>
            <a:r>
              <a:rPr lang="en-US" altLang="zh-CN" sz="1800" dirty="0">
                <a:ea typeface="黑体" panose="02010609060101010101" pitchFamily="49" charset="-122"/>
                <a:cs typeface="宋体" panose="02010600030101010101" pitchFamily="2" charset="-122"/>
              </a:rPr>
              <a:t> </a:t>
            </a:r>
            <a:r>
              <a:rPr lang="en-US" altLang="zh-CN" sz="1800" dirty="0" err="1">
                <a:ea typeface="黑体" panose="02010609060101010101" pitchFamily="49" charset="-122"/>
                <a:cs typeface="宋体" panose="02010600030101010101" pitchFamily="2" charset="-122"/>
              </a:rPr>
              <a:t>My_base</a:t>
            </a:r>
            <a:r>
              <a:rPr lang="en-US" altLang="zh-CN" sz="1800" dirty="0">
                <a:ea typeface="黑体" panose="02010609060101010101" pitchFamily="49" charset="-122"/>
                <a:cs typeface="宋体" panose="02010600030101010101" pitchFamily="2" charset="-122"/>
              </a:rPr>
              <a:t>{</a:t>
            </a:r>
          </a:p>
          <a:p>
            <a:pPr eaLnBrk="1" hangingPunct="1">
              <a:lnSpc>
                <a:spcPct val="80000"/>
              </a:lnSpc>
              <a:buClr>
                <a:schemeClr val="hlink"/>
              </a:buClr>
              <a:buSzPct val="70000"/>
              <a:buFont typeface="Wingdings" panose="05000000000000000000" pitchFamily="2" charset="2"/>
              <a:buNone/>
            </a:pPr>
            <a:r>
              <a:rPr lang="en-US" altLang="zh-CN" sz="1800" dirty="0">
                <a:ea typeface="黑体" panose="02010609060101010101" pitchFamily="49" charset="-122"/>
                <a:cs typeface="宋体" panose="02010600030101010101" pitchFamily="2" charset="-122"/>
              </a:rPr>
              <a:t>public:</a:t>
            </a:r>
          </a:p>
          <a:p>
            <a:pPr eaLnBrk="1" hangingPunct="1">
              <a:lnSpc>
                <a:spcPct val="80000"/>
              </a:lnSpc>
              <a:buClr>
                <a:schemeClr val="hlink"/>
              </a:buClr>
              <a:buSzPct val="70000"/>
              <a:buFont typeface="Wingdings" panose="05000000000000000000" pitchFamily="2" charset="2"/>
              <a:buNone/>
            </a:pPr>
            <a:r>
              <a:rPr lang="en-US" altLang="zh-CN" sz="1800" dirty="0">
                <a:ea typeface="黑体" panose="02010609060101010101" pitchFamily="49" charset="-122"/>
                <a:cs typeface="宋体" panose="02010600030101010101" pitchFamily="2" charset="-122"/>
              </a:rPr>
              <a:t>	</a:t>
            </a:r>
            <a:r>
              <a:rPr lang="en-US" altLang="zh-CN" sz="1800" dirty="0" err="1">
                <a:ea typeface="黑体" panose="02010609060101010101" pitchFamily="49" charset="-122"/>
                <a:cs typeface="宋体" panose="02010600030101010101" pitchFamily="2" charset="-122"/>
              </a:rPr>
              <a:t>My_class</a:t>
            </a:r>
            <a:r>
              <a:rPr lang="en-US" altLang="zh-CN" sz="1800" dirty="0">
                <a:ea typeface="黑体" panose="02010609060101010101" pitchFamily="49" charset="-122"/>
                <a:cs typeface="宋体" panose="02010600030101010101" pitchFamily="2" charset="-122"/>
              </a:rPr>
              <a:t>(int </a:t>
            </a:r>
            <a:r>
              <a:rPr lang="en-US" altLang="zh-CN" sz="1800" dirty="0" err="1">
                <a:ea typeface="黑体" panose="02010609060101010101" pitchFamily="49" charset="-122"/>
                <a:cs typeface="宋体" panose="02010600030101010101" pitchFamily="2" charset="-122"/>
              </a:rPr>
              <a:t>x,int</a:t>
            </a:r>
            <a:r>
              <a:rPr lang="en-US" altLang="zh-CN" sz="1800" dirty="0">
                <a:ea typeface="黑体" panose="02010609060101010101" pitchFamily="49" charset="-122"/>
                <a:cs typeface="宋体" panose="02010600030101010101" pitchFamily="2" charset="-122"/>
              </a:rPr>
              <a:t> </a:t>
            </a:r>
            <a:r>
              <a:rPr lang="en-US" altLang="zh-CN" sz="1800" dirty="0" err="1">
                <a:ea typeface="黑体" panose="02010609060101010101" pitchFamily="49" charset="-122"/>
                <a:cs typeface="宋体" panose="02010600030101010101" pitchFamily="2" charset="-122"/>
              </a:rPr>
              <a:t>y,int</a:t>
            </a:r>
            <a:r>
              <a:rPr lang="en-US" altLang="zh-CN" sz="1800" dirty="0">
                <a:ea typeface="黑体" panose="02010609060101010101" pitchFamily="49" charset="-122"/>
                <a:cs typeface="宋体" panose="02010600030101010101" pitchFamily="2" charset="-122"/>
              </a:rPr>
              <a:t> z):</a:t>
            </a:r>
            <a:r>
              <a:rPr lang="en-US" altLang="zh-CN" sz="1800" dirty="0" err="1">
                <a:ea typeface="黑体" panose="02010609060101010101" pitchFamily="49" charset="-122"/>
                <a:cs typeface="宋体" panose="02010600030101010101" pitchFamily="2" charset="-122"/>
              </a:rPr>
              <a:t>My_base</a:t>
            </a:r>
            <a:r>
              <a:rPr lang="en-US" altLang="zh-CN" sz="1800" dirty="0">
                <a:ea typeface="黑体" panose="02010609060101010101" pitchFamily="49" charset="-122"/>
                <a:cs typeface="宋体" panose="02010600030101010101" pitchFamily="2" charset="-122"/>
              </a:rPr>
              <a:t>(</a:t>
            </a:r>
            <a:r>
              <a:rPr lang="en-US" altLang="zh-CN" sz="1800" dirty="0" err="1">
                <a:ea typeface="黑体" panose="02010609060101010101" pitchFamily="49" charset="-122"/>
                <a:cs typeface="宋体" panose="02010600030101010101" pitchFamily="2" charset="-122"/>
              </a:rPr>
              <a:t>x,y</a:t>
            </a:r>
            <a:r>
              <a:rPr lang="en-US" altLang="zh-CN" sz="1800" dirty="0">
                <a:ea typeface="黑体" panose="02010609060101010101" pitchFamily="49" charset="-122"/>
                <a:cs typeface="宋体" panose="02010600030101010101" pitchFamily="2" charset="-122"/>
              </a:rPr>
              <a:t>)</a:t>
            </a:r>
          </a:p>
          <a:p>
            <a:pPr eaLnBrk="1" hangingPunct="1">
              <a:lnSpc>
                <a:spcPct val="80000"/>
              </a:lnSpc>
              <a:buClr>
                <a:schemeClr val="hlink"/>
              </a:buClr>
              <a:buSzPct val="70000"/>
              <a:buFont typeface="Wingdings" panose="05000000000000000000" pitchFamily="2" charset="2"/>
              <a:buNone/>
            </a:pPr>
            <a:r>
              <a:rPr lang="en-US" altLang="zh-CN" sz="1800" dirty="0">
                <a:ea typeface="黑体" panose="02010609060101010101" pitchFamily="49" charset="-122"/>
                <a:cs typeface="宋体" panose="02010600030101010101" pitchFamily="2" charset="-122"/>
              </a:rPr>
              <a:t>	{</a:t>
            </a:r>
          </a:p>
          <a:p>
            <a:pPr eaLnBrk="1" hangingPunct="1">
              <a:lnSpc>
                <a:spcPct val="80000"/>
              </a:lnSpc>
              <a:buClr>
                <a:schemeClr val="hlink"/>
              </a:buClr>
              <a:buSzPct val="70000"/>
              <a:buFont typeface="Wingdings" panose="05000000000000000000" pitchFamily="2" charset="2"/>
              <a:buNone/>
            </a:pPr>
            <a:r>
              <a:rPr lang="en-US" altLang="zh-CN" sz="1800" dirty="0">
                <a:ea typeface="黑体" panose="02010609060101010101" pitchFamily="49" charset="-122"/>
                <a:cs typeface="宋体" panose="02010600030101010101" pitchFamily="2" charset="-122"/>
              </a:rPr>
              <a:t>	      c=z;</a:t>
            </a:r>
          </a:p>
          <a:p>
            <a:pPr eaLnBrk="1" hangingPunct="1">
              <a:lnSpc>
                <a:spcPct val="80000"/>
              </a:lnSpc>
              <a:buClr>
                <a:schemeClr val="hlink"/>
              </a:buClr>
              <a:buSzPct val="70000"/>
              <a:buFont typeface="Wingdings" panose="05000000000000000000" pitchFamily="2" charset="2"/>
              <a:buNone/>
            </a:pPr>
            <a:r>
              <a:rPr lang="en-US" altLang="zh-CN" sz="1800" dirty="0">
                <a:ea typeface="黑体" panose="02010609060101010101" pitchFamily="49" charset="-122"/>
                <a:cs typeface="宋体" panose="02010600030101010101" pitchFamily="2" charset="-122"/>
              </a:rPr>
              <a:t>	}</a:t>
            </a:r>
          </a:p>
          <a:p>
            <a:pPr eaLnBrk="1" hangingPunct="1">
              <a:lnSpc>
                <a:spcPct val="80000"/>
              </a:lnSpc>
              <a:buClr>
                <a:schemeClr val="hlink"/>
              </a:buClr>
              <a:buSzPct val="70000"/>
              <a:buFont typeface="Wingdings" panose="05000000000000000000" pitchFamily="2" charset="2"/>
              <a:buNone/>
            </a:pPr>
            <a:r>
              <a:rPr lang="en-US" altLang="zh-CN" sz="1800" dirty="0">
                <a:ea typeface="黑体" panose="02010609060101010101" pitchFamily="49" charset="-122"/>
                <a:cs typeface="宋体" panose="02010600030101010101" pitchFamily="2" charset="-122"/>
              </a:rPr>
              <a:t>	void show()</a:t>
            </a:r>
          </a:p>
          <a:p>
            <a:pPr eaLnBrk="1" hangingPunct="1">
              <a:lnSpc>
                <a:spcPct val="80000"/>
              </a:lnSpc>
              <a:buClr>
                <a:schemeClr val="hlink"/>
              </a:buClr>
              <a:buSzPct val="70000"/>
              <a:buFont typeface="Wingdings" panose="05000000000000000000" pitchFamily="2" charset="2"/>
              <a:buNone/>
            </a:pPr>
            <a:r>
              <a:rPr lang="en-US" altLang="zh-CN" sz="1800" dirty="0">
                <a:ea typeface="黑体" panose="02010609060101010101" pitchFamily="49" charset="-122"/>
                <a:cs typeface="宋体" panose="02010600030101010101" pitchFamily="2" charset="-122"/>
              </a:rPr>
              <a:t>	{</a:t>
            </a:r>
          </a:p>
          <a:p>
            <a:pPr eaLnBrk="1" hangingPunct="1">
              <a:lnSpc>
                <a:spcPct val="80000"/>
              </a:lnSpc>
              <a:buClr>
                <a:schemeClr val="hlink"/>
              </a:buClr>
              <a:buSzPct val="70000"/>
              <a:buFont typeface="Wingdings" panose="05000000000000000000" pitchFamily="2" charset="2"/>
              <a:buNone/>
            </a:pPr>
            <a:r>
              <a:rPr lang="en-US" altLang="zh-CN" sz="1800" dirty="0">
                <a:ea typeface="黑体" panose="02010609060101010101" pitchFamily="49" charset="-122"/>
                <a:cs typeface="宋体" panose="02010600030101010101" pitchFamily="2" charset="-122"/>
              </a:rPr>
              <a:t>	      </a:t>
            </a:r>
            <a:r>
              <a:rPr lang="en-US" altLang="zh-CN" sz="1800" dirty="0" err="1">
                <a:ea typeface="黑体" panose="02010609060101010101" pitchFamily="49" charset="-122"/>
                <a:cs typeface="宋体" panose="02010600030101010101" pitchFamily="2" charset="-122"/>
              </a:rPr>
              <a:t>cout</a:t>
            </a:r>
            <a:r>
              <a:rPr lang="en-US" altLang="zh-CN" sz="1800" dirty="0">
                <a:ea typeface="黑体" panose="02010609060101010101" pitchFamily="49" charset="-122"/>
                <a:cs typeface="宋体" panose="02010600030101010101" pitchFamily="2" charset="-122"/>
              </a:rPr>
              <a:t>&lt;&lt;"</a:t>
            </a:r>
            <a:r>
              <a:rPr lang="zh-CN" altLang="en-US" sz="1800" dirty="0">
                <a:ea typeface="黑体" panose="02010609060101010101" pitchFamily="49" charset="-122"/>
                <a:cs typeface="宋体" panose="02010600030101010101" pitchFamily="2" charset="-122"/>
              </a:rPr>
              <a:t>调用派生类</a:t>
            </a:r>
            <a:r>
              <a:rPr lang="en-US" altLang="zh-CN" sz="1800" dirty="0" err="1">
                <a:ea typeface="黑体" panose="02010609060101010101" pitchFamily="49" charset="-122"/>
                <a:cs typeface="宋体" panose="02010600030101010101" pitchFamily="2" charset="-122"/>
              </a:rPr>
              <a:t>My_class</a:t>
            </a:r>
            <a:r>
              <a:rPr lang="zh-CN" altLang="en-US" sz="1800" dirty="0">
                <a:ea typeface="黑体" panose="02010609060101010101" pitchFamily="49" charset="-122"/>
                <a:cs typeface="宋体" panose="02010600030101010101" pitchFamily="2" charset="-122"/>
              </a:rPr>
              <a:t>的</a:t>
            </a:r>
            <a:r>
              <a:rPr lang="en-US" altLang="zh-CN" sz="1800" dirty="0">
                <a:ea typeface="黑体" panose="02010609060101010101" pitchFamily="49" charset="-122"/>
                <a:cs typeface="宋体" panose="02010600030101010101" pitchFamily="2" charset="-122"/>
              </a:rPr>
              <a:t>show()</a:t>
            </a:r>
            <a:r>
              <a:rPr lang="zh-CN" altLang="en-US" sz="1800" dirty="0">
                <a:ea typeface="黑体" panose="02010609060101010101" pitchFamily="49" charset="-122"/>
                <a:cs typeface="宋体" panose="02010600030101010101" pitchFamily="2" charset="-122"/>
              </a:rPr>
              <a:t>函数</a:t>
            </a:r>
            <a:r>
              <a:rPr lang="en-US" altLang="zh-CN" sz="1800" dirty="0">
                <a:ea typeface="黑体" panose="02010609060101010101" pitchFamily="49" charset="-122"/>
                <a:cs typeface="宋体" panose="02010600030101010101" pitchFamily="2" charset="-122"/>
              </a:rPr>
              <a:t>"&lt;&lt;</a:t>
            </a:r>
            <a:r>
              <a:rPr lang="en-US" altLang="zh-CN" sz="1800" dirty="0" err="1">
                <a:ea typeface="黑体" panose="02010609060101010101" pitchFamily="49" charset="-122"/>
                <a:cs typeface="宋体" panose="02010600030101010101" pitchFamily="2" charset="-122"/>
              </a:rPr>
              <a:t>endl</a:t>
            </a:r>
            <a:r>
              <a:rPr lang="en-US" altLang="zh-CN" sz="1800" dirty="0">
                <a:ea typeface="黑体" panose="02010609060101010101" pitchFamily="49" charset="-122"/>
                <a:cs typeface="宋体" panose="02010600030101010101" pitchFamily="2" charset="-122"/>
              </a:rPr>
              <a:t>;</a:t>
            </a:r>
          </a:p>
          <a:p>
            <a:pPr eaLnBrk="1" hangingPunct="1">
              <a:lnSpc>
                <a:spcPct val="80000"/>
              </a:lnSpc>
              <a:buClr>
                <a:schemeClr val="hlink"/>
              </a:buClr>
              <a:buSzPct val="70000"/>
              <a:buFont typeface="Wingdings" panose="05000000000000000000" pitchFamily="2" charset="2"/>
              <a:buNone/>
            </a:pPr>
            <a:r>
              <a:rPr lang="en-US" altLang="zh-CN" sz="1800" dirty="0">
                <a:ea typeface="黑体" panose="02010609060101010101" pitchFamily="49" charset="-122"/>
                <a:cs typeface="宋体" panose="02010600030101010101" pitchFamily="2" charset="-122"/>
              </a:rPr>
              <a:t>	      </a:t>
            </a:r>
            <a:r>
              <a:rPr lang="en-US" altLang="zh-CN" sz="1800" dirty="0" err="1">
                <a:ea typeface="黑体" panose="02010609060101010101" pitchFamily="49" charset="-122"/>
                <a:cs typeface="宋体" panose="02010600030101010101" pitchFamily="2" charset="-122"/>
              </a:rPr>
              <a:t>cout</a:t>
            </a:r>
            <a:r>
              <a:rPr lang="en-US" altLang="zh-CN" sz="1800" dirty="0">
                <a:ea typeface="黑体" panose="02010609060101010101" pitchFamily="49" charset="-122"/>
                <a:cs typeface="宋体" panose="02010600030101010101" pitchFamily="2" charset="-122"/>
              </a:rPr>
              <a:t>&lt;&lt;"c="&lt;&lt;c&lt;&lt;</a:t>
            </a:r>
            <a:r>
              <a:rPr lang="en-US" altLang="zh-CN" sz="1800" dirty="0" err="1">
                <a:ea typeface="黑体" panose="02010609060101010101" pitchFamily="49" charset="-122"/>
                <a:cs typeface="宋体" panose="02010600030101010101" pitchFamily="2" charset="-122"/>
              </a:rPr>
              <a:t>endl</a:t>
            </a:r>
            <a:r>
              <a:rPr lang="en-US" altLang="zh-CN" sz="1800" dirty="0">
                <a:ea typeface="黑体" panose="02010609060101010101" pitchFamily="49" charset="-122"/>
                <a:cs typeface="宋体" panose="02010600030101010101" pitchFamily="2" charset="-122"/>
              </a:rPr>
              <a:t>;</a:t>
            </a:r>
          </a:p>
          <a:p>
            <a:pPr eaLnBrk="1" hangingPunct="1">
              <a:lnSpc>
                <a:spcPct val="80000"/>
              </a:lnSpc>
              <a:buClr>
                <a:schemeClr val="hlink"/>
              </a:buClr>
              <a:buSzPct val="70000"/>
              <a:buFont typeface="Wingdings" panose="05000000000000000000" pitchFamily="2" charset="2"/>
              <a:buNone/>
            </a:pPr>
            <a:r>
              <a:rPr lang="en-US" altLang="zh-CN" sz="1800" dirty="0">
                <a:ea typeface="黑体" panose="02010609060101010101" pitchFamily="49" charset="-122"/>
                <a:cs typeface="宋体" panose="02010600030101010101" pitchFamily="2" charset="-122"/>
              </a:rPr>
              <a:t>	}</a:t>
            </a:r>
          </a:p>
          <a:p>
            <a:pPr eaLnBrk="1" hangingPunct="1">
              <a:lnSpc>
                <a:spcPct val="80000"/>
              </a:lnSpc>
              <a:buClr>
                <a:schemeClr val="hlink"/>
              </a:buClr>
              <a:buSzPct val="70000"/>
              <a:buFont typeface="Wingdings" panose="05000000000000000000" pitchFamily="2" charset="2"/>
              <a:buNone/>
            </a:pPr>
            <a:r>
              <a:rPr lang="en-US" altLang="zh-CN" sz="1800" dirty="0">
                <a:ea typeface="黑体" panose="02010609060101010101" pitchFamily="49" charset="-122"/>
                <a:cs typeface="宋体" panose="02010600030101010101" pitchFamily="2" charset="-122"/>
              </a:rPr>
              <a:t>private:</a:t>
            </a:r>
          </a:p>
          <a:p>
            <a:pPr eaLnBrk="1" hangingPunct="1">
              <a:lnSpc>
                <a:spcPct val="80000"/>
              </a:lnSpc>
              <a:buClr>
                <a:schemeClr val="hlink"/>
              </a:buClr>
              <a:buSzPct val="70000"/>
              <a:buFont typeface="Wingdings" panose="05000000000000000000" pitchFamily="2" charset="2"/>
              <a:buNone/>
            </a:pPr>
            <a:r>
              <a:rPr lang="en-US" altLang="zh-CN" sz="1800" dirty="0">
                <a:ea typeface="黑体" panose="02010609060101010101" pitchFamily="49" charset="-122"/>
                <a:cs typeface="宋体" panose="02010600030101010101" pitchFamily="2" charset="-122"/>
              </a:rPr>
              <a:t>	int c;</a:t>
            </a:r>
          </a:p>
          <a:p>
            <a:pPr eaLnBrk="1" hangingPunct="1">
              <a:lnSpc>
                <a:spcPct val="80000"/>
              </a:lnSpc>
              <a:buClr>
                <a:schemeClr val="hlink"/>
              </a:buClr>
              <a:buSzPct val="70000"/>
              <a:buFont typeface="Wingdings" panose="05000000000000000000" pitchFamily="2" charset="2"/>
              <a:buNone/>
            </a:pPr>
            <a:r>
              <a:rPr lang="en-US" altLang="zh-CN" sz="1800" dirty="0">
                <a:ea typeface="黑体" panose="02010609060101010101" pitchFamily="49" charset="-122"/>
                <a:cs typeface="宋体" panose="02010600030101010101" pitchFamily="2" charset="-122"/>
              </a:rPr>
              <a:t>};</a:t>
            </a:r>
            <a:endParaRPr lang="zh-CN" altLang="en-US" dirty="0"/>
          </a:p>
        </p:txBody>
      </p:sp>
      <p:sp>
        <p:nvSpPr>
          <p:cNvPr id="7" name="文本框 6">
            <a:extLst>
              <a:ext uri="{FF2B5EF4-FFF2-40B4-BE49-F238E27FC236}">
                <a16:creationId xmlns:a16="http://schemas.microsoft.com/office/drawing/2014/main" id="{2F5B5C4A-5562-4428-A5CA-D16B057711E4}"/>
              </a:ext>
            </a:extLst>
          </p:cNvPr>
          <p:cNvSpPr txBox="1"/>
          <p:nvPr/>
        </p:nvSpPr>
        <p:spPr>
          <a:xfrm>
            <a:off x="3641598" y="4093423"/>
            <a:ext cx="6094476" cy="2529923"/>
          </a:xfrm>
          <a:prstGeom prst="rect">
            <a:avLst/>
          </a:prstGeom>
          <a:noFill/>
        </p:spPr>
        <p:txBody>
          <a:bodyPr wrap="square">
            <a:spAutoFit/>
          </a:bodyPr>
          <a:lstStyle/>
          <a:p>
            <a:pPr eaLnBrk="1" hangingPunct="1">
              <a:lnSpc>
                <a:spcPct val="80000"/>
              </a:lnSpc>
              <a:buClr>
                <a:schemeClr val="hlink"/>
              </a:buClr>
              <a:buSzPct val="70000"/>
              <a:buFont typeface="Wingdings" panose="05000000000000000000" pitchFamily="2" charset="2"/>
              <a:buNone/>
            </a:pPr>
            <a:r>
              <a:rPr lang="en-US" altLang="zh-CN" sz="1800" dirty="0">
                <a:ea typeface="黑体" panose="02010609060101010101" pitchFamily="49" charset="-122"/>
                <a:cs typeface="宋体" panose="02010600030101010101" pitchFamily="2" charset="-122"/>
              </a:rPr>
              <a:t>int main()</a:t>
            </a:r>
          </a:p>
          <a:p>
            <a:pPr eaLnBrk="1" hangingPunct="1">
              <a:lnSpc>
                <a:spcPct val="80000"/>
              </a:lnSpc>
              <a:buClr>
                <a:schemeClr val="hlink"/>
              </a:buClr>
              <a:buSzPct val="70000"/>
              <a:buFont typeface="Wingdings" panose="05000000000000000000" pitchFamily="2" charset="2"/>
              <a:buNone/>
            </a:pPr>
            <a:r>
              <a:rPr lang="en-US" altLang="zh-CN" sz="1800" dirty="0">
                <a:ea typeface="黑体" panose="02010609060101010101" pitchFamily="49" charset="-122"/>
                <a:cs typeface="宋体" panose="02010600030101010101" pitchFamily="2" charset="-122"/>
              </a:rPr>
              <a:t>{</a:t>
            </a:r>
          </a:p>
          <a:p>
            <a:pPr eaLnBrk="1" hangingPunct="1">
              <a:lnSpc>
                <a:spcPct val="80000"/>
              </a:lnSpc>
              <a:buClr>
                <a:schemeClr val="hlink"/>
              </a:buClr>
              <a:buSzPct val="70000"/>
              <a:buFont typeface="Wingdings" panose="05000000000000000000" pitchFamily="2" charset="2"/>
              <a:buNone/>
            </a:pPr>
            <a:r>
              <a:rPr lang="en-US" altLang="zh-CN" sz="1800" dirty="0">
                <a:ea typeface="黑体" panose="02010609060101010101" pitchFamily="49" charset="-122"/>
                <a:cs typeface="宋体" panose="02010600030101010101" pitchFamily="2" charset="-122"/>
              </a:rPr>
              <a:t>	</a:t>
            </a:r>
            <a:r>
              <a:rPr lang="en-US" altLang="zh-CN" sz="1800" dirty="0" err="1">
                <a:ea typeface="黑体" panose="02010609060101010101" pitchFamily="49" charset="-122"/>
                <a:cs typeface="宋体" panose="02010600030101010101" pitchFamily="2" charset="-122"/>
              </a:rPr>
              <a:t>My_base</a:t>
            </a:r>
            <a:r>
              <a:rPr lang="en-US" altLang="zh-CN" sz="1800" dirty="0">
                <a:ea typeface="黑体" panose="02010609060101010101" pitchFamily="49" charset="-122"/>
                <a:cs typeface="宋体" panose="02010600030101010101" pitchFamily="2" charset="-122"/>
              </a:rPr>
              <a:t> mb(50,50),*</a:t>
            </a:r>
            <a:r>
              <a:rPr lang="en-US" altLang="zh-CN" sz="1800" dirty="0" err="1">
                <a:ea typeface="黑体" panose="02010609060101010101" pitchFamily="49" charset="-122"/>
                <a:cs typeface="宋体" panose="02010600030101010101" pitchFamily="2" charset="-122"/>
              </a:rPr>
              <a:t>mp</a:t>
            </a:r>
            <a:r>
              <a:rPr lang="en-US" altLang="zh-CN" sz="1800" dirty="0">
                <a:ea typeface="黑体" panose="02010609060101010101" pitchFamily="49" charset="-122"/>
                <a:cs typeface="宋体" panose="02010600030101010101" pitchFamily="2" charset="-122"/>
              </a:rPr>
              <a:t>;</a:t>
            </a:r>
          </a:p>
          <a:p>
            <a:pPr eaLnBrk="1" hangingPunct="1">
              <a:lnSpc>
                <a:spcPct val="80000"/>
              </a:lnSpc>
              <a:buClr>
                <a:schemeClr val="hlink"/>
              </a:buClr>
              <a:buSzPct val="70000"/>
              <a:buFont typeface="Wingdings" panose="05000000000000000000" pitchFamily="2" charset="2"/>
              <a:buNone/>
            </a:pPr>
            <a:r>
              <a:rPr lang="en-US" altLang="zh-CN" sz="1800" dirty="0">
                <a:ea typeface="黑体" panose="02010609060101010101" pitchFamily="49" charset="-122"/>
                <a:cs typeface="宋体" panose="02010600030101010101" pitchFamily="2" charset="-122"/>
              </a:rPr>
              <a:t>	</a:t>
            </a:r>
            <a:r>
              <a:rPr lang="en-US" altLang="zh-CN" sz="1800" dirty="0" err="1">
                <a:ea typeface="黑体" panose="02010609060101010101" pitchFamily="49" charset="-122"/>
                <a:cs typeface="宋体" panose="02010600030101010101" pitchFamily="2" charset="-122"/>
              </a:rPr>
              <a:t>My_class</a:t>
            </a:r>
            <a:r>
              <a:rPr lang="en-US" altLang="zh-CN" sz="1800" dirty="0">
                <a:ea typeface="黑体" panose="02010609060101010101" pitchFamily="49" charset="-122"/>
                <a:cs typeface="宋体" panose="02010600030101010101" pitchFamily="2" charset="-122"/>
              </a:rPr>
              <a:t> mc(10,20,30);</a:t>
            </a:r>
          </a:p>
          <a:p>
            <a:pPr eaLnBrk="1" hangingPunct="1">
              <a:lnSpc>
                <a:spcPct val="80000"/>
              </a:lnSpc>
              <a:buClr>
                <a:schemeClr val="hlink"/>
              </a:buClr>
              <a:buSzPct val="70000"/>
              <a:buFont typeface="Wingdings" panose="05000000000000000000" pitchFamily="2" charset="2"/>
              <a:buNone/>
            </a:pPr>
            <a:r>
              <a:rPr lang="en-US" altLang="zh-CN" sz="1800" dirty="0">
                <a:ea typeface="黑体" panose="02010609060101010101" pitchFamily="49" charset="-122"/>
                <a:cs typeface="宋体" panose="02010600030101010101" pitchFamily="2" charset="-122"/>
              </a:rPr>
              <a:t>	</a:t>
            </a:r>
            <a:r>
              <a:rPr lang="en-US" altLang="zh-CN" sz="1800" dirty="0" err="1">
                <a:ea typeface="黑体" panose="02010609060101010101" pitchFamily="49" charset="-122"/>
                <a:cs typeface="宋体" panose="02010600030101010101" pitchFamily="2" charset="-122"/>
              </a:rPr>
              <a:t>mp</a:t>
            </a:r>
            <a:r>
              <a:rPr lang="en-US" altLang="zh-CN" sz="1800" dirty="0">
                <a:ea typeface="黑体" panose="02010609060101010101" pitchFamily="49" charset="-122"/>
                <a:cs typeface="宋体" panose="02010600030101010101" pitchFamily="2" charset="-122"/>
              </a:rPr>
              <a:t> = &amp;mb;</a:t>
            </a:r>
          </a:p>
          <a:p>
            <a:pPr eaLnBrk="1" hangingPunct="1">
              <a:lnSpc>
                <a:spcPct val="80000"/>
              </a:lnSpc>
              <a:buClr>
                <a:schemeClr val="hlink"/>
              </a:buClr>
              <a:buSzPct val="70000"/>
              <a:buFont typeface="Wingdings" panose="05000000000000000000" pitchFamily="2" charset="2"/>
              <a:buNone/>
            </a:pPr>
            <a:r>
              <a:rPr lang="en-US" altLang="zh-CN" sz="1800" dirty="0">
                <a:ea typeface="黑体" panose="02010609060101010101" pitchFamily="49" charset="-122"/>
                <a:cs typeface="宋体" panose="02010600030101010101" pitchFamily="2" charset="-122"/>
              </a:rPr>
              <a:t>	</a:t>
            </a:r>
            <a:r>
              <a:rPr lang="en-US" altLang="zh-CN" sz="1800" dirty="0" err="1">
                <a:ea typeface="黑体" panose="02010609060101010101" pitchFamily="49" charset="-122"/>
                <a:cs typeface="宋体" panose="02010600030101010101" pitchFamily="2" charset="-122"/>
              </a:rPr>
              <a:t>mp</a:t>
            </a:r>
            <a:r>
              <a:rPr lang="en-US" altLang="zh-CN" sz="1800" dirty="0">
                <a:ea typeface="黑体" panose="02010609060101010101" pitchFamily="49" charset="-122"/>
                <a:cs typeface="宋体" panose="02010600030101010101" pitchFamily="2" charset="-122"/>
              </a:rPr>
              <a:t>-&gt;show();</a:t>
            </a:r>
          </a:p>
          <a:p>
            <a:pPr eaLnBrk="1" hangingPunct="1">
              <a:lnSpc>
                <a:spcPct val="80000"/>
              </a:lnSpc>
              <a:buClr>
                <a:schemeClr val="hlink"/>
              </a:buClr>
              <a:buSzPct val="70000"/>
              <a:buFont typeface="Wingdings" panose="05000000000000000000" pitchFamily="2" charset="2"/>
              <a:buNone/>
            </a:pPr>
            <a:r>
              <a:rPr lang="en-US" altLang="zh-CN" sz="1800" dirty="0">
                <a:ea typeface="黑体" panose="02010609060101010101" pitchFamily="49" charset="-122"/>
                <a:cs typeface="宋体" panose="02010600030101010101" pitchFamily="2" charset="-122"/>
              </a:rPr>
              <a:t>	</a:t>
            </a:r>
            <a:r>
              <a:rPr lang="en-US" altLang="zh-CN" sz="1800" dirty="0" err="1">
                <a:ea typeface="黑体" panose="02010609060101010101" pitchFamily="49" charset="-122"/>
                <a:cs typeface="宋体" panose="02010600030101010101" pitchFamily="2" charset="-122"/>
              </a:rPr>
              <a:t>mp</a:t>
            </a:r>
            <a:r>
              <a:rPr lang="en-US" altLang="zh-CN" sz="1800" dirty="0">
                <a:ea typeface="黑体" panose="02010609060101010101" pitchFamily="49" charset="-122"/>
                <a:cs typeface="宋体" panose="02010600030101010101" pitchFamily="2" charset="-122"/>
              </a:rPr>
              <a:t> = &amp;mc;</a:t>
            </a:r>
          </a:p>
          <a:p>
            <a:pPr eaLnBrk="1" hangingPunct="1">
              <a:lnSpc>
                <a:spcPct val="80000"/>
              </a:lnSpc>
              <a:buClr>
                <a:schemeClr val="hlink"/>
              </a:buClr>
              <a:buSzPct val="70000"/>
              <a:buFont typeface="Wingdings" panose="05000000000000000000" pitchFamily="2" charset="2"/>
              <a:buNone/>
            </a:pPr>
            <a:r>
              <a:rPr lang="en-US" altLang="zh-CN" sz="1800" dirty="0">
                <a:ea typeface="黑体" panose="02010609060101010101" pitchFamily="49" charset="-122"/>
                <a:cs typeface="宋体" panose="02010600030101010101" pitchFamily="2" charset="-122"/>
              </a:rPr>
              <a:t>	</a:t>
            </a:r>
            <a:r>
              <a:rPr lang="en-US" altLang="zh-CN" sz="1800" dirty="0" err="1">
                <a:ea typeface="黑体" panose="02010609060101010101" pitchFamily="49" charset="-122"/>
                <a:cs typeface="宋体" panose="02010600030101010101" pitchFamily="2" charset="-122"/>
              </a:rPr>
              <a:t>mp</a:t>
            </a:r>
            <a:r>
              <a:rPr lang="en-US" altLang="zh-CN" sz="1800" dirty="0">
                <a:ea typeface="黑体" panose="02010609060101010101" pitchFamily="49" charset="-122"/>
                <a:cs typeface="宋体" panose="02010600030101010101" pitchFamily="2" charset="-122"/>
              </a:rPr>
              <a:t>-&gt;show();</a:t>
            </a:r>
          </a:p>
          <a:p>
            <a:pPr eaLnBrk="1" hangingPunct="1">
              <a:lnSpc>
                <a:spcPct val="80000"/>
              </a:lnSpc>
              <a:buClr>
                <a:schemeClr val="hlink"/>
              </a:buClr>
              <a:buSzPct val="70000"/>
              <a:buFont typeface="Wingdings" panose="05000000000000000000" pitchFamily="2" charset="2"/>
              <a:buNone/>
            </a:pPr>
            <a:r>
              <a:rPr lang="en-US" altLang="zh-CN" sz="1800" dirty="0">
                <a:ea typeface="黑体" panose="02010609060101010101" pitchFamily="49" charset="-122"/>
                <a:cs typeface="宋体" panose="02010600030101010101" pitchFamily="2" charset="-122"/>
              </a:rPr>
              <a:t>	</a:t>
            </a:r>
          </a:p>
          <a:p>
            <a:pPr eaLnBrk="1" hangingPunct="1">
              <a:lnSpc>
                <a:spcPct val="80000"/>
              </a:lnSpc>
              <a:buClr>
                <a:schemeClr val="hlink"/>
              </a:buClr>
              <a:buSzPct val="70000"/>
              <a:buFont typeface="Wingdings" panose="05000000000000000000" pitchFamily="2" charset="2"/>
              <a:buNone/>
            </a:pPr>
            <a:r>
              <a:rPr lang="en-US" altLang="zh-CN" sz="1800" dirty="0">
                <a:ea typeface="黑体" panose="02010609060101010101" pitchFamily="49" charset="-122"/>
                <a:cs typeface="宋体" panose="02010600030101010101" pitchFamily="2" charset="-122"/>
              </a:rPr>
              <a:t>	return 0;</a:t>
            </a:r>
          </a:p>
          <a:p>
            <a:pPr eaLnBrk="1" hangingPunct="1">
              <a:lnSpc>
                <a:spcPct val="80000"/>
              </a:lnSpc>
              <a:buClr>
                <a:schemeClr val="hlink"/>
              </a:buClr>
              <a:buSzPct val="70000"/>
              <a:buFont typeface="Wingdings" panose="05000000000000000000" pitchFamily="2" charset="2"/>
              <a:buNone/>
            </a:pPr>
            <a:r>
              <a:rPr lang="en-US" altLang="zh-CN" sz="1800" dirty="0">
                <a:ea typeface="黑体" panose="02010609060101010101" pitchFamily="49" charset="-122"/>
                <a:cs typeface="宋体" panose="02010600030101010101" pitchFamily="2" charset="-122"/>
              </a:rPr>
              <a:t>}</a:t>
            </a:r>
          </a:p>
        </p:txBody>
      </p:sp>
      <p:grpSp>
        <p:nvGrpSpPr>
          <p:cNvPr id="5" name="组合 4">
            <a:extLst>
              <a:ext uri="{FF2B5EF4-FFF2-40B4-BE49-F238E27FC236}">
                <a16:creationId xmlns:a16="http://schemas.microsoft.com/office/drawing/2014/main" id="{A2BD2B6E-2EDD-4EAB-81EB-A3B95E764E7E}"/>
              </a:ext>
            </a:extLst>
          </p:cNvPr>
          <p:cNvGrpSpPr>
            <a:grpSpLocks/>
          </p:cNvGrpSpPr>
          <p:nvPr/>
        </p:nvGrpSpPr>
        <p:grpSpPr bwMode="auto">
          <a:xfrm>
            <a:off x="665826" y="827789"/>
            <a:ext cx="4672860" cy="803275"/>
            <a:chOff x="859" y="753460"/>
            <a:chExt cx="3149901" cy="803331"/>
          </a:xfrm>
        </p:grpSpPr>
        <p:sp>
          <p:nvSpPr>
            <p:cNvPr id="9" name="Oval Callout 11">
              <a:extLst>
                <a:ext uri="{FF2B5EF4-FFF2-40B4-BE49-F238E27FC236}">
                  <a16:creationId xmlns:a16="http://schemas.microsoft.com/office/drawing/2014/main" id="{CDAEF943-33AF-46FD-A98D-BE01E9F9A44A}"/>
                </a:ext>
              </a:extLst>
            </p:cNvPr>
            <p:cNvSpPr/>
            <p:nvPr/>
          </p:nvSpPr>
          <p:spPr>
            <a:xfrm>
              <a:off x="859" y="1269433"/>
              <a:ext cx="2321300" cy="287358"/>
            </a:xfrm>
            <a:prstGeom prst="wedgeEllipseCallout">
              <a:avLst>
                <a:gd name="adj1" fmla="val 46489"/>
                <a:gd name="adj2" fmla="val -95977"/>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0" name="文本框 29">
              <a:extLst>
                <a:ext uri="{FF2B5EF4-FFF2-40B4-BE49-F238E27FC236}">
                  <a16:creationId xmlns:a16="http://schemas.microsoft.com/office/drawing/2014/main" id="{4124B87C-37D9-45EE-9AEA-A895C18CAFFB}"/>
                </a:ext>
              </a:extLst>
            </p:cNvPr>
            <p:cNvSpPr txBox="1">
              <a:spLocks noChangeArrowheads="1"/>
            </p:cNvSpPr>
            <p:nvPr/>
          </p:nvSpPr>
          <p:spPr bwMode="auto">
            <a:xfrm>
              <a:off x="718991" y="753460"/>
              <a:ext cx="243176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Wingdings" panose="05000000000000000000" pitchFamily="2" charset="2"/>
                <a:buChar char="¢"/>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bg2"/>
                </a:buClr>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1600" dirty="0">
                  <a:solidFill>
                    <a:srgbClr val="FF0000"/>
                  </a:solidFill>
                  <a:latin typeface="微软雅黑" panose="020B0503020204020204" pitchFamily="34" charset="-122"/>
                  <a:ea typeface="微软雅黑" panose="020B0503020204020204" pitchFamily="34" charset="-122"/>
                </a:rPr>
                <a:t>声明派生类</a:t>
              </a:r>
              <a:r>
                <a:rPr lang="en-US" altLang="zh-CN" sz="1600" dirty="0" err="1">
                  <a:solidFill>
                    <a:srgbClr val="FF0000"/>
                  </a:solidFill>
                  <a:latin typeface="微软雅黑" panose="020B0503020204020204" pitchFamily="34" charset="-122"/>
                  <a:ea typeface="微软雅黑" panose="020B0503020204020204" pitchFamily="34" charset="-122"/>
                </a:rPr>
                <a:t>My_class</a:t>
              </a:r>
              <a:r>
                <a:rPr lang="zh-CN" altLang="en-US" sz="1600" dirty="0">
                  <a:solidFill>
                    <a:srgbClr val="FF0000"/>
                  </a:solidFill>
                  <a:latin typeface="微软雅黑" panose="020B0503020204020204" pitchFamily="34" charset="-122"/>
                  <a:ea typeface="微软雅黑" panose="020B0503020204020204" pitchFamily="34" charset="-122"/>
                </a:rPr>
                <a:t>，公有继承</a:t>
              </a:r>
            </a:p>
          </p:txBody>
        </p:sp>
      </p:grpSp>
      <p:grpSp>
        <p:nvGrpSpPr>
          <p:cNvPr id="11" name="组合 10">
            <a:extLst>
              <a:ext uri="{FF2B5EF4-FFF2-40B4-BE49-F238E27FC236}">
                <a16:creationId xmlns:a16="http://schemas.microsoft.com/office/drawing/2014/main" id="{591F95AC-B3CE-4815-8B55-782663F8EE89}"/>
              </a:ext>
            </a:extLst>
          </p:cNvPr>
          <p:cNvGrpSpPr>
            <a:grpSpLocks/>
          </p:cNvGrpSpPr>
          <p:nvPr/>
        </p:nvGrpSpPr>
        <p:grpSpPr bwMode="auto">
          <a:xfrm>
            <a:off x="1553241" y="1764242"/>
            <a:ext cx="5646549" cy="769937"/>
            <a:chOff x="360526" y="1649938"/>
            <a:chExt cx="4176464" cy="770482"/>
          </a:xfrm>
        </p:grpSpPr>
        <p:sp>
          <p:nvSpPr>
            <p:cNvPr id="12" name="文本框 31">
              <a:extLst>
                <a:ext uri="{FF2B5EF4-FFF2-40B4-BE49-F238E27FC236}">
                  <a16:creationId xmlns:a16="http://schemas.microsoft.com/office/drawing/2014/main" id="{34799261-B421-47F0-B13D-68E509473C0B}"/>
                </a:ext>
              </a:extLst>
            </p:cNvPr>
            <p:cNvSpPr txBox="1">
              <a:spLocks noChangeArrowheads="1"/>
            </p:cNvSpPr>
            <p:nvPr/>
          </p:nvSpPr>
          <p:spPr bwMode="auto">
            <a:xfrm>
              <a:off x="2715877" y="2081866"/>
              <a:ext cx="182111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Wingdings" panose="05000000000000000000" pitchFamily="2" charset="2"/>
                <a:buChar char="¢"/>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bg2"/>
                </a:buClr>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1600" dirty="0">
                  <a:solidFill>
                    <a:srgbClr val="FF0000"/>
                  </a:solidFill>
                  <a:latin typeface="微软雅黑" panose="020B0503020204020204" pitchFamily="34" charset="-122"/>
                  <a:ea typeface="微软雅黑" panose="020B0503020204020204" pitchFamily="34" charset="-122"/>
                </a:rPr>
                <a:t>派生类构造函数</a:t>
              </a:r>
            </a:p>
          </p:txBody>
        </p:sp>
        <p:sp>
          <p:nvSpPr>
            <p:cNvPr id="13" name="Oval Callout 11">
              <a:extLst>
                <a:ext uri="{FF2B5EF4-FFF2-40B4-BE49-F238E27FC236}">
                  <a16:creationId xmlns:a16="http://schemas.microsoft.com/office/drawing/2014/main" id="{E38DA706-3AE2-44DC-B487-B9331AEB3579}"/>
                </a:ext>
              </a:extLst>
            </p:cNvPr>
            <p:cNvSpPr/>
            <p:nvPr/>
          </p:nvSpPr>
          <p:spPr>
            <a:xfrm>
              <a:off x="360526" y="1649938"/>
              <a:ext cx="3168461" cy="287540"/>
            </a:xfrm>
            <a:prstGeom prst="wedgeEllipseCallout">
              <a:avLst>
                <a:gd name="adj1" fmla="val 24721"/>
                <a:gd name="adj2" fmla="val 113484"/>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grpSp>
        <p:nvGrpSpPr>
          <p:cNvPr id="14" name="组合 13">
            <a:extLst>
              <a:ext uri="{FF2B5EF4-FFF2-40B4-BE49-F238E27FC236}">
                <a16:creationId xmlns:a16="http://schemas.microsoft.com/office/drawing/2014/main" id="{9C7840B4-DA40-448C-80B0-DA6896E13908}"/>
              </a:ext>
            </a:extLst>
          </p:cNvPr>
          <p:cNvGrpSpPr>
            <a:grpSpLocks/>
          </p:cNvGrpSpPr>
          <p:nvPr/>
        </p:nvGrpSpPr>
        <p:grpSpPr bwMode="auto">
          <a:xfrm>
            <a:off x="1644523" y="2649298"/>
            <a:ext cx="3994150" cy="436562"/>
            <a:chOff x="360526" y="1649938"/>
            <a:chExt cx="3993388" cy="435920"/>
          </a:xfrm>
        </p:grpSpPr>
        <p:sp>
          <p:nvSpPr>
            <p:cNvPr id="15" name="文本框 34">
              <a:extLst>
                <a:ext uri="{FF2B5EF4-FFF2-40B4-BE49-F238E27FC236}">
                  <a16:creationId xmlns:a16="http://schemas.microsoft.com/office/drawing/2014/main" id="{4FA26041-9515-41D1-8248-3368ECEE4CB1}"/>
                </a:ext>
              </a:extLst>
            </p:cNvPr>
            <p:cNvSpPr txBox="1">
              <a:spLocks noChangeArrowheads="1"/>
            </p:cNvSpPr>
            <p:nvPr/>
          </p:nvSpPr>
          <p:spPr bwMode="auto">
            <a:xfrm>
              <a:off x="2532801" y="1747304"/>
              <a:ext cx="182111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Wingdings" panose="05000000000000000000" pitchFamily="2" charset="2"/>
                <a:buChar char="¢"/>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bg2"/>
                </a:buClr>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1600">
                  <a:solidFill>
                    <a:srgbClr val="FF0000"/>
                  </a:solidFill>
                  <a:latin typeface="微软雅黑" panose="020B0503020204020204" pitchFamily="34" charset="-122"/>
                  <a:ea typeface="微软雅黑" panose="020B0503020204020204" pitchFamily="34" charset="-122"/>
                </a:rPr>
                <a:t>派生类成员函数</a:t>
              </a:r>
            </a:p>
          </p:txBody>
        </p:sp>
        <p:sp>
          <p:nvSpPr>
            <p:cNvPr id="16" name="Oval Callout 11">
              <a:extLst>
                <a:ext uri="{FF2B5EF4-FFF2-40B4-BE49-F238E27FC236}">
                  <a16:creationId xmlns:a16="http://schemas.microsoft.com/office/drawing/2014/main" id="{07E88064-E1C4-4CF9-A0E5-6E91482A058B}"/>
                </a:ext>
              </a:extLst>
            </p:cNvPr>
            <p:cNvSpPr/>
            <p:nvPr/>
          </p:nvSpPr>
          <p:spPr>
            <a:xfrm>
              <a:off x="360526" y="1649938"/>
              <a:ext cx="1288804" cy="288500"/>
            </a:xfrm>
            <a:prstGeom prst="wedgeEllipseCallout">
              <a:avLst>
                <a:gd name="adj1" fmla="val 110346"/>
                <a:gd name="adj2" fmla="val 48027"/>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grpSp>
        <p:nvGrpSpPr>
          <p:cNvPr id="17" name="组合 16">
            <a:extLst>
              <a:ext uri="{FF2B5EF4-FFF2-40B4-BE49-F238E27FC236}">
                <a16:creationId xmlns:a16="http://schemas.microsoft.com/office/drawing/2014/main" id="{1D37B697-3C79-4E72-85B1-285BB565E796}"/>
              </a:ext>
            </a:extLst>
          </p:cNvPr>
          <p:cNvGrpSpPr>
            <a:grpSpLocks/>
          </p:cNvGrpSpPr>
          <p:nvPr/>
        </p:nvGrpSpPr>
        <p:grpSpPr bwMode="auto">
          <a:xfrm>
            <a:off x="6688836" y="3617482"/>
            <a:ext cx="1612900" cy="1185862"/>
            <a:chOff x="7092280" y="452299"/>
            <a:chExt cx="1614010" cy="1186720"/>
          </a:xfrm>
        </p:grpSpPr>
        <p:sp>
          <p:nvSpPr>
            <p:cNvPr id="18" name="Oval Callout 11">
              <a:extLst>
                <a:ext uri="{FF2B5EF4-FFF2-40B4-BE49-F238E27FC236}">
                  <a16:creationId xmlns:a16="http://schemas.microsoft.com/office/drawing/2014/main" id="{32B3495F-24C8-4F98-8484-486BDF5C330C}"/>
                </a:ext>
              </a:extLst>
            </p:cNvPr>
            <p:cNvSpPr/>
            <p:nvPr/>
          </p:nvSpPr>
          <p:spPr>
            <a:xfrm>
              <a:off x="7187596" y="1318112"/>
              <a:ext cx="552830" cy="320907"/>
            </a:xfrm>
            <a:prstGeom prst="wedgeEllipseCallout">
              <a:avLst>
                <a:gd name="adj1" fmla="val 40702"/>
                <a:gd name="adj2" fmla="val -164932"/>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dirty="0"/>
                <a:t>？</a:t>
              </a:r>
            </a:p>
          </p:txBody>
        </p:sp>
        <p:sp>
          <p:nvSpPr>
            <p:cNvPr id="19" name="文本框 44">
              <a:extLst>
                <a:ext uri="{FF2B5EF4-FFF2-40B4-BE49-F238E27FC236}">
                  <a16:creationId xmlns:a16="http://schemas.microsoft.com/office/drawing/2014/main" id="{F63ECFB4-8323-409D-93A2-018F676A3A92}"/>
                </a:ext>
              </a:extLst>
            </p:cNvPr>
            <p:cNvSpPr txBox="1">
              <a:spLocks noChangeArrowheads="1"/>
            </p:cNvSpPr>
            <p:nvPr/>
          </p:nvSpPr>
          <p:spPr bwMode="auto">
            <a:xfrm>
              <a:off x="7092280" y="452299"/>
              <a:ext cx="161401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Wingdings" panose="05000000000000000000" pitchFamily="2" charset="2"/>
                <a:buChar char="¢"/>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bg2"/>
                </a:buClr>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1600" dirty="0">
                  <a:solidFill>
                    <a:srgbClr val="FF0000"/>
                  </a:solidFill>
                  <a:latin typeface="微软雅黑" panose="020B0503020204020204" pitchFamily="34" charset="-122"/>
                  <a:ea typeface="微软雅黑" panose="020B0503020204020204" pitchFamily="34" charset="-122"/>
                </a:rPr>
                <a:t>基类的对象指针</a:t>
              </a:r>
            </a:p>
          </p:txBody>
        </p:sp>
      </p:grpSp>
      <p:sp>
        <p:nvSpPr>
          <p:cNvPr id="2" name="文本框 1">
            <a:extLst>
              <a:ext uri="{FF2B5EF4-FFF2-40B4-BE49-F238E27FC236}">
                <a16:creationId xmlns:a16="http://schemas.microsoft.com/office/drawing/2014/main" id="{BDF9948F-728C-488F-85FD-01B1940B025E}"/>
              </a:ext>
            </a:extLst>
          </p:cNvPr>
          <p:cNvSpPr txBox="1"/>
          <p:nvPr/>
        </p:nvSpPr>
        <p:spPr>
          <a:xfrm>
            <a:off x="8753383" y="1791163"/>
            <a:ext cx="3429144" cy="1723805"/>
          </a:xfrm>
          <a:prstGeom prst="rect">
            <a:avLst/>
          </a:prstGeom>
          <a:noFill/>
        </p:spPr>
        <p:txBody>
          <a:bodyPr wrap="none" rtlCol="0" anchor="ctr">
            <a:spAutoFit/>
          </a:bodyPr>
          <a:lstStyle/>
          <a:p>
            <a:pPr>
              <a:lnSpc>
                <a:spcPct val="120000"/>
              </a:lnSpc>
            </a:pPr>
            <a:r>
              <a:rPr lang="zh-CN" altLang="en-US" dirty="0">
                <a:solidFill>
                  <a:schemeClr val="tx1">
                    <a:lumMod val="75000"/>
                    <a:lumOff val="25000"/>
                  </a:schemeClr>
                </a:solidFill>
              </a:rPr>
              <a:t>输出结果：</a:t>
            </a:r>
            <a:endParaRPr lang="en-US" altLang="zh-CN" dirty="0">
              <a:solidFill>
                <a:schemeClr val="tx1">
                  <a:lumMod val="75000"/>
                  <a:lumOff val="25000"/>
                </a:schemeClr>
              </a:solidFill>
            </a:endParaRPr>
          </a:p>
          <a:p>
            <a:pPr>
              <a:lnSpc>
                <a:spcPct val="120000"/>
              </a:lnSpc>
            </a:pPr>
            <a:r>
              <a:rPr lang="zh-CN" altLang="en-US" sz="1800" dirty="0">
                <a:ea typeface="黑体" panose="02010609060101010101" pitchFamily="49" charset="-122"/>
                <a:cs typeface="宋体" panose="02010600030101010101" pitchFamily="2" charset="-122"/>
              </a:rPr>
              <a:t>调用基类</a:t>
            </a:r>
            <a:r>
              <a:rPr lang="en-US" altLang="zh-CN" sz="1800" dirty="0" err="1">
                <a:ea typeface="黑体" panose="02010609060101010101" pitchFamily="49" charset="-122"/>
                <a:cs typeface="宋体" panose="02010600030101010101" pitchFamily="2" charset="-122"/>
              </a:rPr>
              <a:t>My_base</a:t>
            </a:r>
            <a:r>
              <a:rPr lang="zh-CN" altLang="en-US" sz="1800" dirty="0">
                <a:ea typeface="黑体" panose="02010609060101010101" pitchFamily="49" charset="-122"/>
                <a:cs typeface="宋体" panose="02010600030101010101" pitchFamily="2" charset="-122"/>
              </a:rPr>
              <a:t>的</a:t>
            </a:r>
            <a:r>
              <a:rPr lang="en-US" altLang="zh-CN" sz="1800" dirty="0">
                <a:ea typeface="黑体" panose="02010609060101010101" pitchFamily="49" charset="-122"/>
                <a:cs typeface="宋体" panose="02010600030101010101" pitchFamily="2" charset="-122"/>
              </a:rPr>
              <a:t>show()</a:t>
            </a:r>
            <a:r>
              <a:rPr lang="zh-CN" altLang="en-US" sz="1800" dirty="0">
                <a:ea typeface="黑体" panose="02010609060101010101" pitchFamily="49" charset="-122"/>
                <a:cs typeface="宋体" panose="02010600030101010101" pitchFamily="2" charset="-122"/>
              </a:rPr>
              <a:t>函数</a:t>
            </a:r>
            <a:endParaRPr lang="en-US" altLang="zh-CN" sz="1800" dirty="0">
              <a:ea typeface="黑体" panose="02010609060101010101" pitchFamily="49" charset="-122"/>
              <a:cs typeface="宋体" panose="02010600030101010101" pitchFamily="2" charset="-122"/>
            </a:endParaRPr>
          </a:p>
          <a:p>
            <a:pPr>
              <a:lnSpc>
                <a:spcPct val="120000"/>
              </a:lnSpc>
            </a:pPr>
            <a:r>
              <a:rPr lang="en-US" altLang="zh-CN" dirty="0">
                <a:solidFill>
                  <a:schemeClr val="tx1">
                    <a:lumMod val="75000"/>
                    <a:lumOff val="25000"/>
                  </a:schemeClr>
                </a:solidFill>
                <a:ea typeface="黑体" panose="02010609060101010101" pitchFamily="49" charset="-122"/>
              </a:rPr>
              <a:t>50 50</a:t>
            </a:r>
          </a:p>
          <a:p>
            <a:pPr>
              <a:lnSpc>
                <a:spcPct val="120000"/>
              </a:lnSpc>
            </a:pPr>
            <a:r>
              <a:rPr lang="zh-CN" altLang="en-US" sz="1800" dirty="0">
                <a:ea typeface="黑体" panose="02010609060101010101" pitchFamily="49" charset="-122"/>
                <a:cs typeface="宋体" panose="02010600030101010101" pitchFamily="2" charset="-122"/>
              </a:rPr>
              <a:t>调用基类</a:t>
            </a:r>
            <a:r>
              <a:rPr lang="en-US" altLang="zh-CN" sz="1800" dirty="0" err="1">
                <a:ea typeface="黑体" panose="02010609060101010101" pitchFamily="49" charset="-122"/>
                <a:cs typeface="宋体" panose="02010600030101010101" pitchFamily="2" charset="-122"/>
              </a:rPr>
              <a:t>My_base</a:t>
            </a:r>
            <a:r>
              <a:rPr lang="zh-CN" altLang="en-US" sz="1800" dirty="0">
                <a:ea typeface="黑体" panose="02010609060101010101" pitchFamily="49" charset="-122"/>
                <a:cs typeface="宋体" panose="02010600030101010101" pitchFamily="2" charset="-122"/>
              </a:rPr>
              <a:t>的</a:t>
            </a:r>
            <a:r>
              <a:rPr lang="en-US" altLang="zh-CN" sz="1800" dirty="0">
                <a:ea typeface="黑体" panose="02010609060101010101" pitchFamily="49" charset="-122"/>
                <a:cs typeface="宋体" panose="02010600030101010101" pitchFamily="2" charset="-122"/>
              </a:rPr>
              <a:t>show()</a:t>
            </a:r>
            <a:r>
              <a:rPr lang="zh-CN" altLang="en-US" sz="1800" dirty="0">
                <a:ea typeface="黑体" panose="02010609060101010101" pitchFamily="49" charset="-122"/>
                <a:cs typeface="宋体" panose="02010600030101010101" pitchFamily="2" charset="-122"/>
              </a:rPr>
              <a:t>函数</a:t>
            </a:r>
            <a:endParaRPr lang="en-US" altLang="zh-CN" sz="1800" dirty="0">
              <a:ea typeface="黑体" panose="02010609060101010101" pitchFamily="49" charset="-122"/>
              <a:cs typeface="宋体" panose="02010600030101010101" pitchFamily="2" charset="-122"/>
            </a:endParaRPr>
          </a:p>
          <a:p>
            <a:pPr>
              <a:lnSpc>
                <a:spcPct val="120000"/>
              </a:lnSpc>
            </a:pPr>
            <a:r>
              <a:rPr lang="en-US" altLang="zh-CN" dirty="0">
                <a:solidFill>
                  <a:schemeClr val="tx1">
                    <a:lumMod val="75000"/>
                    <a:lumOff val="25000"/>
                  </a:schemeClr>
                </a:solidFill>
              </a:rPr>
              <a:t>10 20</a:t>
            </a:r>
            <a:endParaRPr lang="zh-CN" altLang="en-US" dirty="0">
              <a:solidFill>
                <a:schemeClr val="tx1">
                  <a:lumMod val="75000"/>
                  <a:lumOff val="25000"/>
                </a:schemeClr>
              </a:solidFill>
            </a:endParaRPr>
          </a:p>
        </p:txBody>
      </p:sp>
    </p:spTree>
    <p:extLst>
      <p:ext uri="{BB962C8B-B14F-4D97-AF65-F5344CB8AC3E}">
        <p14:creationId xmlns:p14="http://schemas.microsoft.com/office/powerpoint/2010/main" val="2926115940"/>
      </p:ext>
    </p:extLst>
  </p:cSld>
  <p:clrMapOvr>
    <a:masterClrMapping/>
  </p:clrMapOvr>
  <mc:AlternateContent xmlns:mc="http://schemas.openxmlformats.org/markup-compatibility/2006" xmlns:p14="http://schemas.microsoft.com/office/powerpoint/2010/main">
    <mc:Choice Requires="p14">
      <p:transition spd="slow" p14:dur="1600" advClick="0" advTm="5000">
        <p14:prism isInverted="1"/>
      </p:transition>
    </mc:Choice>
    <mc:Fallback xmlns="">
      <p:transition spd="slow"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down)">
                                      <p:cBhvr>
                                        <p:cTn id="12" dur="500"/>
                                        <p:tgtEl>
                                          <p:spTgt spid="5"/>
                                        </p:tgtEl>
                                      </p:cBhvr>
                                    </p:animEffect>
                                  </p:childTnLst>
                                </p:cTn>
                              </p:par>
                              <p:par>
                                <p:cTn id="13" presetID="2" presetClass="exit" presetSubtype="4" fill="hold" nodeType="withEffect">
                                  <p:stCondLst>
                                    <p:cond delay="0"/>
                                  </p:stCondLst>
                                  <p:childTnLst>
                                    <p:anim calcmode="lin" valueType="num">
                                      <p:cBhvr additive="base">
                                        <p:cTn id="14" dur="500"/>
                                        <p:tgtEl>
                                          <p:spTgt spid="5"/>
                                        </p:tgtEl>
                                        <p:attrNameLst>
                                          <p:attrName>ppt_x</p:attrName>
                                        </p:attrNameLst>
                                      </p:cBhvr>
                                      <p:tavLst>
                                        <p:tav tm="0">
                                          <p:val>
                                            <p:strVal val="ppt_x"/>
                                          </p:val>
                                        </p:tav>
                                        <p:tav tm="100000">
                                          <p:val>
                                            <p:strVal val="ppt_x"/>
                                          </p:val>
                                        </p:tav>
                                      </p:tavLst>
                                    </p:anim>
                                    <p:anim calcmode="lin" valueType="num">
                                      <p:cBhvr additive="base">
                                        <p:cTn id="15" dur="500"/>
                                        <p:tgtEl>
                                          <p:spTgt spid="5"/>
                                        </p:tgtEl>
                                        <p:attrNameLst>
                                          <p:attrName>ppt_y</p:attrName>
                                        </p:attrNameLst>
                                      </p:cBhvr>
                                      <p:tavLst>
                                        <p:tav tm="0">
                                          <p:val>
                                            <p:strVal val="ppt_y"/>
                                          </p:val>
                                        </p:tav>
                                        <p:tav tm="100000">
                                          <p:val>
                                            <p:strVal val="1+ppt_h/2"/>
                                          </p:val>
                                        </p:tav>
                                      </p:tavLst>
                                    </p:anim>
                                    <p:set>
                                      <p:cBhvr>
                                        <p:cTn id="16" dur="1" fill="hold">
                                          <p:stCondLst>
                                            <p:cond delay="499"/>
                                          </p:stCondLst>
                                        </p:cTn>
                                        <p:tgtEl>
                                          <p:spTgt spid="5"/>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wipe(left)">
                                      <p:cBhvr>
                                        <p:cTn id="21" dur="500"/>
                                        <p:tgtEl>
                                          <p:spTgt spid="11"/>
                                        </p:tgtEl>
                                      </p:cBhvr>
                                    </p:animEffect>
                                  </p:childTnLst>
                                </p:cTn>
                              </p:par>
                              <p:par>
                                <p:cTn id="22" presetID="2" presetClass="exit" presetSubtype="4" fill="hold" nodeType="withEffect">
                                  <p:stCondLst>
                                    <p:cond delay="0"/>
                                  </p:stCondLst>
                                  <p:childTnLst>
                                    <p:anim calcmode="lin" valueType="num">
                                      <p:cBhvr additive="base">
                                        <p:cTn id="23" dur="500"/>
                                        <p:tgtEl>
                                          <p:spTgt spid="11"/>
                                        </p:tgtEl>
                                        <p:attrNameLst>
                                          <p:attrName>ppt_x</p:attrName>
                                        </p:attrNameLst>
                                      </p:cBhvr>
                                      <p:tavLst>
                                        <p:tav tm="0">
                                          <p:val>
                                            <p:strVal val="ppt_x"/>
                                          </p:val>
                                        </p:tav>
                                        <p:tav tm="100000">
                                          <p:val>
                                            <p:strVal val="ppt_x"/>
                                          </p:val>
                                        </p:tav>
                                      </p:tavLst>
                                    </p:anim>
                                    <p:anim calcmode="lin" valueType="num">
                                      <p:cBhvr additive="base">
                                        <p:cTn id="24" dur="500"/>
                                        <p:tgtEl>
                                          <p:spTgt spid="11"/>
                                        </p:tgtEl>
                                        <p:attrNameLst>
                                          <p:attrName>ppt_y</p:attrName>
                                        </p:attrNameLst>
                                      </p:cBhvr>
                                      <p:tavLst>
                                        <p:tav tm="0">
                                          <p:val>
                                            <p:strVal val="ppt_y"/>
                                          </p:val>
                                        </p:tav>
                                        <p:tav tm="100000">
                                          <p:val>
                                            <p:strVal val="1+ppt_h/2"/>
                                          </p:val>
                                        </p:tav>
                                      </p:tavLst>
                                    </p:anim>
                                    <p:set>
                                      <p:cBhvr>
                                        <p:cTn id="25" dur="1" fill="hold">
                                          <p:stCondLst>
                                            <p:cond delay="499"/>
                                          </p:stCondLst>
                                        </p:cTn>
                                        <p:tgtEl>
                                          <p:spTgt spid="11"/>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wipe(left)">
                                      <p:cBhvr>
                                        <p:cTn id="30" dur="500"/>
                                        <p:tgtEl>
                                          <p:spTgt spid="14"/>
                                        </p:tgtEl>
                                      </p:cBhvr>
                                    </p:animEffect>
                                  </p:childTnLst>
                                </p:cTn>
                              </p:par>
                              <p:par>
                                <p:cTn id="31" presetID="2" presetClass="exit" presetSubtype="4" fill="hold" nodeType="withEffect">
                                  <p:stCondLst>
                                    <p:cond delay="0"/>
                                  </p:stCondLst>
                                  <p:childTnLst>
                                    <p:anim calcmode="lin" valueType="num">
                                      <p:cBhvr additive="base">
                                        <p:cTn id="32" dur="500"/>
                                        <p:tgtEl>
                                          <p:spTgt spid="14"/>
                                        </p:tgtEl>
                                        <p:attrNameLst>
                                          <p:attrName>ppt_x</p:attrName>
                                        </p:attrNameLst>
                                      </p:cBhvr>
                                      <p:tavLst>
                                        <p:tav tm="0">
                                          <p:val>
                                            <p:strVal val="ppt_x"/>
                                          </p:val>
                                        </p:tav>
                                        <p:tav tm="100000">
                                          <p:val>
                                            <p:strVal val="ppt_x"/>
                                          </p:val>
                                        </p:tav>
                                      </p:tavLst>
                                    </p:anim>
                                    <p:anim calcmode="lin" valueType="num">
                                      <p:cBhvr additive="base">
                                        <p:cTn id="33" dur="500"/>
                                        <p:tgtEl>
                                          <p:spTgt spid="14"/>
                                        </p:tgtEl>
                                        <p:attrNameLst>
                                          <p:attrName>ppt_y</p:attrName>
                                        </p:attrNameLst>
                                      </p:cBhvr>
                                      <p:tavLst>
                                        <p:tav tm="0">
                                          <p:val>
                                            <p:strVal val="ppt_y"/>
                                          </p:val>
                                        </p:tav>
                                        <p:tav tm="100000">
                                          <p:val>
                                            <p:strVal val="1+ppt_h/2"/>
                                          </p:val>
                                        </p:tav>
                                      </p:tavLst>
                                    </p:anim>
                                    <p:set>
                                      <p:cBhvr>
                                        <p:cTn id="34" dur="1" fill="hold">
                                          <p:stCondLst>
                                            <p:cond delay="499"/>
                                          </p:stCondLst>
                                        </p:cTn>
                                        <p:tgtEl>
                                          <p:spTgt spid="14"/>
                                        </p:tgtEl>
                                        <p:attrNameLst>
                                          <p:attrName>style.visibility</p:attrName>
                                        </p:attrNameLst>
                                      </p:cBhvr>
                                      <p:to>
                                        <p:strVal val="hidden"/>
                                      </p:to>
                                    </p:set>
                                  </p:childTnLst>
                                </p:cTn>
                              </p:par>
                            </p:childTnLst>
                          </p:cTn>
                        </p:par>
                        <p:par>
                          <p:cTn id="35" fill="hold">
                            <p:stCondLst>
                              <p:cond delay="500"/>
                            </p:stCondLst>
                            <p:childTnLst>
                              <p:par>
                                <p:cTn id="36" presetID="22" presetClass="entr" presetSubtype="4" fill="hold" nodeType="afterEffect">
                                  <p:stCondLst>
                                    <p:cond delay="0"/>
                                  </p:stCondLst>
                                  <p:childTnLst>
                                    <p:set>
                                      <p:cBhvr>
                                        <p:cTn id="37" dur="1" fill="hold">
                                          <p:stCondLst>
                                            <p:cond delay="0"/>
                                          </p:stCondLst>
                                        </p:cTn>
                                        <p:tgtEl>
                                          <p:spTgt spid="17"/>
                                        </p:tgtEl>
                                        <p:attrNameLst>
                                          <p:attrName>style.visibility</p:attrName>
                                        </p:attrNameLst>
                                      </p:cBhvr>
                                      <p:to>
                                        <p:strVal val="visible"/>
                                      </p:to>
                                    </p:set>
                                    <p:animEffect transition="in" filter="wipe(down)">
                                      <p:cBhvr>
                                        <p:cTn id="38"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千图PPT彼岸天：ID 8661124库_组合 1"/>
          <p:cNvGrpSpPr/>
          <p:nvPr>
            <p:custDataLst>
              <p:tags r:id="rId1"/>
            </p:custDataLst>
          </p:nvPr>
        </p:nvGrpSpPr>
        <p:grpSpPr>
          <a:xfrm>
            <a:off x="4149404" y="1615937"/>
            <a:ext cx="3929275" cy="2316806"/>
            <a:chOff x="1295401" y="1411750"/>
            <a:chExt cx="2819400" cy="1915542"/>
          </a:xfrm>
        </p:grpSpPr>
        <p:sp>
          <p:nvSpPr>
            <p:cNvPr id="4" name="Rectangle: Rounded Corners 5"/>
            <p:cNvSpPr/>
            <p:nvPr/>
          </p:nvSpPr>
          <p:spPr>
            <a:xfrm>
              <a:off x="1295401" y="1822737"/>
              <a:ext cx="2819400" cy="1504555"/>
            </a:xfrm>
            <a:prstGeom prst="roundRect">
              <a:avLst>
                <a:gd name="adj" fmla="val 5694"/>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grpSp>
          <p:nvGrpSpPr>
            <p:cNvPr id="5" name="Group 6"/>
            <p:cNvGrpSpPr/>
            <p:nvPr/>
          </p:nvGrpSpPr>
          <p:grpSpPr>
            <a:xfrm>
              <a:off x="2303165" y="1411750"/>
              <a:ext cx="803870" cy="803870"/>
              <a:chOff x="2247900" y="1225947"/>
              <a:chExt cx="914400" cy="914400"/>
            </a:xfrm>
          </p:grpSpPr>
          <p:sp>
            <p:nvSpPr>
              <p:cNvPr id="44" name="Rectangle: Rounded Corners 9"/>
              <p:cNvSpPr/>
              <p:nvPr/>
            </p:nvSpPr>
            <p:spPr>
              <a:xfrm>
                <a:off x="2247900" y="1225947"/>
                <a:ext cx="914400" cy="9144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45" name="Freeform: Shape 10"/>
              <p:cNvSpPr/>
              <p:nvPr/>
            </p:nvSpPr>
            <p:spPr bwMode="auto">
              <a:xfrm>
                <a:off x="2458417" y="1467073"/>
                <a:ext cx="493366" cy="432146"/>
              </a:xfrm>
              <a:custGeom>
                <a:avLst/>
                <a:gdLst>
                  <a:gd name="T0" fmla="*/ 212060 w 602"/>
                  <a:gd name="T1" fmla="*/ 103681 h 531"/>
                  <a:gd name="T2" fmla="*/ 112352 w 602"/>
                  <a:gd name="T3" fmla="*/ 144579 h 531"/>
                  <a:gd name="T4" fmla="*/ 112352 w 602"/>
                  <a:gd name="T5" fmla="*/ 144579 h 531"/>
                  <a:gd name="T6" fmla="*/ 109823 w 602"/>
                  <a:gd name="T7" fmla="*/ 147090 h 531"/>
                  <a:gd name="T8" fmla="*/ 104766 w 602"/>
                  <a:gd name="T9" fmla="*/ 144579 h 531"/>
                  <a:gd name="T10" fmla="*/ 104766 w 602"/>
                  <a:gd name="T11" fmla="*/ 144579 h 531"/>
                  <a:gd name="T12" fmla="*/ 5419 w 602"/>
                  <a:gd name="T13" fmla="*/ 103681 h 531"/>
                  <a:gd name="T14" fmla="*/ 10477 w 602"/>
                  <a:gd name="T15" fmla="*/ 86102 h 531"/>
                  <a:gd name="T16" fmla="*/ 15534 w 602"/>
                  <a:gd name="T17" fmla="*/ 86102 h 531"/>
                  <a:gd name="T18" fmla="*/ 15534 w 602"/>
                  <a:gd name="T19" fmla="*/ 86102 h 531"/>
                  <a:gd name="T20" fmla="*/ 204474 w 602"/>
                  <a:gd name="T21" fmla="*/ 86102 h 531"/>
                  <a:gd name="T22" fmla="*/ 204474 w 602"/>
                  <a:gd name="T23" fmla="*/ 86102 h 531"/>
                  <a:gd name="T24" fmla="*/ 207002 w 602"/>
                  <a:gd name="T25" fmla="*/ 86102 h 531"/>
                  <a:gd name="T26" fmla="*/ 212060 w 602"/>
                  <a:gd name="T27" fmla="*/ 103681 h 531"/>
                  <a:gd name="T28" fmla="*/ 212060 w 602"/>
                  <a:gd name="T29" fmla="*/ 60630 h 531"/>
                  <a:gd name="T30" fmla="*/ 112352 w 602"/>
                  <a:gd name="T31" fmla="*/ 101169 h 531"/>
                  <a:gd name="T32" fmla="*/ 112352 w 602"/>
                  <a:gd name="T33" fmla="*/ 101169 h 531"/>
                  <a:gd name="T34" fmla="*/ 109823 w 602"/>
                  <a:gd name="T35" fmla="*/ 101169 h 531"/>
                  <a:gd name="T36" fmla="*/ 104766 w 602"/>
                  <a:gd name="T37" fmla="*/ 101169 h 531"/>
                  <a:gd name="T38" fmla="*/ 104766 w 602"/>
                  <a:gd name="T39" fmla="*/ 101169 h 531"/>
                  <a:gd name="T40" fmla="*/ 5419 w 602"/>
                  <a:gd name="T41" fmla="*/ 60630 h 531"/>
                  <a:gd name="T42" fmla="*/ 5419 w 602"/>
                  <a:gd name="T43" fmla="*/ 43051 h 531"/>
                  <a:gd name="T44" fmla="*/ 104766 w 602"/>
                  <a:gd name="T45" fmla="*/ 2511 h 531"/>
                  <a:gd name="T46" fmla="*/ 104766 w 602"/>
                  <a:gd name="T47" fmla="*/ 2511 h 531"/>
                  <a:gd name="T48" fmla="*/ 109823 w 602"/>
                  <a:gd name="T49" fmla="*/ 0 h 531"/>
                  <a:gd name="T50" fmla="*/ 112352 w 602"/>
                  <a:gd name="T51" fmla="*/ 2511 h 531"/>
                  <a:gd name="T52" fmla="*/ 112352 w 602"/>
                  <a:gd name="T53" fmla="*/ 2511 h 531"/>
                  <a:gd name="T54" fmla="*/ 212060 w 602"/>
                  <a:gd name="T55" fmla="*/ 43051 h 531"/>
                  <a:gd name="T56" fmla="*/ 212060 w 602"/>
                  <a:gd name="T57" fmla="*/ 60630 h 531"/>
                  <a:gd name="T58" fmla="*/ 10477 w 602"/>
                  <a:gd name="T59" fmla="*/ 129153 h 531"/>
                  <a:gd name="T60" fmla="*/ 15534 w 602"/>
                  <a:gd name="T61" fmla="*/ 129153 h 531"/>
                  <a:gd name="T62" fmla="*/ 15534 w 602"/>
                  <a:gd name="T63" fmla="*/ 129153 h 531"/>
                  <a:gd name="T64" fmla="*/ 204474 w 602"/>
                  <a:gd name="T65" fmla="*/ 129153 h 531"/>
                  <a:gd name="T66" fmla="*/ 204474 w 602"/>
                  <a:gd name="T67" fmla="*/ 129153 h 531"/>
                  <a:gd name="T68" fmla="*/ 207002 w 602"/>
                  <a:gd name="T69" fmla="*/ 129153 h 531"/>
                  <a:gd name="T70" fmla="*/ 212060 w 602"/>
                  <a:gd name="T71" fmla="*/ 149602 h 531"/>
                  <a:gd name="T72" fmla="*/ 112352 w 602"/>
                  <a:gd name="T73" fmla="*/ 190141 h 531"/>
                  <a:gd name="T74" fmla="*/ 112352 w 602"/>
                  <a:gd name="T75" fmla="*/ 190141 h 531"/>
                  <a:gd name="T76" fmla="*/ 109823 w 602"/>
                  <a:gd name="T77" fmla="*/ 190141 h 531"/>
                  <a:gd name="T78" fmla="*/ 104766 w 602"/>
                  <a:gd name="T79" fmla="*/ 190141 h 531"/>
                  <a:gd name="T80" fmla="*/ 104766 w 602"/>
                  <a:gd name="T81" fmla="*/ 190141 h 531"/>
                  <a:gd name="T82" fmla="*/ 5419 w 602"/>
                  <a:gd name="T83" fmla="*/ 149602 h 531"/>
                  <a:gd name="T84" fmla="*/ 10477 w 602"/>
                  <a:gd name="T85" fmla="*/ 129153 h 531"/>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602" h="531">
                    <a:moveTo>
                      <a:pt x="587" y="289"/>
                    </a:moveTo>
                    <a:lnTo>
                      <a:pt x="587" y="289"/>
                    </a:lnTo>
                    <a:cubicBezTo>
                      <a:pt x="311" y="403"/>
                      <a:pt x="311" y="403"/>
                      <a:pt x="311" y="403"/>
                    </a:cubicBezTo>
                    <a:cubicBezTo>
                      <a:pt x="311" y="410"/>
                      <a:pt x="304" y="410"/>
                      <a:pt x="304" y="410"/>
                    </a:cubicBezTo>
                    <a:cubicBezTo>
                      <a:pt x="297" y="410"/>
                      <a:pt x="297" y="410"/>
                      <a:pt x="290" y="403"/>
                    </a:cubicBezTo>
                    <a:cubicBezTo>
                      <a:pt x="15" y="289"/>
                      <a:pt x="15" y="289"/>
                      <a:pt x="15" y="289"/>
                    </a:cubicBezTo>
                    <a:cubicBezTo>
                      <a:pt x="7" y="289"/>
                      <a:pt x="0" y="275"/>
                      <a:pt x="0" y="268"/>
                    </a:cubicBezTo>
                    <a:cubicBezTo>
                      <a:pt x="0" y="247"/>
                      <a:pt x="15" y="240"/>
                      <a:pt x="29" y="240"/>
                    </a:cubicBezTo>
                    <a:cubicBezTo>
                      <a:pt x="36" y="240"/>
                      <a:pt x="36" y="240"/>
                      <a:pt x="43" y="240"/>
                    </a:cubicBezTo>
                    <a:cubicBezTo>
                      <a:pt x="304" y="346"/>
                      <a:pt x="304" y="346"/>
                      <a:pt x="304" y="346"/>
                    </a:cubicBezTo>
                    <a:cubicBezTo>
                      <a:pt x="566" y="240"/>
                      <a:pt x="566" y="240"/>
                      <a:pt x="566" y="240"/>
                    </a:cubicBezTo>
                    <a:lnTo>
                      <a:pt x="573" y="240"/>
                    </a:lnTo>
                    <a:cubicBezTo>
                      <a:pt x="594" y="240"/>
                      <a:pt x="601" y="247"/>
                      <a:pt x="601" y="268"/>
                    </a:cubicBezTo>
                    <a:cubicBezTo>
                      <a:pt x="601" y="275"/>
                      <a:pt x="594" y="289"/>
                      <a:pt x="587" y="289"/>
                    </a:cubicBezTo>
                    <a:close/>
                    <a:moveTo>
                      <a:pt x="587" y="169"/>
                    </a:moveTo>
                    <a:lnTo>
                      <a:pt x="587" y="169"/>
                    </a:lnTo>
                    <a:cubicBezTo>
                      <a:pt x="311" y="282"/>
                      <a:pt x="311" y="282"/>
                      <a:pt x="311" y="282"/>
                    </a:cubicBezTo>
                    <a:lnTo>
                      <a:pt x="304" y="282"/>
                    </a:lnTo>
                    <a:cubicBezTo>
                      <a:pt x="297" y="282"/>
                      <a:pt x="297" y="282"/>
                      <a:pt x="290" y="282"/>
                    </a:cubicBezTo>
                    <a:cubicBezTo>
                      <a:pt x="15" y="169"/>
                      <a:pt x="15" y="169"/>
                      <a:pt x="15" y="169"/>
                    </a:cubicBezTo>
                    <a:cubicBezTo>
                      <a:pt x="7" y="162"/>
                      <a:pt x="0" y="155"/>
                      <a:pt x="0" y="141"/>
                    </a:cubicBezTo>
                    <a:cubicBezTo>
                      <a:pt x="0" y="134"/>
                      <a:pt x="7" y="120"/>
                      <a:pt x="15" y="120"/>
                    </a:cubicBezTo>
                    <a:cubicBezTo>
                      <a:pt x="290" y="7"/>
                      <a:pt x="290" y="7"/>
                      <a:pt x="290" y="7"/>
                    </a:cubicBezTo>
                    <a:cubicBezTo>
                      <a:pt x="297" y="0"/>
                      <a:pt x="297" y="0"/>
                      <a:pt x="304" y="0"/>
                    </a:cubicBezTo>
                    <a:cubicBezTo>
                      <a:pt x="304" y="0"/>
                      <a:pt x="311" y="0"/>
                      <a:pt x="311" y="7"/>
                    </a:cubicBezTo>
                    <a:cubicBezTo>
                      <a:pt x="587" y="120"/>
                      <a:pt x="587" y="120"/>
                      <a:pt x="587" y="120"/>
                    </a:cubicBezTo>
                    <a:cubicBezTo>
                      <a:pt x="594" y="120"/>
                      <a:pt x="601" y="134"/>
                      <a:pt x="601" y="141"/>
                    </a:cubicBezTo>
                    <a:cubicBezTo>
                      <a:pt x="601" y="155"/>
                      <a:pt x="594" y="162"/>
                      <a:pt x="587" y="169"/>
                    </a:cubicBezTo>
                    <a:close/>
                    <a:moveTo>
                      <a:pt x="29" y="360"/>
                    </a:moveTo>
                    <a:lnTo>
                      <a:pt x="29" y="360"/>
                    </a:lnTo>
                    <a:cubicBezTo>
                      <a:pt x="36" y="360"/>
                      <a:pt x="36" y="360"/>
                      <a:pt x="43" y="360"/>
                    </a:cubicBezTo>
                    <a:cubicBezTo>
                      <a:pt x="304" y="473"/>
                      <a:pt x="304" y="473"/>
                      <a:pt x="304" y="473"/>
                    </a:cubicBezTo>
                    <a:cubicBezTo>
                      <a:pt x="566" y="360"/>
                      <a:pt x="566" y="360"/>
                      <a:pt x="566" y="360"/>
                    </a:cubicBezTo>
                    <a:lnTo>
                      <a:pt x="573" y="360"/>
                    </a:lnTo>
                    <a:cubicBezTo>
                      <a:pt x="594" y="360"/>
                      <a:pt x="601" y="374"/>
                      <a:pt x="601" y="388"/>
                    </a:cubicBezTo>
                    <a:cubicBezTo>
                      <a:pt x="601" y="403"/>
                      <a:pt x="594" y="410"/>
                      <a:pt x="587" y="417"/>
                    </a:cubicBezTo>
                    <a:cubicBezTo>
                      <a:pt x="311" y="530"/>
                      <a:pt x="311" y="530"/>
                      <a:pt x="311" y="530"/>
                    </a:cubicBezTo>
                    <a:lnTo>
                      <a:pt x="304" y="530"/>
                    </a:lnTo>
                    <a:cubicBezTo>
                      <a:pt x="297" y="530"/>
                      <a:pt x="297" y="530"/>
                      <a:pt x="290" y="530"/>
                    </a:cubicBezTo>
                    <a:cubicBezTo>
                      <a:pt x="15" y="417"/>
                      <a:pt x="15" y="417"/>
                      <a:pt x="15" y="417"/>
                    </a:cubicBezTo>
                    <a:cubicBezTo>
                      <a:pt x="7" y="410"/>
                      <a:pt x="0" y="403"/>
                      <a:pt x="0" y="388"/>
                    </a:cubicBezTo>
                    <a:cubicBezTo>
                      <a:pt x="0" y="374"/>
                      <a:pt x="15" y="360"/>
                      <a:pt x="29" y="360"/>
                    </a:cubicBezTo>
                    <a:close/>
                  </a:path>
                </a:pathLst>
              </a:custGeom>
              <a:solidFill>
                <a:schemeClr val="bg1"/>
              </a:solidFill>
              <a:ln>
                <a:noFill/>
              </a:ln>
              <a:effectLst/>
            </p:spPr>
            <p:txBody>
              <a:bodyPr anchor="ctr"/>
              <a:lstStyle/>
              <a:p>
                <a:pPr algn="ctr"/>
                <a:endParaRPr/>
              </a:p>
            </p:txBody>
          </p:sp>
        </p:grpSp>
        <p:sp>
          <p:nvSpPr>
            <p:cNvPr id="42" name="TextBox 7"/>
            <p:cNvSpPr txBox="1"/>
            <p:nvPr/>
          </p:nvSpPr>
          <p:spPr>
            <a:xfrm>
              <a:off x="1423338" y="2512479"/>
              <a:ext cx="2563521" cy="678127"/>
            </a:xfrm>
            <a:prstGeom prst="rect">
              <a:avLst/>
            </a:prstGeom>
            <a:noFill/>
          </p:spPr>
          <p:txBody>
            <a:bodyPr wrap="none" lIns="0" tIns="0" rIns="0" bIns="0">
              <a:normAutofit/>
            </a:bodyPr>
            <a:lstStyle/>
            <a:p>
              <a:pPr algn="ctr"/>
              <a:r>
                <a:rPr lang="en-US" altLang="zh-CN" sz="1600" b="1" dirty="0">
                  <a:solidFill>
                    <a:schemeClr val="accent1"/>
                  </a:solidFill>
                </a:rPr>
                <a:t>C++</a:t>
              </a:r>
              <a:r>
                <a:rPr lang="zh-CN" altLang="en-US" sz="1600" b="1" dirty="0">
                  <a:solidFill>
                    <a:schemeClr val="accent1"/>
                  </a:solidFill>
                </a:rPr>
                <a:t>中规定：基类的对象指针</a:t>
              </a:r>
              <a:endParaRPr lang="en-US" altLang="zh-CN" sz="1600" b="1" dirty="0">
                <a:solidFill>
                  <a:schemeClr val="accent1"/>
                </a:solidFill>
              </a:endParaRPr>
            </a:p>
            <a:p>
              <a:pPr algn="ctr"/>
              <a:r>
                <a:rPr lang="zh-CN" altLang="en-US" sz="1600" b="1" dirty="0">
                  <a:solidFill>
                    <a:schemeClr val="accent1"/>
                  </a:solidFill>
                </a:rPr>
                <a:t>可以指向他的公有派生对象</a:t>
              </a:r>
            </a:p>
          </p:txBody>
        </p:sp>
      </p:grpSp>
      <p:grpSp>
        <p:nvGrpSpPr>
          <p:cNvPr id="50" name="千图PPT彼岸天：ID 8661124库_组合 49"/>
          <p:cNvGrpSpPr/>
          <p:nvPr>
            <p:custDataLst>
              <p:tags r:id="rId2"/>
            </p:custDataLst>
          </p:nvPr>
        </p:nvGrpSpPr>
        <p:grpSpPr>
          <a:xfrm>
            <a:off x="4149407" y="4144725"/>
            <a:ext cx="3929272" cy="2380362"/>
            <a:chOff x="1295401" y="3940538"/>
            <a:chExt cx="2819400" cy="1923696"/>
          </a:xfrm>
        </p:grpSpPr>
        <p:sp>
          <p:nvSpPr>
            <p:cNvPr id="11" name="Rectangle: Rounded Corners 26"/>
            <p:cNvSpPr/>
            <p:nvPr/>
          </p:nvSpPr>
          <p:spPr>
            <a:xfrm>
              <a:off x="1295401" y="4359679"/>
              <a:ext cx="2819400" cy="1504555"/>
            </a:xfrm>
            <a:prstGeom prst="roundRect">
              <a:avLst>
                <a:gd name="adj" fmla="val 5694"/>
              </a:avLst>
            </a:prstGeom>
            <a:noFill/>
            <a:ln w="127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grpSp>
          <p:nvGrpSpPr>
            <p:cNvPr id="12" name="Group 27"/>
            <p:cNvGrpSpPr/>
            <p:nvPr/>
          </p:nvGrpSpPr>
          <p:grpSpPr>
            <a:xfrm>
              <a:off x="2303165" y="3940538"/>
              <a:ext cx="803870" cy="803870"/>
              <a:chOff x="2247900" y="1225947"/>
              <a:chExt cx="914400" cy="914400"/>
            </a:xfrm>
          </p:grpSpPr>
          <p:sp>
            <p:nvSpPr>
              <p:cNvPr id="36" name="Rectangle: Rounded Corners 30"/>
              <p:cNvSpPr/>
              <p:nvPr/>
            </p:nvSpPr>
            <p:spPr>
              <a:xfrm>
                <a:off x="2247900" y="1225947"/>
                <a:ext cx="914400" cy="914400"/>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37" name="Freeform: Shape 31"/>
              <p:cNvSpPr/>
              <p:nvPr/>
            </p:nvSpPr>
            <p:spPr bwMode="auto">
              <a:xfrm>
                <a:off x="2458417" y="1467073"/>
                <a:ext cx="493366" cy="432146"/>
              </a:xfrm>
              <a:custGeom>
                <a:avLst/>
                <a:gdLst>
                  <a:gd name="T0" fmla="*/ 212060 w 602"/>
                  <a:gd name="T1" fmla="*/ 103681 h 531"/>
                  <a:gd name="T2" fmla="*/ 112352 w 602"/>
                  <a:gd name="T3" fmla="*/ 144579 h 531"/>
                  <a:gd name="T4" fmla="*/ 112352 w 602"/>
                  <a:gd name="T5" fmla="*/ 144579 h 531"/>
                  <a:gd name="T6" fmla="*/ 109823 w 602"/>
                  <a:gd name="T7" fmla="*/ 147090 h 531"/>
                  <a:gd name="T8" fmla="*/ 104766 w 602"/>
                  <a:gd name="T9" fmla="*/ 144579 h 531"/>
                  <a:gd name="T10" fmla="*/ 104766 w 602"/>
                  <a:gd name="T11" fmla="*/ 144579 h 531"/>
                  <a:gd name="T12" fmla="*/ 5419 w 602"/>
                  <a:gd name="T13" fmla="*/ 103681 h 531"/>
                  <a:gd name="T14" fmla="*/ 10477 w 602"/>
                  <a:gd name="T15" fmla="*/ 86102 h 531"/>
                  <a:gd name="T16" fmla="*/ 15534 w 602"/>
                  <a:gd name="T17" fmla="*/ 86102 h 531"/>
                  <a:gd name="T18" fmla="*/ 15534 w 602"/>
                  <a:gd name="T19" fmla="*/ 86102 h 531"/>
                  <a:gd name="T20" fmla="*/ 204474 w 602"/>
                  <a:gd name="T21" fmla="*/ 86102 h 531"/>
                  <a:gd name="T22" fmla="*/ 204474 w 602"/>
                  <a:gd name="T23" fmla="*/ 86102 h 531"/>
                  <a:gd name="T24" fmla="*/ 207002 w 602"/>
                  <a:gd name="T25" fmla="*/ 86102 h 531"/>
                  <a:gd name="T26" fmla="*/ 212060 w 602"/>
                  <a:gd name="T27" fmla="*/ 103681 h 531"/>
                  <a:gd name="T28" fmla="*/ 212060 w 602"/>
                  <a:gd name="T29" fmla="*/ 60630 h 531"/>
                  <a:gd name="T30" fmla="*/ 112352 w 602"/>
                  <a:gd name="T31" fmla="*/ 101169 h 531"/>
                  <a:gd name="T32" fmla="*/ 112352 w 602"/>
                  <a:gd name="T33" fmla="*/ 101169 h 531"/>
                  <a:gd name="T34" fmla="*/ 109823 w 602"/>
                  <a:gd name="T35" fmla="*/ 101169 h 531"/>
                  <a:gd name="T36" fmla="*/ 104766 w 602"/>
                  <a:gd name="T37" fmla="*/ 101169 h 531"/>
                  <a:gd name="T38" fmla="*/ 104766 w 602"/>
                  <a:gd name="T39" fmla="*/ 101169 h 531"/>
                  <a:gd name="T40" fmla="*/ 5419 w 602"/>
                  <a:gd name="T41" fmla="*/ 60630 h 531"/>
                  <a:gd name="T42" fmla="*/ 5419 w 602"/>
                  <a:gd name="T43" fmla="*/ 43051 h 531"/>
                  <a:gd name="T44" fmla="*/ 104766 w 602"/>
                  <a:gd name="T45" fmla="*/ 2511 h 531"/>
                  <a:gd name="T46" fmla="*/ 104766 w 602"/>
                  <a:gd name="T47" fmla="*/ 2511 h 531"/>
                  <a:gd name="T48" fmla="*/ 109823 w 602"/>
                  <a:gd name="T49" fmla="*/ 0 h 531"/>
                  <a:gd name="T50" fmla="*/ 112352 w 602"/>
                  <a:gd name="T51" fmla="*/ 2511 h 531"/>
                  <a:gd name="T52" fmla="*/ 112352 w 602"/>
                  <a:gd name="T53" fmla="*/ 2511 h 531"/>
                  <a:gd name="T54" fmla="*/ 212060 w 602"/>
                  <a:gd name="T55" fmla="*/ 43051 h 531"/>
                  <a:gd name="T56" fmla="*/ 212060 w 602"/>
                  <a:gd name="T57" fmla="*/ 60630 h 531"/>
                  <a:gd name="T58" fmla="*/ 10477 w 602"/>
                  <a:gd name="T59" fmla="*/ 129153 h 531"/>
                  <a:gd name="T60" fmla="*/ 15534 w 602"/>
                  <a:gd name="T61" fmla="*/ 129153 h 531"/>
                  <a:gd name="T62" fmla="*/ 15534 w 602"/>
                  <a:gd name="T63" fmla="*/ 129153 h 531"/>
                  <a:gd name="T64" fmla="*/ 204474 w 602"/>
                  <a:gd name="T65" fmla="*/ 129153 h 531"/>
                  <a:gd name="T66" fmla="*/ 204474 w 602"/>
                  <a:gd name="T67" fmla="*/ 129153 h 531"/>
                  <a:gd name="T68" fmla="*/ 207002 w 602"/>
                  <a:gd name="T69" fmla="*/ 129153 h 531"/>
                  <a:gd name="T70" fmla="*/ 212060 w 602"/>
                  <a:gd name="T71" fmla="*/ 149602 h 531"/>
                  <a:gd name="T72" fmla="*/ 112352 w 602"/>
                  <a:gd name="T73" fmla="*/ 190141 h 531"/>
                  <a:gd name="T74" fmla="*/ 112352 w 602"/>
                  <a:gd name="T75" fmla="*/ 190141 h 531"/>
                  <a:gd name="T76" fmla="*/ 109823 w 602"/>
                  <a:gd name="T77" fmla="*/ 190141 h 531"/>
                  <a:gd name="T78" fmla="*/ 104766 w 602"/>
                  <a:gd name="T79" fmla="*/ 190141 h 531"/>
                  <a:gd name="T80" fmla="*/ 104766 w 602"/>
                  <a:gd name="T81" fmla="*/ 190141 h 531"/>
                  <a:gd name="T82" fmla="*/ 5419 w 602"/>
                  <a:gd name="T83" fmla="*/ 149602 h 531"/>
                  <a:gd name="T84" fmla="*/ 10477 w 602"/>
                  <a:gd name="T85" fmla="*/ 129153 h 531"/>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602" h="531">
                    <a:moveTo>
                      <a:pt x="587" y="289"/>
                    </a:moveTo>
                    <a:lnTo>
                      <a:pt x="587" y="289"/>
                    </a:lnTo>
                    <a:cubicBezTo>
                      <a:pt x="311" y="403"/>
                      <a:pt x="311" y="403"/>
                      <a:pt x="311" y="403"/>
                    </a:cubicBezTo>
                    <a:cubicBezTo>
                      <a:pt x="311" y="410"/>
                      <a:pt x="304" y="410"/>
                      <a:pt x="304" y="410"/>
                    </a:cubicBezTo>
                    <a:cubicBezTo>
                      <a:pt x="297" y="410"/>
                      <a:pt x="297" y="410"/>
                      <a:pt x="290" y="403"/>
                    </a:cubicBezTo>
                    <a:cubicBezTo>
                      <a:pt x="15" y="289"/>
                      <a:pt x="15" y="289"/>
                      <a:pt x="15" y="289"/>
                    </a:cubicBezTo>
                    <a:cubicBezTo>
                      <a:pt x="7" y="289"/>
                      <a:pt x="0" y="275"/>
                      <a:pt x="0" y="268"/>
                    </a:cubicBezTo>
                    <a:cubicBezTo>
                      <a:pt x="0" y="247"/>
                      <a:pt x="15" y="240"/>
                      <a:pt x="29" y="240"/>
                    </a:cubicBezTo>
                    <a:cubicBezTo>
                      <a:pt x="36" y="240"/>
                      <a:pt x="36" y="240"/>
                      <a:pt x="43" y="240"/>
                    </a:cubicBezTo>
                    <a:cubicBezTo>
                      <a:pt x="304" y="346"/>
                      <a:pt x="304" y="346"/>
                      <a:pt x="304" y="346"/>
                    </a:cubicBezTo>
                    <a:cubicBezTo>
                      <a:pt x="566" y="240"/>
                      <a:pt x="566" y="240"/>
                      <a:pt x="566" y="240"/>
                    </a:cubicBezTo>
                    <a:lnTo>
                      <a:pt x="573" y="240"/>
                    </a:lnTo>
                    <a:cubicBezTo>
                      <a:pt x="594" y="240"/>
                      <a:pt x="601" y="247"/>
                      <a:pt x="601" y="268"/>
                    </a:cubicBezTo>
                    <a:cubicBezTo>
                      <a:pt x="601" y="275"/>
                      <a:pt x="594" y="289"/>
                      <a:pt x="587" y="289"/>
                    </a:cubicBezTo>
                    <a:close/>
                    <a:moveTo>
                      <a:pt x="587" y="169"/>
                    </a:moveTo>
                    <a:lnTo>
                      <a:pt x="587" y="169"/>
                    </a:lnTo>
                    <a:cubicBezTo>
                      <a:pt x="311" y="282"/>
                      <a:pt x="311" y="282"/>
                      <a:pt x="311" y="282"/>
                    </a:cubicBezTo>
                    <a:lnTo>
                      <a:pt x="304" y="282"/>
                    </a:lnTo>
                    <a:cubicBezTo>
                      <a:pt x="297" y="282"/>
                      <a:pt x="297" y="282"/>
                      <a:pt x="290" y="282"/>
                    </a:cubicBezTo>
                    <a:cubicBezTo>
                      <a:pt x="15" y="169"/>
                      <a:pt x="15" y="169"/>
                      <a:pt x="15" y="169"/>
                    </a:cubicBezTo>
                    <a:cubicBezTo>
                      <a:pt x="7" y="162"/>
                      <a:pt x="0" y="155"/>
                      <a:pt x="0" y="141"/>
                    </a:cubicBezTo>
                    <a:cubicBezTo>
                      <a:pt x="0" y="134"/>
                      <a:pt x="7" y="120"/>
                      <a:pt x="15" y="120"/>
                    </a:cubicBezTo>
                    <a:cubicBezTo>
                      <a:pt x="290" y="7"/>
                      <a:pt x="290" y="7"/>
                      <a:pt x="290" y="7"/>
                    </a:cubicBezTo>
                    <a:cubicBezTo>
                      <a:pt x="297" y="0"/>
                      <a:pt x="297" y="0"/>
                      <a:pt x="304" y="0"/>
                    </a:cubicBezTo>
                    <a:cubicBezTo>
                      <a:pt x="304" y="0"/>
                      <a:pt x="311" y="0"/>
                      <a:pt x="311" y="7"/>
                    </a:cubicBezTo>
                    <a:cubicBezTo>
                      <a:pt x="587" y="120"/>
                      <a:pt x="587" y="120"/>
                      <a:pt x="587" y="120"/>
                    </a:cubicBezTo>
                    <a:cubicBezTo>
                      <a:pt x="594" y="120"/>
                      <a:pt x="601" y="134"/>
                      <a:pt x="601" y="141"/>
                    </a:cubicBezTo>
                    <a:cubicBezTo>
                      <a:pt x="601" y="155"/>
                      <a:pt x="594" y="162"/>
                      <a:pt x="587" y="169"/>
                    </a:cubicBezTo>
                    <a:close/>
                    <a:moveTo>
                      <a:pt x="29" y="360"/>
                    </a:moveTo>
                    <a:lnTo>
                      <a:pt x="29" y="360"/>
                    </a:lnTo>
                    <a:cubicBezTo>
                      <a:pt x="36" y="360"/>
                      <a:pt x="36" y="360"/>
                      <a:pt x="43" y="360"/>
                    </a:cubicBezTo>
                    <a:cubicBezTo>
                      <a:pt x="304" y="473"/>
                      <a:pt x="304" y="473"/>
                      <a:pt x="304" y="473"/>
                    </a:cubicBezTo>
                    <a:cubicBezTo>
                      <a:pt x="566" y="360"/>
                      <a:pt x="566" y="360"/>
                      <a:pt x="566" y="360"/>
                    </a:cubicBezTo>
                    <a:lnTo>
                      <a:pt x="573" y="360"/>
                    </a:lnTo>
                    <a:cubicBezTo>
                      <a:pt x="594" y="360"/>
                      <a:pt x="601" y="374"/>
                      <a:pt x="601" y="388"/>
                    </a:cubicBezTo>
                    <a:cubicBezTo>
                      <a:pt x="601" y="403"/>
                      <a:pt x="594" y="410"/>
                      <a:pt x="587" y="417"/>
                    </a:cubicBezTo>
                    <a:cubicBezTo>
                      <a:pt x="311" y="530"/>
                      <a:pt x="311" y="530"/>
                      <a:pt x="311" y="530"/>
                    </a:cubicBezTo>
                    <a:lnTo>
                      <a:pt x="304" y="530"/>
                    </a:lnTo>
                    <a:cubicBezTo>
                      <a:pt x="297" y="530"/>
                      <a:pt x="297" y="530"/>
                      <a:pt x="290" y="530"/>
                    </a:cubicBezTo>
                    <a:cubicBezTo>
                      <a:pt x="15" y="417"/>
                      <a:pt x="15" y="417"/>
                      <a:pt x="15" y="417"/>
                    </a:cubicBezTo>
                    <a:cubicBezTo>
                      <a:pt x="7" y="410"/>
                      <a:pt x="0" y="403"/>
                      <a:pt x="0" y="388"/>
                    </a:cubicBezTo>
                    <a:cubicBezTo>
                      <a:pt x="0" y="374"/>
                      <a:pt x="15" y="360"/>
                      <a:pt x="29" y="360"/>
                    </a:cubicBezTo>
                    <a:close/>
                  </a:path>
                </a:pathLst>
              </a:custGeom>
              <a:solidFill>
                <a:schemeClr val="bg1"/>
              </a:solidFill>
              <a:ln>
                <a:noFill/>
              </a:ln>
              <a:effectLst/>
            </p:spPr>
            <p:txBody>
              <a:bodyPr anchor="ctr"/>
              <a:lstStyle/>
              <a:p>
                <a:pPr algn="ctr"/>
                <a:endParaRPr/>
              </a:p>
            </p:txBody>
          </p:sp>
        </p:grpSp>
        <p:sp>
          <p:nvSpPr>
            <p:cNvPr id="26" name="TextBox 53"/>
            <p:cNvSpPr txBox="1"/>
            <p:nvPr/>
          </p:nvSpPr>
          <p:spPr>
            <a:xfrm>
              <a:off x="1410392" y="4951568"/>
              <a:ext cx="2563521" cy="636398"/>
            </a:xfrm>
            <a:prstGeom prst="rect">
              <a:avLst/>
            </a:prstGeom>
            <a:noFill/>
          </p:spPr>
          <p:txBody>
            <a:bodyPr wrap="none" lIns="0" tIns="0" rIns="0" bIns="0">
              <a:normAutofit/>
            </a:bodyPr>
            <a:lstStyle/>
            <a:p>
              <a:pPr algn="ctr"/>
              <a:r>
                <a:rPr lang="zh-CN" altLang="en-US" sz="1600" b="1" dirty="0">
                  <a:solidFill>
                    <a:schemeClr val="accent4">
                      <a:lumMod val="100000"/>
                    </a:schemeClr>
                  </a:solidFill>
                </a:rPr>
                <a:t>但其指向公有派生类对象时，</a:t>
              </a:r>
              <a:endParaRPr lang="en-US" altLang="zh-CN" sz="1600" b="1" dirty="0">
                <a:solidFill>
                  <a:schemeClr val="accent4">
                    <a:lumMod val="100000"/>
                  </a:schemeClr>
                </a:solidFill>
              </a:endParaRPr>
            </a:p>
            <a:p>
              <a:pPr algn="ctr"/>
              <a:r>
                <a:rPr lang="zh-CN" altLang="en-US" sz="1600" b="1" dirty="0">
                  <a:solidFill>
                    <a:schemeClr val="accent4">
                      <a:lumMod val="100000"/>
                    </a:schemeClr>
                  </a:solidFill>
                </a:rPr>
                <a:t>它只能访问派生类中从基类继承来的成员，</a:t>
              </a:r>
              <a:endParaRPr lang="en-US" altLang="zh-CN" sz="1600" b="1" dirty="0">
                <a:solidFill>
                  <a:schemeClr val="accent4">
                    <a:lumMod val="100000"/>
                  </a:schemeClr>
                </a:solidFill>
              </a:endParaRPr>
            </a:p>
            <a:p>
              <a:pPr algn="ctr"/>
              <a:r>
                <a:rPr lang="zh-CN" altLang="en-US" sz="1600" b="1" dirty="0">
                  <a:solidFill>
                    <a:schemeClr val="accent4">
                      <a:lumMod val="100000"/>
                    </a:schemeClr>
                  </a:solidFill>
                </a:rPr>
                <a:t>而不能访问公有派生类中定义的成员</a:t>
              </a:r>
            </a:p>
          </p:txBody>
        </p:sp>
      </p:grpSp>
      <p:sp>
        <p:nvSpPr>
          <p:cNvPr id="51" name="圆角矩形 3"/>
          <p:cNvSpPr/>
          <p:nvPr/>
        </p:nvSpPr>
        <p:spPr>
          <a:xfrm>
            <a:off x="3706874" y="452122"/>
            <a:ext cx="4778249" cy="659500"/>
          </a:xfrm>
          <a:prstGeom prst="roundRect">
            <a:avLst>
              <a:gd name="adj" fmla="val 42270"/>
            </a:avLst>
          </a:prstGeom>
          <a:gradFill>
            <a:gsLst>
              <a:gs pos="99000">
                <a:schemeClr val="bg1"/>
              </a:gs>
              <a:gs pos="0">
                <a:schemeClr val="bg1">
                  <a:lumMod val="95000"/>
                </a:schemeClr>
              </a:gs>
            </a:gsLst>
            <a:lin ang="0" scaled="0"/>
          </a:gradFill>
          <a:ln>
            <a:noFill/>
          </a:ln>
          <a:effectLst>
            <a:innerShdw blurRad="63500" dist="127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solidFill>
                <a:latin typeface="微软雅黑" panose="020B0503020204020204" pitchFamily="34" charset="-122"/>
                <a:ea typeface="微软雅黑" panose="020B0503020204020204" pitchFamily="34" charset="-122"/>
              </a:rPr>
              <a:t>几点说明</a:t>
            </a:r>
          </a:p>
        </p:txBody>
      </p:sp>
    </p:spTree>
    <p:extLst>
      <p:ext uri="{BB962C8B-B14F-4D97-AF65-F5344CB8AC3E}">
        <p14:creationId xmlns:p14="http://schemas.microsoft.com/office/powerpoint/2010/main" val="1401466705"/>
      </p:ext>
    </p:extLst>
  </p:cSld>
  <p:clrMapOvr>
    <a:masterClrMapping/>
  </p:clrMapOvr>
  <mc:AlternateContent xmlns:mc="http://schemas.openxmlformats.org/markup-compatibility/2006" xmlns:p14="http://schemas.microsoft.com/office/powerpoint/2010/main">
    <mc:Choice Requires="p14">
      <p:transition spd="slow" p14:dur="1600" advClick="0" advTm="5000">
        <p14:gallery dir="l"/>
      </p:transition>
    </mc:Choice>
    <mc:Fallback xmlns="">
      <p:transition spd="slow"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ID="23" presetClass="entr" presetSubtype="16" fill="hold" nodeType="afterEffect">
                                  <p:stCondLst>
                                    <p:cond delay="0"/>
                                  </p:stCondLst>
                                  <p:childTnLst>
                                    <p:set>
                                      <p:cBhvr>
                                        <p:cTn id="11" dur="1" fill="hold">
                                          <p:stCondLst>
                                            <p:cond delay="0"/>
                                          </p:stCondLst>
                                        </p:cTn>
                                        <p:tgtEl>
                                          <p:spTgt spid="50"/>
                                        </p:tgtEl>
                                        <p:attrNameLst>
                                          <p:attrName>style.visibility</p:attrName>
                                        </p:attrNameLst>
                                      </p:cBhvr>
                                      <p:to>
                                        <p:strVal val="visible"/>
                                      </p:to>
                                    </p:set>
                                    <p:anim calcmode="lin" valueType="num">
                                      <p:cBhvr>
                                        <p:cTn id="12" dur="500" fill="hold"/>
                                        <p:tgtEl>
                                          <p:spTgt spid="50"/>
                                        </p:tgtEl>
                                        <p:attrNameLst>
                                          <p:attrName>ppt_w</p:attrName>
                                        </p:attrNameLst>
                                      </p:cBhvr>
                                      <p:tavLst>
                                        <p:tav tm="0">
                                          <p:val>
                                            <p:fltVal val="0"/>
                                          </p:val>
                                        </p:tav>
                                        <p:tav tm="100000">
                                          <p:val>
                                            <p:strVal val="#ppt_w"/>
                                          </p:val>
                                        </p:tav>
                                      </p:tavLst>
                                    </p:anim>
                                    <p:anim calcmode="lin" valueType="num">
                                      <p:cBhvr>
                                        <p:cTn id="13" dur="500" fill="hold"/>
                                        <p:tgtEl>
                                          <p:spTgt spid="50"/>
                                        </p:tgtEl>
                                        <p:attrNameLst>
                                          <p:attrName>ppt_h</p:attrName>
                                        </p:attrNameLst>
                                      </p:cBhvr>
                                      <p:tavLst>
                                        <p:tav tm="0">
                                          <p:val>
                                            <p:fltVal val="0"/>
                                          </p:val>
                                        </p:tav>
                                        <p:tav tm="100000">
                                          <p:val>
                                            <p:strVal val="#ppt_h"/>
                                          </p:val>
                                        </p:tav>
                                      </p:tavLst>
                                    </p:anim>
                                  </p:childTnLst>
                                </p:cTn>
                              </p:par>
                            </p:childTnLst>
                          </p:cTn>
                        </p:par>
                        <p:par>
                          <p:cTn id="14" fill="hold">
                            <p:stCondLst>
                              <p:cond delay="1000"/>
                            </p:stCondLst>
                            <p:childTnLst>
                              <p:par>
                                <p:cTn id="15" presetID="10" presetClass="entr" presetSubtype="0" fill="hold" grpId="0" nodeType="afterEffect">
                                  <p:stCondLst>
                                    <p:cond delay="0"/>
                                  </p:stCondLst>
                                  <p:childTnLst>
                                    <p:set>
                                      <p:cBhvr>
                                        <p:cTn id="16" dur="1" fill="hold">
                                          <p:stCondLst>
                                            <p:cond delay="0"/>
                                          </p:stCondLst>
                                        </p:cTn>
                                        <p:tgtEl>
                                          <p:spTgt spid="51"/>
                                        </p:tgtEl>
                                        <p:attrNameLst>
                                          <p:attrName>style.visibility</p:attrName>
                                        </p:attrNameLst>
                                      </p:cBhvr>
                                      <p:to>
                                        <p:strVal val="visible"/>
                                      </p:to>
                                    </p:set>
                                    <p:animEffect transition="in" filter="fade">
                                      <p:cBhvr>
                                        <p:cTn id="17"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EDAAAE86-28C4-44BB-A5E0-8587B368E19B}"/>
              </a:ext>
            </a:extLst>
          </p:cNvPr>
          <p:cNvGrpSpPr>
            <a:grpSpLocks/>
          </p:cNvGrpSpPr>
          <p:nvPr/>
        </p:nvGrpSpPr>
        <p:grpSpPr bwMode="auto">
          <a:xfrm>
            <a:off x="2888927" y="224424"/>
            <a:ext cx="3530600" cy="901700"/>
            <a:chOff x="7187595" y="774302"/>
            <a:chExt cx="3533585" cy="901756"/>
          </a:xfrm>
        </p:grpSpPr>
        <p:sp>
          <p:nvSpPr>
            <p:cNvPr id="3" name="Oval Callout 11">
              <a:extLst>
                <a:ext uri="{FF2B5EF4-FFF2-40B4-BE49-F238E27FC236}">
                  <a16:creationId xmlns:a16="http://schemas.microsoft.com/office/drawing/2014/main" id="{91C3D558-74B4-42CA-8B95-E9D0613539D1}"/>
                </a:ext>
              </a:extLst>
            </p:cNvPr>
            <p:cNvSpPr/>
            <p:nvPr/>
          </p:nvSpPr>
          <p:spPr>
            <a:xfrm>
              <a:off x="7187595" y="1355363"/>
              <a:ext cx="1951098" cy="320695"/>
            </a:xfrm>
            <a:prstGeom prst="wedgeEllipseCallout">
              <a:avLst>
                <a:gd name="adj1" fmla="val 55210"/>
                <a:gd name="adj2" fmla="val -112019"/>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dirty="0"/>
                <a:t>？</a:t>
              </a:r>
            </a:p>
          </p:txBody>
        </p:sp>
        <p:sp>
          <p:nvSpPr>
            <p:cNvPr id="4" name="文本框 44">
              <a:extLst>
                <a:ext uri="{FF2B5EF4-FFF2-40B4-BE49-F238E27FC236}">
                  <a16:creationId xmlns:a16="http://schemas.microsoft.com/office/drawing/2014/main" id="{F0A46248-275D-421F-B76C-CB1FD2D00BD7}"/>
                </a:ext>
              </a:extLst>
            </p:cNvPr>
            <p:cNvSpPr txBox="1">
              <a:spLocks noChangeArrowheads="1"/>
            </p:cNvSpPr>
            <p:nvPr/>
          </p:nvSpPr>
          <p:spPr bwMode="auto">
            <a:xfrm>
              <a:off x="9107170" y="774302"/>
              <a:ext cx="161401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Wingdings" panose="05000000000000000000" pitchFamily="2" charset="2"/>
                <a:buChar char="¢"/>
                <a:defRPr sz="3200" b="1">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lr>
                  <a:schemeClr val="accent2"/>
                </a:buClr>
                <a:buFont typeface="Wingdings" panose="05000000000000000000" pitchFamily="2" charset="2"/>
                <a:buChar char="¢"/>
                <a:defRPr sz="2800" b="1">
                  <a:solidFill>
                    <a:schemeClr val="accent2"/>
                  </a:solidFill>
                  <a:latin typeface="微软雅黑" panose="020B0503020204020204" pitchFamily="34" charset="-122"/>
                  <a:ea typeface="微软雅黑" panose="020B0503020204020204" pitchFamily="34"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1600">
                  <a:solidFill>
                    <a:srgbClr val="FF0000"/>
                  </a:solidFill>
                </a:rPr>
                <a:t>基类的对象指针</a:t>
              </a:r>
            </a:p>
          </p:txBody>
        </p:sp>
      </p:grpSp>
      <p:sp>
        <p:nvSpPr>
          <p:cNvPr id="6" name="文本框 5">
            <a:extLst>
              <a:ext uri="{FF2B5EF4-FFF2-40B4-BE49-F238E27FC236}">
                <a16:creationId xmlns:a16="http://schemas.microsoft.com/office/drawing/2014/main" id="{95094B2F-7BC4-4336-A488-7045D119BF20}"/>
              </a:ext>
            </a:extLst>
          </p:cNvPr>
          <p:cNvSpPr txBox="1"/>
          <p:nvPr/>
        </p:nvSpPr>
        <p:spPr>
          <a:xfrm>
            <a:off x="3048740" y="839764"/>
            <a:ext cx="6094520" cy="313932"/>
          </a:xfrm>
          <a:prstGeom prst="rect">
            <a:avLst/>
          </a:prstGeom>
          <a:noFill/>
        </p:spPr>
        <p:txBody>
          <a:bodyPr wrap="square">
            <a:spAutoFit/>
          </a:bodyPr>
          <a:lstStyle/>
          <a:p>
            <a:pPr eaLnBrk="1" hangingPunct="1">
              <a:lnSpc>
                <a:spcPct val="80000"/>
              </a:lnSpc>
              <a:buClr>
                <a:schemeClr val="hlink"/>
              </a:buClr>
              <a:buSzPct val="70000"/>
              <a:buFont typeface="Wingdings" panose="05000000000000000000" pitchFamily="2" charset="2"/>
              <a:buNone/>
            </a:pPr>
            <a:r>
              <a:rPr lang="en-US" altLang="zh-CN" sz="1800" dirty="0" err="1">
                <a:latin typeface="Arial" panose="020B0604020202020204" pitchFamily="34" charset="0"/>
                <a:ea typeface="黑体" panose="02010609060101010101" pitchFamily="49" charset="-122"/>
                <a:cs typeface="宋体" panose="02010600030101010101" pitchFamily="2" charset="-122"/>
              </a:rPr>
              <a:t>My_base</a:t>
            </a:r>
            <a:r>
              <a:rPr lang="en-US" altLang="zh-CN" sz="1800" dirty="0">
                <a:latin typeface="Arial" panose="020B0604020202020204" pitchFamily="34" charset="0"/>
                <a:ea typeface="黑体" panose="02010609060101010101" pitchFamily="49" charset="-122"/>
                <a:cs typeface="宋体" panose="02010600030101010101" pitchFamily="2" charset="-122"/>
              </a:rPr>
              <a:t> *</a:t>
            </a:r>
            <a:r>
              <a:rPr lang="en-US" altLang="zh-CN" sz="1800" dirty="0" err="1">
                <a:latin typeface="Arial" panose="020B0604020202020204" pitchFamily="34" charset="0"/>
                <a:ea typeface="黑体" panose="02010609060101010101" pitchFamily="49" charset="-122"/>
                <a:cs typeface="宋体" panose="02010600030101010101" pitchFamily="2" charset="-122"/>
              </a:rPr>
              <a:t>mp</a:t>
            </a:r>
            <a:r>
              <a:rPr lang="en-US" altLang="zh-CN" sz="1800" dirty="0">
                <a:latin typeface="Arial" panose="020B0604020202020204" pitchFamily="34" charset="0"/>
                <a:ea typeface="黑体" panose="02010609060101010101" pitchFamily="49" charset="-122"/>
                <a:cs typeface="宋体" panose="02010600030101010101" pitchFamily="2" charset="-122"/>
              </a:rPr>
              <a:t>;</a:t>
            </a:r>
          </a:p>
        </p:txBody>
      </p:sp>
      <p:sp>
        <p:nvSpPr>
          <p:cNvPr id="7" name="矩形 21">
            <a:extLst>
              <a:ext uri="{FF2B5EF4-FFF2-40B4-BE49-F238E27FC236}">
                <a16:creationId xmlns:a16="http://schemas.microsoft.com/office/drawing/2014/main" id="{D6CE3181-6D43-4FA5-95C6-E02F73C11FFB}"/>
              </a:ext>
            </a:extLst>
          </p:cNvPr>
          <p:cNvSpPr>
            <a:spLocks noChangeArrowheads="1"/>
          </p:cNvSpPr>
          <p:nvPr/>
        </p:nvSpPr>
        <p:spPr bwMode="auto">
          <a:xfrm>
            <a:off x="904875" y="1404938"/>
            <a:ext cx="2403475" cy="11303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Font typeface="Wingdings" panose="05000000000000000000" pitchFamily="2" charset="2"/>
              <a:buChar char="¢"/>
              <a:defRPr sz="3200" b="1">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lr>
                <a:schemeClr val="accent2"/>
              </a:buClr>
              <a:buFont typeface="Wingdings" panose="05000000000000000000" pitchFamily="2" charset="2"/>
              <a:buChar char="¢"/>
              <a:defRPr sz="2800" b="1">
                <a:solidFill>
                  <a:schemeClr val="accent2"/>
                </a:solidFill>
                <a:latin typeface="微软雅黑" panose="020B0503020204020204" pitchFamily="34" charset="-122"/>
                <a:ea typeface="微软雅黑" panose="020B0503020204020204" pitchFamily="34"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25000"/>
              </a:lnSpc>
              <a:spcBef>
                <a:spcPct val="0"/>
              </a:spcBef>
              <a:buClr>
                <a:schemeClr val="hlink"/>
              </a:buClr>
              <a:buSzPct val="70000"/>
              <a:buFont typeface="Wingdings" panose="05000000000000000000" pitchFamily="2" charset="2"/>
              <a:buNone/>
            </a:pPr>
            <a:r>
              <a:rPr lang="en-US" altLang="zh-CN" sz="1800">
                <a:latin typeface="Arial" panose="020B0604020202020204" pitchFamily="34" charset="0"/>
                <a:ea typeface="黑体" panose="02010609060101010101" pitchFamily="49" charset="-122"/>
                <a:cs typeface="宋体" panose="02010600030101010101" pitchFamily="2" charset="-122"/>
              </a:rPr>
              <a:t>Public:</a:t>
            </a:r>
          </a:p>
          <a:p>
            <a:pPr eaLnBrk="1" hangingPunct="1">
              <a:lnSpc>
                <a:spcPct val="125000"/>
              </a:lnSpc>
              <a:spcBef>
                <a:spcPct val="0"/>
              </a:spcBef>
              <a:buClr>
                <a:schemeClr val="hlink"/>
              </a:buClr>
              <a:buSzPct val="70000"/>
              <a:buFont typeface="Wingdings" panose="05000000000000000000" pitchFamily="2" charset="2"/>
              <a:buNone/>
            </a:pPr>
            <a:r>
              <a:rPr lang="en-US" altLang="zh-CN" sz="1800">
                <a:latin typeface="Arial" panose="020B0604020202020204" pitchFamily="34" charset="0"/>
                <a:ea typeface="黑体" panose="02010609060101010101" pitchFamily="49" charset="-122"/>
                <a:cs typeface="宋体" panose="02010600030101010101" pitchFamily="2" charset="-122"/>
              </a:rPr>
              <a:t>My_base(int x,int y);</a:t>
            </a:r>
          </a:p>
          <a:p>
            <a:pPr eaLnBrk="1" hangingPunct="1">
              <a:lnSpc>
                <a:spcPct val="125000"/>
              </a:lnSpc>
              <a:spcBef>
                <a:spcPct val="0"/>
              </a:spcBef>
              <a:buClr>
                <a:schemeClr val="hlink"/>
              </a:buClr>
              <a:buSzPct val="70000"/>
              <a:buFontTx/>
              <a:buNone/>
            </a:pPr>
            <a:r>
              <a:rPr lang="en-US" altLang="zh-CN" sz="1800">
                <a:latin typeface="Arial" panose="020B0604020202020204" pitchFamily="34" charset="0"/>
                <a:ea typeface="黑体" panose="02010609060101010101" pitchFamily="49" charset="-122"/>
                <a:cs typeface="宋体" panose="02010600030101010101" pitchFamily="2" charset="-122"/>
              </a:rPr>
              <a:t>void show();</a:t>
            </a:r>
          </a:p>
        </p:txBody>
      </p:sp>
      <p:sp>
        <p:nvSpPr>
          <p:cNvPr id="8" name="矩形 22">
            <a:extLst>
              <a:ext uri="{FF2B5EF4-FFF2-40B4-BE49-F238E27FC236}">
                <a16:creationId xmlns:a16="http://schemas.microsoft.com/office/drawing/2014/main" id="{711CFAD6-B3E0-4E1C-A493-01DBC9549714}"/>
              </a:ext>
            </a:extLst>
          </p:cNvPr>
          <p:cNvSpPr>
            <a:spLocks noChangeArrowheads="1"/>
          </p:cNvSpPr>
          <p:nvPr/>
        </p:nvSpPr>
        <p:spPr bwMode="auto">
          <a:xfrm>
            <a:off x="903288" y="2616200"/>
            <a:ext cx="2403475" cy="78422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Font typeface="Wingdings" panose="05000000000000000000" pitchFamily="2" charset="2"/>
              <a:buChar char="¢"/>
              <a:defRPr sz="3200" b="1">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lr>
                <a:schemeClr val="accent2"/>
              </a:buClr>
              <a:buFont typeface="Wingdings" panose="05000000000000000000" pitchFamily="2" charset="2"/>
              <a:buChar char="¢"/>
              <a:defRPr sz="2800" b="1">
                <a:solidFill>
                  <a:schemeClr val="accent2"/>
                </a:solidFill>
                <a:latin typeface="微软雅黑" panose="020B0503020204020204" pitchFamily="34" charset="-122"/>
                <a:ea typeface="微软雅黑" panose="020B0503020204020204" pitchFamily="34"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25000"/>
              </a:lnSpc>
              <a:spcBef>
                <a:spcPct val="0"/>
              </a:spcBef>
              <a:buClr>
                <a:schemeClr val="hlink"/>
              </a:buClr>
              <a:buSzPct val="70000"/>
              <a:buFont typeface="Wingdings" panose="05000000000000000000" pitchFamily="2" charset="2"/>
              <a:buNone/>
            </a:pPr>
            <a:r>
              <a:rPr lang="en-US" altLang="zh-CN" sz="1800">
                <a:latin typeface="Arial" panose="020B0604020202020204" pitchFamily="34" charset="0"/>
                <a:ea typeface="黑体" panose="02010609060101010101" pitchFamily="49" charset="-122"/>
                <a:cs typeface="宋体" panose="02010600030101010101" pitchFamily="2" charset="-122"/>
              </a:rPr>
              <a:t>Private:</a:t>
            </a:r>
          </a:p>
          <a:p>
            <a:pPr eaLnBrk="1" hangingPunct="1">
              <a:lnSpc>
                <a:spcPct val="125000"/>
              </a:lnSpc>
              <a:spcBef>
                <a:spcPct val="0"/>
              </a:spcBef>
              <a:buClr>
                <a:schemeClr val="hlink"/>
              </a:buClr>
              <a:buSzPct val="70000"/>
              <a:buFont typeface="Wingdings" panose="05000000000000000000" pitchFamily="2" charset="2"/>
              <a:buNone/>
            </a:pPr>
            <a:r>
              <a:rPr lang="en-US" altLang="zh-CN" sz="1800">
                <a:latin typeface="Arial" panose="020B0604020202020204" pitchFamily="34" charset="0"/>
                <a:ea typeface="黑体" panose="02010609060101010101" pitchFamily="49" charset="-122"/>
                <a:cs typeface="宋体" panose="02010600030101010101" pitchFamily="2" charset="-122"/>
              </a:rPr>
              <a:t>int a,b;</a:t>
            </a:r>
          </a:p>
        </p:txBody>
      </p:sp>
      <p:grpSp>
        <p:nvGrpSpPr>
          <p:cNvPr id="9" name="组合 8">
            <a:extLst>
              <a:ext uri="{FF2B5EF4-FFF2-40B4-BE49-F238E27FC236}">
                <a16:creationId xmlns:a16="http://schemas.microsoft.com/office/drawing/2014/main" id="{6357D136-722E-43FE-A722-9C9A13B00D16}"/>
              </a:ext>
            </a:extLst>
          </p:cNvPr>
          <p:cNvGrpSpPr>
            <a:grpSpLocks/>
          </p:cNvGrpSpPr>
          <p:nvPr/>
        </p:nvGrpSpPr>
        <p:grpSpPr bwMode="auto">
          <a:xfrm>
            <a:off x="3784600" y="1404938"/>
            <a:ext cx="4532313" cy="4632325"/>
            <a:chOff x="3784757" y="1404735"/>
            <a:chExt cx="4532041" cy="4631942"/>
          </a:xfrm>
        </p:grpSpPr>
        <p:grpSp>
          <p:nvGrpSpPr>
            <p:cNvPr id="10" name="组合 8">
              <a:extLst>
                <a:ext uri="{FF2B5EF4-FFF2-40B4-BE49-F238E27FC236}">
                  <a16:creationId xmlns:a16="http://schemas.microsoft.com/office/drawing/2014/main" id="{98A1C6D4-AB0E-4CC2-9BBE-E82D7961D3E5}"/>
                </a:ext>
              </a:extLst>
            </p:cNvPr>
            <p:cNvGrpSpPr>
              <a:grpSpLocks/>
            </p:cNvGrpSpPr>
            <p:nvPr/>
          </p:nvGrpSpPr>
          <p:grpSpPr bwMode="auto">
            <a:xfrm>
              <a:off x="5652829" y="4308485"/>
              <a:ext cx="2232248" cy="1728192"/>
              <a:chOff x="1193453" y="4985346"/>
              <a:chExt cx="2232248" cy="1728192"/>
            </a:xfrm>
          </p:grpSpPr>
          <p:sp>
            <p:nvSpPr>
              <p:cNvPr id="15" name="剪去单角的矩形 9">
                <a:extLst>
                  <a:ext uri="{FF2B5EF4-FFF2-40B4-BE49-F238E27FC236}">
                    <a16:creationId xmlns:a16="http://schemas.microsoft.com/office/drawing/2014/main" id="{FA58D350-8F39-4237-AE57-C8E0F4080B78}"/>
                  </a:ext>
                </a:extLst>
              </p:cNvPr>
              <p:cNvSpPr/>
              <p:nvPr/>
            </p:nvSpPr>
            <p:spPr bwMode="auto">
              <a:xfrm>
                <a:off x="1193453" y="4985346"/>
                <a:ext cx="2232248" cy="1728192"/>
              </a:xfrm>
              <a:prstGeom prst="snip1Rect">
                <a:avLst/>
              </a:prstGeom>
              <a:solidFill>
                <a:srgbClr val="CCECFF"/>
              </a:solidFill>
              <a:ln w="34925" cap="flat" cmpd="sng" algn="ctr">
                <a:solidFill>
                  <a:srgbClr val="FFFFFF"/>
                </a:solidFill>
                <a:prstDash val="solid"/>
                <a:round/>
                <a:headEnd type="none" w="med" len="med"/>
                <a:tailEnd type="none" w="med" len="med"/>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txBody>
              <a:bodyPr>
                <a:spAutoFit/>
              </a:bodyPr>
              <a:lstStyle/>
              <a:p>
                <a:pPr>
                  <a:defRPr/>
                </a:pPr>
                <a:endParaRPr lang="zh-CN" altLang="en-US"/>
              </a:p>
            </p:txBody>
          </p:sp>
          <p:sp>
            <p:nvSpPr>
              <p:cNvPr id="16" name="文本框 10">
                <a:extLst>
                  <a:ext uri="{FF2B5EF4-FFF2-40B4-BE49-F238E27FC236}">
                    <a16:creationId xmlns:a16="http://schemas.microsoft.com/office/drawing/2014/main" id="{9817BF3F-D0AA-401F-843F-8ADD63C8C00E}"/>
                  </a:ext>
                </a:extLst>
              </p:cNvPr>
              <p:cNvSpPr txBox="1">
                <a:spLocks noChangeArrowheads="1"/>
              </p:cNvSpPr>
              <p:nvPr/>
            </p:nvSpPr>
            <p:spPr bwMode="auto">
              <a:xfrm rot="-1591962">
                <a:off x="1488876" y="5740863"/>
                <a:ext cx="144598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Wingdings" panose="05000000000000000000" pitchFamily="2" charset="2"/>
                  <a:buChar char="¢"/>
                  <a:defRPr sz="3200" b="1">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lr>
                    <a:schemeClr val="accent2"/>
                  </a:buClr>
                  <a:buFont typeface="Wingdings" panose="05000000000000000000" pitchFamily="2" charset="2"/>
                  <a:buChar char="¢"/>
                  <a:defRPr sz="2800" b="1">
                    <a:solidFill>
                      <a:schemeClr val="accent2"/>
                    </a:solidFill>
                    <a:latin typeface="微软雅黑" panose="020B0503020204020204" pitchFamily="34" charset="-122"/>
                    <a:ea typeface="微软雅黑" panose="020B0503020204020204" pitchFamily="34"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lang="en-US" altLang="zh-CN" sz="2000">
                    <a:latin typeface="Arial" panose="020B0604020202020204" pitchFamily="34" charset="0"/>
                    <a:ea typeface="宋体" panose="02010600030101010101" pitchFamily="2" charset="-122"/>
                  </a:rPr>
                  <a:t>My_class</a:t>
                </a:r>
                <a:endParaRPr lang="zh-CN" altLang="en-US" sz="2000">
                  <a:latin typeface="Arial" panose="020B0604020202020204" pitchFamily="34" charset="0"/>
                  <a:ea typeface="宋体" panose="02010600030101010101" pitchFamily="2" charset="-122"/>
                </a:endParaRPr>
              </a:p>
            </p:txBody>
          </p:sp>
        </p:grpSp>
        <p:grpSp>
          <p:nvGrpSpPr>
            <p:cNvPr id="11" name="组合 11">
              <a:extLst>
                <a:ext uri="{FF2B5EF4-FFF2-40B4-BE49-F238E27FC236}">
                  <a16:creationId xmlns:a16="http://schemas.microsoft.com/office/drawing/2014/main" id="{9AD5A253-81BB-45E9-B925-336EACD3DEA8}"/>
                </a:ext>
              </a:extLst>
            </p:cNvPr>
            <p:cNvGrpSpPr>
              <a:grpSpLocks/>
            </p:cNvGrpSpPr>
            <p:nvPr/>
          </p:nvGrpSpPr>
          <p:grpSpPr bwMode="auto">
            <a:xfrm>
              <a:off x="3784757" y="1404735"/>
              <a:ext cx="4532041" cy="3127260"/>
              <a:chOff x="3784757" y="1404735"/>
              <a:chExt cx="4532041" cy="3127260"/>
            </a:xfrm>
          </p:grpSpPr>
          <p:sp>
            <p:nvSpPr>
              <p:cNvPr id="12" name="虚尾箭头 3">
                <a:extLst>
                  <a:ext uri="{FF2B5EF4-FFF2-40B4-BE49-F238E27FC236}">
                    <a16:creationId xmlns:a16="http://schemas.microsoft.com/office/drawing/2014/main" id="{A45D7CFF-D9E2-4E7B-9FA6-FE88ABA9133C}"/>
                  </a:ext>
                </a:extLst>
              </p:cNvPr>
              <p:cNvSpPr/>
              <p:nvPr/>
            </p:nvSpPr>
            <p:spPr bwMode="auto">
              <a:xfrm>
                <a:off x="3784757" y="2133337"/>
                <a:ext cx="1368343" cy="1368312"/>
              </a:xfrm>
              <a:prstGeom prst="stripedRightArrow">
                <a:avLst/>
              </a:prstGeom>
              <a:gradFill flip="none" rotWithShape="1">
                <a:gsLst>
                  <a:gs pos="0">
                    <a:srgbClr val="002060"/>
                  </a:gs>
                  <a:gs pos="99000">
                    <a:schemeClr val="accent3">
                      <a:satMod val="110000"/>
                      <a:lumMod val="100000"/>
                      <a:shade val="100000"/>
                    </a:schemeClr>
                  </a:gs>
                  <a:gs pos="100000">
                    <a:schemeClr val="accent3">
                      <a:lumMod val="99000"/>
                      <a:satMod val="120000"/>
                      <a:shade val="78000"/>
                    </a:schemeClr>
                  </a:gs>
                </a:gsLst>
                <a:lin ang="10800000" scaled="1"/>
                <a:tileRect/>
              </a:gradFill>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a:spAutoFit/>
              </a:bodyPr>
              <a:lstStyle/>
              <a:p>
                <a:pPr>
                  <a:defRPr/>
                </a:pPr>
                <a:endParaRPr lang="zh-CN" altLang="en-US">
                  <a:solidFill>
                    <a:schemeClr val="tx1"/>
                  </a:solidFill>
                </a:endParaRPr>
              </a:p>
            </p:txBody>
          </p:sp>
          <p:sp>
            <p:nvSpPr>
              <p:cNvPr id="13" name="矩形 16">
                <a:extLst>
                  <a:ext uri="{FF2B5EF4-FFF2-40B4-BE49-F238E27FC236}">
                    <a16:creationId xmlns:a16="http://schemas.microsoft.com/office/drawing/2014/main" id="{12D75C45-92B8-4B66-9B47-DB76BD138145}"/>
                  </a:ext>
                </a:extLst>
              </p:cNvPr>
              <p:cNvSpPr>
                <a:spLocks noChangeArrowheads="1"/>
              </p:cNvSpPr>
              <p:nvPr/>
            </p:nvSpPr>
            <p:spPr bwMode="auto">
              <a:xfrm>
                <a:off x="5481855" y="1404735"/>
                <a:ext cx="2834943" cy="1823576"/>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Font typeface="Wingdings" panose="05000000000000000000" pitchFamily="2" charset="2"/>
                  <a:buChar char="¢"/>
                  <a:defRPr sz="3200" b="1">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lr>
                    <a:schemeClr val="accent2"/>
                  </a:buClr>
                  <a:buFont typeface="Wingdings" panose="05000000000000000000" pitchFamily="2" charset="2"/>
                  <a:buChar char="¢"/>
                  <a:defRPr sz="2800" b="1">
                    <a:solidFill>
                      <a:schemeClr val="accent2"/>
                    </a:solidFill>
                    <a:latin typeface="微软雅黑" panose="020B0503020204020204" pitchFamily="34" charset="-122"/>
                    <a:ea typeface="微软雅黑" panose="020B0503020204020204" pitchFamily="34"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25000"/>
                  </a:lnSpc>
                  <a:spcBef>
                    <a:spcPct val="0"/>
                  </a:spcBef>
                  <a:buClr>
                    <a:schemeClr val="hlink"/>
                  </a:buClr>
                  <a:buSzPct val="70000"/>
                  <a:buFont typeface="Wingdings" panose="05000000000000000000" pitchFamily="2" charset="2"/>
                  <a:buNone/>
                </a:pPr>
                <a:r>
                  <a:rPr lang="en-US" altLang="zh-CN" sz="1800">
                    <a:latin typeface="Arial" panose="020B0604020202020204" pitchFamily="34" charset="0"/>
                    <a:ea typeface="黑体" panose="02010609060101010101" pitchFamily="49" charset="-122"/>
                    <a:cs typeface="宋体" panose="02010600030101010101" pitchFamily="2" charset="-122"/>
                  </a:rPr>
                  <a:t>Public:</a:t>
                </a:r>
              </a:p>
              <a:p>
                <a:pPr eaLnBrk="1" hangingPunct="1">
                  <a:lnSpc>
                    <a:spcPct val="125000"/>
                  </a:lnSpc>
                  <a:spcBef>
                    <a:spcPct val="0"/>
                  </a:spcBef>
                  <a:buClr>
                    <a:schemeClr val="hlink"/>
                  </a:buClr>
                  <a:buSzPct val="70000"/>
                  <a:buFont typeface="Wingdings" panose="05000000000000000000" pitchFamily="2" charset="2"/>
                  <a:buNone/>
                </a:pPr>
                <a:r>
                  <a:rPr lang="en-US" altLang="zh-CN" sz="1800">
                    <a:latin typeface="Arial" panose="020B0604020202020204" pitchFamily="34" charset="0"/>
                    <a:ea typeface="黑体" panose="02010609060101010101" pitchFamily="49" charset="-122"/>
                    <a:cs typeface="宋体" panose="02010600030101010101" pitchFamily="2" charset="-122"/>
                  </a:rPr>
                  <a:t>My_base(int x,int y);</a:t>
                </a:r>
              </a:p>
              <a:p>
                <a:pPr eaLnBrk="1" hangingPunct="1">
                  <a:lnSpc>
                    <a:spcPct val="125000"/>
                  </a:lnSpc>
                  <a:spcBef>
                    <a:spcPct val="0"/>
                  </a:spcBef>
                  <a:buClr>
                    <a:schemeClr val="hlink"/>
                  </a:buClr>
                  <a:buSzPct val="70000"/>
                  <a:buFontTx/>
                  <a:buNone/>
                </a:pPr>
                <a:r>
                  <a:rPr lang="en-US" altLang="zh-CN" sz="1800">
                    <a:latin typeface="Arial" panose="020B0604020202020204" pitchFamily="34" charset="0"/>
                    <a:ea typeface="黑体" panose="02010609060101010101" pitchFamily="49" charset="-122"/>
                    <a:cs typeface="宋体" panose="02010600030101010101" pitchFamily="2" charset="-122"/>
                  </a:rPr>
                  <a:t>void show();</a:t>
                </a:r>
              </a:p>
              <a:p>
                <a:pPr eaLnBrk="1" hangingPunct="1">
                  <a:lnSpc>
                    <a:spcPct val="125000"/>
                  </a:lnSpc>
                  <a:spcBef>
                    <a:spcPct val="0"/>
                  </a:spcBef>
                  <a:buClr>
                    <a:schemeClr val="hlink"/>
                  </a:buClr>
                  <a:buSzPct val="70000"/>
                  <a:buFontTx/>
                  <a:buNone/>
                </a:pPr>
                <a:r>
                  <a:rPr lang="en-US" altLang="zh-CN" sz="1800">
                    <a:solidFill>
                      <a:srgbClr val="FF0000"/>
                    </a:solidFill>
                    <a:latin typeface="Arial" panose="020B0604020202020204" pitchFamily="34" charset="0"/>
                    <a:ea typeface="黑体" panose="02010609060101010101" pitchFamily="49" charset="-122"/>
                    <a:cs typeface="宋体" panose="02010600030101010101" pitchFamily="2" charset="-122"/>
                  </a:rPr>
                  <a:t>My_class(int x,iny,int c);</a:t>
                </a:r>
              </a:p>
              <a:p>
                <a:pPr eaLnBrk="1" hangingPunct="1">
                  <a:lnSpc>
                    <a:spcPct val="125000"/>
                  </a:lnSpc>
                  <a:spcBef>
                    <a:spcPct val="0"/>
                  </a:spcBef>
                  <a:buClr>
                    <a:schemeClr val="hlink"/>
                  </a:buClr>
                  <a:buSzPct val="70000"/>
                  <a:buFontTx/>
                  <a:buNone/>
                </a:pPr>
                <a:r>
                  <a:rPr lang="en-US" altLang="zh-CN" sz="1800">
                    <a:solidFill>
                      <a:srgbClr val="FF0000"/>
                    </a:solidFill>
                    <a:latin typeface="Arial" panose="020B0604020202020204" pitchFamily="34" charset="0"/>
                    <a:ea typeface="黑体" panose="02010609060101010101" pitchFamily="49" charset="-122"/>
                    <a:cs typeface="宋体" panose="02010600030101010101" pitchFamily="2" charset="-122"/>
                  </a:rPr>
                  <a:t>void show();</a:t>
                </a:r>
              </a:p>
            </p:txBody>
          </p:sp>
          <p:sp>
            <p:nvSpPr>
              <p:cNvPr id="14" name="矩形 17">
                <a:extLst>
                  <a:ext uri="{FF2B5EF4-FFF2-40B4-BE49-F238E27FC236}">
                    <a16:creationId xmlns:a16="http://schemas.microsoft.com/office/drawing/2014/main" id="{76C3ADB0-B974-4083-86A5-7DB71DE7D97D}"/>
                  </a:ext>
                </a:extLst>
              </p:cNvPr>
              <p:cNvSpPr>
                <a:spLocks noChangeArrowheads="1"/>
              </p:cNvSpPr>
              <p:nvPr/>
            </p:nvSpPr>
            <p:spPr bwMode="auto">
              <a:xfrm>
                <a:off x="5481855" y="3400916"/>
                <a:ext cx="2403222" cy="1131079"/>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Font typeface="Wingdings" panose="05000000000000000000" pitchFamily="2" charset="2"/>
                  <a:buChar char="¢"/>
                  <a:defRPr sz="3200" b="1">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lr>
                    <a:schemeClr val="accent2"/>
                  </a:buClr>
                  <a:buFont typeface="Wingdings" panose="05000000000000000000" pitchFamily="2" charset="2"/>
                  <a:buChar char="¢"/>
                  <a:defRPr sz="2800" b="1">
                    <a:solidFill>
                      <a:schemeClr val="accent2"/>
                    </a:solidFill>
                    <a:latin typeface="微软雅黑" panose="020B0503020204020204" pitchFamily="34" charset="-122"/>
                    <a:ea typeface="微软雅黑" panose="020B0503020204020204" pitchFamily="34"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25000"/>
                  </a:lnSpc>
                  <a:spcBef>
                    <a:spcPct val="0"/>
                  </a:spcBef>
                  <a:buClr>
                    <a:schemeClr val="hlink"/>
                  </a:buClr>
                  <a:buSzPct val="70000"/>
                  <a:buFont typeface="Wingdings" panose="05000000000000000000" pitchFamily="2" charset="2"/>
                  <a:buNone/>
                </a:pPr>
                <a:r>
                  <a:rPr lang="en-US" altLang="zh-CN" sz="1800">
                    <a:latin typeface="Arial" panose="020B0604020202020204" pitchFamily="34" charset="0"/>
                    <a:ea typeface="黑体" panose="02010609060101010101" pitchFamily="49" charset="-122"/>
                    <a:cs typeface="宋体" panose="02010600030101010101" pitchFamily="2" charset="-122"/>
                  </a:rPr>
                  <a:t>Private:</a:t>
                </a:r>
              </a:p>
              <a:p>
                <a:pPr eaLnBrk="1" hangingPunct="1">
                  <a:lnSpc>
                    <a:spcPct val="125000"/>
                  </a:lnSpc>
                  <a:spcBef>
                    <a:spcPct val="0"/>
                  </a:spcBef>
                  <a:buClr>
                    <a:schemeClr val="hlink"/>
                  </a:buClr>
                  <a:buSzPct val="70000"/>
                  <a:buFont typeface="Wingdings" panose="05000000000000000000" pitchFamily="2" charset="2"/>
                  <a:buNone/>
                </a:pPr>
                <a:r>
                  <a:rPr lang="en-US" altLang="zh-CN" sz="1800">
                    <a:latin typeface="Arial" panose="020B0604020202020204" pitchFamily="34" charset="0"/>
                    <a:ea typeface="黑体" panose="02010609060101010101" pitchFamily="49" charset="-122"/>
                    <a:cs typeface="宋体" panose="02010600030101010101" pitchFamily="2" charset="-122"/>
                  </a:rPr>
                  <a:t>int a,b;</a:t>
                </a:r>
              </a:p>
              <a:p>
                <a:pPr eaLnBrk="1" hangingPunct="1">
                  <a:lnSpc>
                    <a:spcPct val="125000"/>
                  </a:lnSpc>
                  <a:spcBef>
                    <a:spcPct val="0"/>
                  </a:spcBef>
                  <a:buClr>
                    <a:schemeClr val="hlink"/>
                  </a:buClr>
                  <a:buSzPct val="70000"/>
                  <a:buFont typeface="Wingdings" panose="05000000000000000000" pitchFamily="2" charset="2"/>
                  <a:buNone/>
                </a:pPr>
                <a:r>
                  <a:rPr lang="en-US" altLang="zh-CN" sz="1800">
                    <a:solidFill>
                      <a:srgbClr val="FF0000"/>
                    </a:solidFill>
                    <a:latin typeface="Arial" panose="020B0604020202020204" pitchFamily="34" charset="0"/>
                    <a:ea typeface="黑体" panose="02010609060101010101" pitchFamily="49" charset="-122"/>
                    <a:cs typeface="宋体" panose="02010600030101010101" pitchFamily="2" charset="-122"/>
                  </a:rPr>
                  <a:t>int c;</a:t>
                </a:r>
              </a:p>
            </p:txBody>
          </p:sp>
        </p:grpSp>
      </p:grpSp>
      <p:grpSp>
        <p:nvGrpSpPr>
          <p:cNvPr id="17" name="组合 18">
            <a:extLst>
              <a:ext uri="{FF2B5EF4-FFF2-40B4-BE49-F238E27FC236}">
                <a16:creationId xmlns:a16="http://schemas.microsoft.com/office/drawing/2014/main" id="{1C601790-2B6F-46A2-B52E-6516994ADC9B}"/>
              </a:ext>
            </a:extLst>
          </p:cNvPr>
          <p:cNvGrpSpPr>
            <a:grpSpLocks/>
          </p:cNvGrpSpPr>
          <p:nvPr/>
        </p:nvGrpSpPr>
        <p:grpSpPr bwMode="auto">
          <a:xfrm>
            <a:off x="1074738" y="3213100"/>
            <a:ext cx="2232025" cy="1728788"/>
            <a:chOff x="1193453" y="4985346"/>
            <a:chExt cx="2232248" cy="1728192"/>
          </a:xfrm>
        </p:grpSpPr>
        <p:sp>
          <p:nvSpPr>
            <p:cNvPr id="18" name="剪去单角的矩形 19">
              <a:extLst>
                <a:ext uri="{FF2B5EF4-FFF2-40B4-BE49-F238E27FC236}">
                  <a16:creationId xmlns:a16="http://schemas.microsoft.com/office/drawing/2014/main" id="{653E7FD9-6814-48A6-A47B-1B72CAEBE596}"/>
                </a:ext>
              </a:extLst>
            </p:cNvPr>
            <p:cNvSpPr/>
            <p:nvPr/>
          </p:nvSpPr>
          <p:spPr bwMode="auto">
            <a:xfrm>
              <a:off x="1193453" y="4985346"/>
              <a:ext cx="2232248" cy="1728192"/>
            </a:xfrm>
            <a:prstGeom prst="snip1Rect">
              <a:avLst/>
            </a:prstGeom>
            <a:solidFill>
              <a:srgbClr val="CCECFF"/>
            </a:solidFill>
            <a:ln w="34925" cap="flat" cmpd="sng" algn="ctr">
              <a:solidFill>
                <a:srgbClr val="FFFFFF"/>
              </a:solidFill>
              <a:prstDash val="solid"/>
              <a:round/>
              <a:headEnd type="none" w="med" len="med"/>
              <a:tailEnd type="none" w="med" len="med"/>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txBody>
            <a:bodyPr>
              <a:spAutoFit/>
            </a:bodyPr>
            <a:lstStyle/>
            <a:p>
              <a:pPr>
                <a:defRPr/>
              </a:pPr>
              <a:endParaRPr lang="zh-CN" altLang="en-US"/>
            </a:p>
          </p:txBody>
        </p:sp>
        <p:sp>
          <p:nvSpPr>
            <p:cNvPr id="19" name="文本框 20">
              <a:extLst>
                <a:ext uri="{FF2B5EF4-FFF2-40B4-BE49-F238E27FC236}">
                  <a16:creationId xmlns:a16="http://schemas.microsoft.com/office/drawing/2014/main" id="{F53BDF53-6D46-48CE-A8DF-F31477D81C60}"/>
                </a:ext>
              </a:extLst>
            </p:cNvPr>
            <p:cNvSpPr txBox="1">
              <a:spLocks noChangeArrowheads="1"/>
            </p:cNvSpPr>
            <p:nvPr/>
          </p:nvSpPr>
          <p:spPr bwMode="auto">
            <a:xfrm rot="-1591962">
              <a:off x="1488876" y="5740863"/>
              <a:ext cx="144598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Wingdings" panose="05000000000000000000" pitchFamily="2" charset="2"/>
                <a:buChar char="¢"/>
                <a:defRPr sz="3200" b="1">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lr>
                  <a:schemeClr val="accent2"/>
                </a:buClr>
                <a:buFont typeface="Wingdings" panose="05000000000000000000" pitchFamily="2" charset="2"/>
                <a:buChar char="¢"/>
                <a:defRPr sz="2800" b="1">
                  <a:solidFill>
                    <a:schemeClr val="accent2"/>
                  </a:solidFill>
                  <a:latin typeface="微软雅黑" panose="020B0503020204020204" pitchFamily="34" charset="-122"/>
                  <a:ea typeface="微软雅黑" panose="020B0503020204020204" pitchFamily="34"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lang="en-US" altLang="zh-CN" sz="2000">
                  <a:latin typeface="Arial" panose="020B0604020202020204" pitchFamily="34" charset="0"/>
                  <a:ea typeface="宋体" panose="02010600030101010101" pitchFamily="2" charset="-122"/>
                </a:rPr>
                <a:t>My_base</a:t>
              </a:r>
              <a:endParaRPr lang="zh-CN" altLang="en-US" sz="2000">
                <a:latin typeface="Arial" panose="020B0604020202020204" pitchFamily="34" charset="0"/>
                <a:ea typeface="宋体" panose="02010600030101010101" pitchFamily="2" charset="-122"/>
              </a:endParaRPr>
            </a:p>
          </p:txBody>
        </p:sp>
      </p:grpSp>
      <p:grpSp>
        <p:nvGrpSpPr>
          <p:cNvPr id="20" name="组合 19">
            <a:extLst>
              <a:ext uri="{FF2B5EF4-FFF2-40B4-BE49-F238E27FC236}">
                <a16:creationId xmlns:a16="http://schemas.microsoft.com/office/drawing/2014/main" id="{0C192C18-A1D5-45BD-BF13-95BDADFE9B8A}"/>
              </a:ext>
            </a:extLst>
          </p:cNvPr>
          <p:cNvGrpSpPr>
            <a:grpSpLocks/>
          </p:cNvGrpSpPr>
          <p:nvPr/>
        </p:nvGrpSpPr>
        <p:grpSpPr bwMode="auto">
          <a:xfrm>
            <a:off x="5089525" y="401638"/>
            <a:ext cx="3683000" cy="1933575"/>
            <a:chOff x="5089386" y="401161"/>
            <a:chExt cx="3682704" cy="1933424"/>
          </a:xfrm>
        </p:grpSpPr>
        <p:grpSp>
          <p:nvGrpSpPr>
            <p:cNvPr id="21" name="组合 55">
              <a:extLst>
                <a:ext uri="{FF2B5EF4-FFF2-40B4-BE49-F238E27FC236}">
                  <a16:creationId xmlns:a16="http://schemas.microsoft.com/office/drawing/2014/main" id="{26B7662F-9F73-440C-900B-54A65D3CEDE6}"/>
                </a:ext>
              </a:extLst>
            </p:cNvPr>
            <p:cNvGrpSpPr>
              <a:grpSpLocks/>
            </p:cNvGrpSpPr>
            <p:nvPr/>
          </p:nvGrpSpPr>
          <p:grpSpPr bwMode="auto">
            <a:xfrm>
              <a:off x="5089386" y="993608"/>
              <a:ext cx="2646658" cy="1340977"/>
              <a:chOff x="5089386" y="993608"/>
              <a:chExt cx="2646658" cy="1340977"/>
            </a:xfrm>
          </p:grpSpPr>
          <p:cxnSp>
            <p:nvCxnSpPr>
              <p:cNvPr id="23" name="Elbow Connector 11">
                <a:extLst>
                  <a:ext uri="{FF2B5EF4-FFF2-40B4-BE49-F238E27FC236}">
                    <a16:creationId xmlns:a16="http://schemas.microsoft.com/office/drawing/2014/main" id="{D59C3D86-0433-47F0-B289-DB719BC77B74}"/>
                  </a:ext>
                </a:extLst>
              </p:cNvPr>
              <p:cNvCxnSpPr/>
              <p:nvPr/>
            </p:nvCxnSpPr>
            <p:spPr>
              <a:xfrm>
                <a:off x="5089386" y="1009126"/>
                <a:ext cx="1863575" cy="1325459"/>
              </a:xfrm>
              <a:prstGeom prst="bentConnector3">
                <a:avLst>
                  <a:gd name="adj1" fmla="val 18953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Elbow Connector 11">
                <a:extLst>
                  <a:ext uri="{FF2B5EF4-FFF2-40B4-BE49-F238E27FC236}">
                    <a16:creationId xmlns:a16="http://schemas.microsoft.com/office/drawing/2014/main" id="{B9630C8B-C24B-4F1E-B950-39AA2223B595}"/>
                  </a:ext>
                </a:extLst>
              </p:cNvPr>
              <p:cNvCxnSpPr/>
              <p:nvPr/>
            </p:nvCxnSpPr>
            <p:spPr>
              <a:xfrm>
                <a:off x="5094149" y="993252"/>
                <a:ext cx="2641387" cy="990522"/>
              </a:xfrm>
              <a:prstGeom prst="bentConnector3">
                <a:avLst>
                  <a:gd name="adj1" fmla="val 133653"/>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2" name="文本框 44">
              <a:extLst>
                <a:ext uri="{FF2B5EF4-FFF2-40B4-BE49-F238E27FC236}">
                  <a16:creationId xmlns:a16="http://schemas.microsoft.com/office/drawing/2014/main" id="{6BF3AF2D-ABFB-4802-AC93-EBB4CE553574}"/>
                </a:ext>
              </a:extLst>
            </p:cNvPr>
            <p:cNvSpPr txBox="1">
              <a:spLocks noChangeArrowheads="1"/>
            </p:cNvSpPr>
            <p:nvPr/>
          </p:nvSpPr>
          <p:spPr bwMode="auto">
            <a:xfrm>
              <a:off x="7159189" y="401161"/>
              <a:ext cx="161290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Wingdings" panose="05000000000000000000" pitchFamily="2" charset="2"/>
                <a:buChar char="¢"/>
                <a:defRPr sz="3200" b="1">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lr>
                  <a:schemeClr val="accent2"/>
                </a:buClr>
                <a:buFont typeface="Wingdings" panose="05000000000000000000" pitchFamily="2" charset="2"/>
                <a:buChar char="¢"/>
                <a:defRPr sz="2800" b="1">
                  <a:solidFill>
                    <a:schemeClr val="accent2"/>
                  </a:solidFill>
                  <a:latin typeface="微软雅黑" panose="020B0503020204020204" pitchFamily="34" charset="-122"/>
                  <a:ea typeface="微软雅黑" panose="020B0503020204020204" pitchFamily="34"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1600"/>
                <a:t>只能访问从基类中继承来的成员</a:t>
              </a:r>
            </a:p>
          </p:txBody>
        </p:sp>
      </p:grpSp>
      <p:grpSp>
        <p:nvGrpSpPr>
          <p:cNvPr id="25" name="组合 24">
            <a:extLst>
              <a:ext uri="{FF2B5EF4-FFF2-40B4-BE49-F238E27FC236}">
                <a16:creationId xmlns:a16="http://schemas.microsoft.com/office/drawing/2014/main" id="{C4588C1C-5E79-4DFA-B490-7CBAD5CF780E}"/>
              </a:ext>
            </a:extLst>
          </p:cNvPr>
          <p:cNvGrpSpPr>
            <a:grpSpLocks/>
          </p:cNvGrpSpPr>
          <p:nvPr/>
        </p:nvGrpSpPr>
        <p:grpSpPr bwMode="auto">
          <a:xfrm>
            <a:off x="5376863" y="2420938"/>
            <a:ext cx="3559175" cy="2111375"/>
            <a:chOff x="5376600" y="2420888"/>
            <a:chExt cx="3558703" cy="2111107"/>
          </a:xfrm>
        </p:grpSpPr>
        <p:grpSp>
          <p:nvGrpSpPr>
            <p:cNvPr id="26" name="组合 26">
              <a:extLst>
                <a:ext uri="{FF2B5EF4-FFF2-40B4-BE49-F238E27FC236}">
                  <a16:creationId xmlns:a16="http://schemas.microsoft.com/office/drawing/2014/main" id="{E6584274-75E3-47F1-A52C-96D6AE40FF05}"/>
                </a:ext>
              </a:extLst>
            </p:cNvPr>
            <p:cNvGrpSpPr>
              <a:grpSpLocks/>
            </p:cNvGrpSpPr>
            <p:nvPr/>
          </p:nvGrpSpPr>
          <p:grpSpPr bwMode="auto">
            <a:xfrm>
              <a:off x="5376601" y="2420888"/>
              <a:ext cx="3558702" cy="1632140"/>
              <a:chOff x="7187595" y="1259605"/>
              <a:chExt cx="3561151" cy="1633321"/>
            </a:xfrm>
          </p:grpSpPr>
          <p:sp>
            <p:nvSpPr>
              <p:cNvPr id="28" name="Oval Callout 11">
                <a:extLst>
                  <a:ext uri="{FF2B5EF4-FFF2-40B4-BE49-F238E27FC236}">
                    <a16:creationId xmlns:a16="http://schemas.microsoft.com/office/drawing/2014/main" id="{1F51C45E-8B85-4CC2-8B25-2F3E42B8DD9F}"/>
                  </a:ext>
                </a:extLst>
              </p:cNvPr>
              <p:cNvSpPr/>
              <p:nvPr/>
            </p:nvSpPr>
            <p:spPr>
              <a:xfrm>
                <a:off x="7187594" y="1259605"/>
                <a:ext cx="2941683" cy="808519"/>
              </a:xfrm>
              <a:prstGeom prst="wedgeEllipseCallout">
                <a:avLst>
                  <a:gd name="adj1" fmla="val 32366"/>
                  <a:gd name="adj2" fmla="val 94257"/>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dirty="0"/>
                  <a:t>？</a:t>
                </a:r>
              </a:p>
            </p:txBody>
          </p:sp>
          <p:sp>
            <p:nvSpPr>
              <p:cNvPr id="29" name="文本框 44">
                <a:extLst>
                  <a:ext uri="{FF2B5EF4-FFF2-40B4-BE49-F238E27FC236}">
                    <a16:creationId xmlns:a16="http://schemas.microsoft.com/office/drawing/2014/main" id="{FB6F7F63-032D-4B09-8AB9-CDC68BBC8F9D}"/>
                  </a:ext>
                </a:extLst>
              </p:cNvPr>
              <p:cNvSpPr txBox="1">
                <a:spLocks noChangeArrowheads="1"/>
              </p:cNvSpPr>
              <p:nvPr/>
            </p:nvSpPr>
            <p:spPr bwMode="auto">
              <a:xfrm>
                <a:off x="8682163" y="2554372"/>
                <a:ext cx="206658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Wingdings" panose="05000000000000000000" pitchFamily="2" charset="2"/>
                  <a:buChar char="¢"/>
                  <a:defRPr sz="3200" b="1">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lr>
                    <a:schemeClr val="accent2"/>
                  </a:buClr>
                  <a:buFont typeface="Wingdings" panose="05000000000000000000" pitchFamily="2" charset="2"/>
                  <a:buChar char="¢"/>
                  <a:defRPr sz="2800" b="1">
                    <a:solidFill>
                      <a:schemeClr val="accent2"/>
                    </a:solidFill>
                    <a:latin typeface="微软雅黑" panose="020B0503020204020204" pitchFamily="34" charset="-122"/>
                    <a:ea typeface="微软雅黑" panose="020B0503020204020204" pitchFamily="34"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lang="zh-CN" altLang="en-US" sz="1600">
                    <a:solidFill>
                      <a:srgbClr val="FF0000"/>
                    </a:solidFill>
                  </a:rPr>
                  <a:t>派生类自定义的</a:t>
                </a:r>
              </a:p>
            </p:txBody>
          </p:sp>
        </p:grpSp>
        <p:sp>
          <p:nvSpPr>
            <p:cNvPr id="27" name="Oval Callout 11">
              <a:extLst>
                <a:ext uri="{FF2B5EF4-FFF2-40B4-BE49-F238E27FC236}">
                  <a16:creationId xmlns:a16="http://schemas.microsoft.com/office/drawing/2014/main" id="{0D7E2498-7BC8-46FA-860D-67B40B108522}"/>
                </a:ext>
              </a:extLst>
            </p:cNvPr>
            <p:cNvSpPr/>
            <p:nvPr/>
          </p:nvSpPr>
          <p:spPr bwMode="auto">
            <a:xfrm>
              <a:off x="5376600" y="4135170"/>
              <a:ext cx="1176181" cy="396825"/>
            </a:xfrm>
            <a:prstGeom prst="wedgeEllipseCallout">
              <a:avLst>
                <a:gd name="adj1" fmla="val 109280"/>
                <a:gd name="adj2" fmla="val -60431"/>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dirty="0"/>
                <a:t>？</a:t>
              </a:r>
            </a:p>
          </p:txBody>
        </p:sp>
      </p:grpSp>
      <p:sp>
        <p:nvSpPr>
          <p:cNvPr id="30" name="文本框 1">
            <a:extLst>
              <a:ext uri="{FF2B5EF4-FFF2-40B4-BE49-F238E27FC236}">
                <a16:creationId xmlns:a16="http://schemas.microsoft.com/office/drawing/2014/main" id="{D8FA5828-1D7E-48EB-B193-CF58074B2B3F}"/>
              </a:ext>
            </a:extLst>
          </p:cNvPr>
          <p:cNvSpPr txBox="1">
            <a:spLocks noChangeArrowheads="1"/>
          </p:cNvSpPr>
          <p:nvPr/>
        </p:nvSpPr>
        <p:spPr bwMode="auto">
          <a:xfrm>
            <a:off x="819581" y="5304552"/>
            <a:ext cx="8856663" cy="1384300"/>
          </a:xfrm>
          <a:prstGeom prst="rect">
            <a:avLst/>
          </a:prstGeom>
          <a:solidFill>
            <a:schemeClr val="bg1"/>
          </a:solidFill>
          <a:ln w="9525">
            <a:solidFill>
              <a:srgbClr val="FF0000"/>
            </a:solidFill>
            <a:miter lim="800000"/>
            <a:headEnd/>
            <a:tailEnd/>
          </a:ln>
        </p:spPr>
        <p:txBody>
          <a:bodyPr>
            <a:spAutoFit/>
          </a:bodyPr>
          <a:lstStyle>
            <a:lvl1pPr>
              <a:spcBef>
                <a:spcPct val="20000"/>
              </a:spcBef>
              <a:buFont typeface="Wingdings" panose="05000000000000000000" pitchFamily="2" charset="2"/>
              <a:buChar char="¢"/>
              <a:defRPr sz="3200" b="1">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lr>
                <a:schemeClr val="accent2"/>
              </a:buClr>
              <a:buFont typeface="Wingdings" panose="05000000000000000000" pitchFamily="2" charset="2"/>
              <a:buChar char="¢"/>
              <a:defRPr sz="2800" b="1">
                <a:solidFill>
                  <a:schemeClr val="accent2"/>
                </a:solidFill>
                <a:latin typeface="微软雅黑" panose="020B0503020204020204" pitchFamily="34" charset="-122"/>
                <a:ea typeface="微软雅黑" panose="020B0503020204020204" pitchFamily="34"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800">
                <a:solidFill>
                  <a:srgbClr val="FF0000"/>
                </a:solidFill>
              </a:rPr>
              <a:t>不论指针</a:t>
            </a:r>
            <a:r>
              <a:rPr lang="en-US" altLang="zh-CN" sz="2800">
                <a:solidFill>
                  <a:srgbClr val="FF0000"/>
                </a:solidFill>
              </a:rPr>
              <a:t>mp</a:t>
            </a:r>
            <a:r>
              <a:rPr lang="zh-CN" altLang="en-US" sz="2800">
                <a:solidFill>
                  <a:srgbClr val="FF0000"/>
                </a:solidFill>
              </a:rPr>
              <a:t>当前指向哪个对象（基类对象</a:t>
            </a:r>
            <a:r>
              <a:rPr lang="en-US" altLang="zh-CN" sz="2800">
                <a:solidFill>
                  <a:srgbClr val="FF0000"/>
                </a:solidFill>
              </a:rPr>
              <a:t>or</a:t>
            </a:r>
            <a:r>
              <a:rPr lang="zh-CN" altLang="en-US" sz="2800">
                <a:solidFill>
                  <a:srgbClr val="FF0000"/>
                </a:solidFill>
              </a:rPr>
              <a:t>派生类对象）</a:t>
            </a:r>
            <a:r>
              <a:rPr lang="en-US" altLang="zh-CN" sz="2800">
                <a:solidFill>
                  <a:srgbClr val="FF0000"/>
                </a:solidFill>
              </a:rPr>
              <a:t>,mp-&gt;show()</a:t>
            </a:r>
            <a:r>
              <a:rPr lang="zh-CN" altLang="en-US" sz="2800">
                <a:solidFill>
                  <a:srgbClr val="FF0000"/>
                </a:solidFill>
              </a:rPr>
              <a:t>调用的都是基类中定义的</a:t>
            </a:r>
            <a:r>
              <a:rPr lang="en-US" altLang="zh-CN" sz="2800">
                <a:solidFill>
                  <a:srgbClr val="FF0000"/>
                </a:solidFill>
              </a:rPr>
              <a:t>show() </a:t>
            </a:r>
            <a:r>
              <a:rPr lang="zh-CN" altLang="en-US" sz="2800">
                <a:solidFill>
                  <a:srgbClr val="FF0000"/>
                </a:solidFill>
              </a:rPr>
              <a:t>函数。</a:t>
            </a:r>
            <a:r>
              <a:rPr lang="en-US" altLang="zh-CN" sz="2800">
                <a:solidFill>
                  <a:srgbClr val="FF0000"/>
                </a:solidFill>
              </a:rPr>
              <a:t> </a:t>
            </a:r>
          </a:p>
        </p:txBody>
      </p:sp>
    </p:spTree>
    <p:extLst>
      <p:ext uri="{BB962C8B-B14F-4D97-AF65-F5344CB8AC3E}">
        <p14:creationId xmlns:p14="http://schemas.microsoft.com/office/powerpoint/2010/main" val="3033798944"/>
      </p:ext>
    </p:extLst>
  </p:cSld>
  <p:clrMapOvr>
    <a:masterClrMapping/>
  </p:clrMapOvr>
  <mc:AlternateContent xmlns:mc="http://schemas.openxmlformats.org/markup-compatibility/2006" xmlns:p14="http://schemas.microsoft.com/office/powerpoint/2010/main">
    <mc:Choice Requires="p14">
      <p:transition spd="slow" p14:dur="1600" advClick="0" advTm="5000">
        <p14:gallery dir="l"/>
      </p:transition>
    </mc:Choice>
    <mc:Fallback xmlns="">
      <p:transition spd="slow"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left)">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wipe(up)">
                                      <p:cBhvr>
                                        <p:cTn id="17" dur="500"/>
                                        <p:tgtEl>
                                          <p:spTgt spid="2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wipe(left)">
                                      <p:cBhvr>
                                        <p:cTn id="22" dur="500"/>
                                        <p:tgtEl>
                                          <p:spTgt spid="2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30"/>
                                        </p:tgtEl>
                                        <p:attrNameLst>
                                          <p:attrName>style.visibility</p:attrName>
                                        </p:attrNameLst>
                                      </p:cBhvr>
                                      <p:to>
                                        <p:strVal val="visible"/>
                                      </p:to>
                                    </p:set>
                                    <p:animEffect transition="in" filter="wipe(down)">
                                      <p:cBhvr>
                                        <p:cTn id="2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3">
            <a:extLst>
              <a:ext uri="{FF2B5EF4-FFF2-40B4-BE49-F238E27FC236}">
                <a16:creationId xmlns:a16="http://schemas.microsoft.com/office/drawing/2014/main" id="{48855EF3-5480-4DA0-BE0B-4608E4F7DB7F}"/>
              </a:ext>
            </a:extLst>
          </p:cNvPr>
          <p:cNvSpPr/>
          <p:nvPr/>
        </p:nvSpPr>
        <p:spPr>
          <a:xfrm>
            <a:off x="3479450" y="453417"/>
            <a:ext cx="4778249" cy="659500"/>
          </a:xfrm>
          <a:prstGeom prst="roundRect">
            <a:avLst>
              <a:gd name="adj" fmla="val 42270"/>
            </a:avLst>
          </a:prstGeom>
          <a:gradFill>
            <a:gsLst>
              <a:gs pos="99000">
                <a:schemeClr val="bg1"/>
              </a:gs>
              <a:gs pos="0">
                <a:schemeClr val="bg1">
                  <a:lumMod val="95000"/>
                </a:schemeClr>
              </a:gs>
            </a:gsLst>
            <a:lin ang="0" scaled="0"/>
          </a:gradFill>
          <a:ln>
            <a:noFill/>
          </a:ln>
          <a:effectLst>
            <a:innerShdw blurRad="63500" dist="127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solidFill>
                <a:latin typeface="微软雅黑" panose="020B0503020204020204" pitchFamily="34" charset="-122"/>
                <a:ea typeface="微软雅黑" panose="020B0503020204020204" pitchFamily="34" charset="-122"/>
              </a:rPr>
              <a:t>虚函数</a:t>
            </a:r>
          </a:p>
        </p:txBody>
      </p:sp>
      <p:sp>
        <p:nvSpPr>
          <p:cNvPr id="4" name="文本框 3">
            <a:extLst>
              <a:ext uri="{FF2B5EF4-FFF2-40B4-BE49-F238E27FC236}">
                <a16:creationId xmlns:a16="http://schemas.microsoft.com/office/drawing/2014/main" id="{7758EAE6-EC68-44BD-8294-4A7A13040FC0}"/>
              </a:ext>
            </a:extLst>
          </p:cNvPr>
          <p:cNvSpPr txBox="1"/>
          <p:nvPr/>
        </p:nvSpPr>
        <p:spPr>
          <a:xfrm>
            <a:off x="235999" y="149444"/>
            <a:ext cx="6643313" cy="3637919"/>
          </a:xfrm>
          <a:prstGeom prst="rect">
            <a:avLst/>
          </a:prstGeom>
          <a:noFill/>
        </p:spPr>
        <p:txBody>
          <a:bodyPr wrap="square">
            <a:spAutoFit/>
          </a:bodyPr>
          <a:lstStyle/>
          <a:p>
            <a:pPr eaLnBrk="1" hangingPunct="1">
              <a:lnSpc>
                <a:spcPct val="80000"/>
              </a:lnSpc>
              <a:buClr>
                <a:schemeClr val="hlink"/>
              </a:buClr>
              <a:buSzPct val="70000"/>
              <a:buFont typeface="Wingdings" panose="05000000000000000000" pitchFamily="2" charset="2"/>
              <a:buNone/>
            </a:pPr>
            <a:r>
              <a:rPr lang="en-US" altLang="zh-CN" sz="1800" dirty="0">
                <a:ea typeface="黑体" panose="02010609060101010101" pitchFamily="49" charset="-122"/>
                <a:cs typeface="宋体" panose="02010600030101010101" pitchFamily="2" charset="-122"/>
              </a:rPr>
              <a:t>#include&lt;iostream&gt;</a:t>
            </a:r>
          </a:p>
          <a:p>
            <a:pPr eaLnBrk="1" hangingPunct="1">
              <a:lnSpc>
                <a:spcPct val="80000"/>
              </a:lnSpc>
              <a:buClr>
                <a:schemeClr val="hlink"/>
              </a:buClr>
              <a:buSzPct val="70000"/>
              <a:buFont typeface="Wingdings" panose="05000000000000000000" pitchFamily="2" charset="2"/>
              <a:buNone/>
            </a:pPr>
            <a:r>
              <a:rPr lang="en-US" altLang="zh-CN" sz="1800" dirty="0">
                <a:ea typeface="黑体" panose="02010609060101010101" pitchFamily="49" charset="-122"/>
                <a:cs typeface="宋体" panose="02010600030101010101" pitchFamily="2" charset="-122"/>
              </a:rPr>
              <a:t>using namespace std;</a:t>
            </a:r>
          </a:p>
          <a:p>
            <a:pPr eaLnBrk="1" hangingPunct="1">
              <a:lnSpc>
                <a:spcPct val="80000"/>
              </a:lnSpc>
              <a:buClr>
                <a:schemeClr val="hlink"/>
              </a:buClr>
              <a:buSzPct val="70000"/>
              <a:buFont typeface="Wingdings" panose="05000000000000000000" pitchFamily="2" charset="2"/>
              <a:buNone/>
            </a:pPr>
            <a:r>
              <a:rPr lang="en-US" altLang="zh-CN" sz="1800" dirty="0">
                <a:ea typeface="黑体" panose="02010609060101010101" pitchFamily="49" charset="-122"/>
                <a:cs typeface="宋体" panose="02010600030101010101" pitchFamily="2" charset="-122"/>
              </a:rPr>
              <a:t>class </a:t>
            </a:r>
            <a:r>
              <a:rPr lang="en-US" altLang="zh-CN" sz="1800" dirty="0" err="1">
                <a:ea typeface="黑体" panose="02010609060101010101" pitchFamily="49" charset="-122"/>
                <a:cs typeface="宋体" panose="02010600030101010101" pitchFamily="2" charset="-122"/>
              </a:rPr>
              <a:t>My_base</a:t>
            </a:r>
            <a:r>
              <a:rPr lang="en-US" altLang="zh-CN" sz="1800" dirty="0">
                <a:ea typeface="黑体" panose="02010609060101010101" pitchFamily="49" charset="-122"/>
                <a:cs typeface="宋体" panose="02010600030101010101" pitchFamily="2" charset="-122"/>
              </a:rPr>
              <a:t>{</a:t>
            </a:r>
          </a:p>
          <a:p>
            <a:pPr eaLnBrk="1" hangingPunct="1">
              <a:lnSpc>
                <a:spcPct val="80000"/>
              </a:lnSpc>
              <a:buClr>
                <a:schemeClr val="hlink"/>
              </a:buClr>
              <a:buSzPct val="70000"/>
              <a:buFont typeface="Wingdings" panose="05000000000000000000" pitchFamily="2" charset="2"/>
              <a:buNone/>
            </a:pPr>
            <a:r>
              <a:rPr lang="en-US" altLang="zh-CN" sz="1800" dirty="0">
                <a:ea typeface="黑体" panose="02010609060101010101" pitchFamily="49" charset="-122"/>
                <a:cs typeface="宋体" panose="02010600030101010101" pitchFamily="2" charset="-122"/>
              </a:rPr>
              <a:t>public:</a:t>
            </a:r>
          </a:p>
          <a:p>
            <a:pPr eaLnBrk="1" hangingPunct="1">
              <a:lnSpc>
                <a:spcPct val="80000"/>
              </a:lnSpc>
              <a:buClr>
                <a:schemeClr val="hlink"/>
              </a:buClr>
              <a:buSzPct val="70000"/>
              <a:buFont typeface="Wingdings" panose="05000000000000000000" pitchFamily="2" charset="2"/>
              <a:buNone/>
            </a:pPr>
            <a:r>
              <a:rPr lang="en-US" altLang="zh-CN" sz="1800" dirty="0">
                <a:ea typeface="黑体" panose="02010609060101010101" pitchFamily="49" charset="-122"/>
                <a:cs typeface="宋体" panose="02010600030101010101" pitchFamily="2" charset="-122"/>
              </a:rPr>
              <a:t>	</a:t>
            </a:r>
            <a:r>
              <a:rPr lang="en-US" altLang="zh-CN" sz="1800" dirty="0" err="1">
                <a:ea typeface="黑体" panose="02010609060101010101" pitchFamily="49" charset="-122"/>
                <a:cs typeface="宋体" panose="02010600030101010101" pitchFamily="2" charset="-122"/>
              </a:rPr>
              <a:t>My_base</a:t>
            </a:r>
            <a:r>
              <a:rPr lang="en-US" altLang="zh-CN" sz="1800" dirty="0">
                <a:ea typeface="黑体" panose="02010609060101010101" pitchFamily="49" charset="-122"/>
                <a:cs typeface="宋体" panose="02010600030101010101" pitchFamily="2" charset="-122"/>
              </a:rPr>
              <a:t>(int </a:t>
            </a:r>
            <a:r>
              <a:rPr lang="en-US" altLang="zh-CN" sz="1800" dirty="0" err="1">
                <a:ea typeface="黑体" panose="02010609060101010101" pitchFamily="49" charset="-122"/>
                <a:cs typeface="宋体" panose="02010600030101010101" pitchFamily="2" charset="-122"/>
              </a:rPr>
              <a:t>x,int</a:t>
            </a:r>
            <a:r>
              <a:rPr lang="en-US" altLang="zh-CN" sz="1800" dirty="0">
                <a:ea typeface="黑体" panose="02010609060101010101" pitchFamily="49" charset="-122"/>
                <a:cs typeface="宋体" panose="02010600030101010101" pitchFamily="2" charset="-122"/>
              </a:rPr>
              <a:t> y)</a:t>
            </a:r>
          </a:p>
          <a:p>
            <a:pPr eaLnBrk="1" hangingPunct="1">
              <a:lnSpc>
                <a:spcPct val="80000"/>
              </a:lnSpc>
              <a:buClr>
                <a:schemeClr val="hlink"/>
              </a:buClr>
              <a:buSzPct val="70000"/>
              <a:buFont typeface="Wingdings" panose="05000000000000000000" pitchFamily="2" charset="2"/>
              <a:buNone/>
            </a:pPr>
            <a:r>
              <a:rPr lang="en-US" altLang="zh-CN" sz="1800" dirty="0">
                <a:ea typeface="黑体" panose="02010609060101010101" pitchFamily="49" charset="-122"/>
                <a:cs typeface="宋体" panose="02010600030101010101" pitchFamily="2" charset="-122"/>
              </a:rPr>
              <a:t>	{</a:t>
            </a:r>
          </a:p>
          <a:p>
            <a:pPr eaLnBrk="1" hangingPunct="1">
              <a:lnSpc>
                <a:spcPct val="80000"/>
              </a:lnSpc>
              <a:buClr>
                <a:schemeClr val="hlink"/>
              </a:buClr>
              <a:buSzPct val="70000"/>
              <a:buFont typeface="Wingdings" panose="05000000000000000000" pitchFamily="2" charset="2"/>
              <a:buNone/>
            </a:pPr>
            <a:r>
              <a:rPr lang="en-US" altLang="zh-CN" sz="1800" dirty="0">
                <a:ea typeface="黑体" panose="02010609060101010101" pitchFamily="49" charset="-122"/>
                <a:cs typeface="宋体" panose="02010600030101010101" pitchFamily="2" charset="-122"/>
              </a:rPr>
              <a:t>	   a=x; b=y;</a:t>
            </a:r>
          </a:p>
          <a:p>
            <a:pPr eaLnBrk="1" hangingPunct="1">
              <a:lnSpc>
                <a:spcPct val="80000"/>
              </a:lnSpc>
              <a:buClr>
                <a:schemeClr val="hlink"/>
              </a:buClr>
              <a:buSzPct val="70000"/>
              <a:buFont typeface="Wingdings" panose="05000000000000000000" pitchFamily="2" charset="2"/>
              <a:buNone/>
            </a:pPr>
            <a:r>
              <a:rPr lang="en-US" altLang="zh-CN" sz="1800" dirty="0">
                <a:ea typeface="黑体" panose="02010609060101010101" pitchFamily="49" charset="-122"/>
                <a:cs typeface="宋体" panose="02010600030101010101" pitchFamily="2" charset="-122"/>
              </a:rPr>
              <a:t>	}</a:t>
            </a:r>
          </a:p>
          <a:p>
            <a:pPr eaLnBrk="1" hangingPunct="1">
              <a:lnSpc>
                <a:spcPct val="80000"/>
              </a:lnSpc>
              <a:buClr>
                <a:schemeClr val="hlink"/>
              </a:buClr>
              <a:buSzPct val="70000"/>
              <a:buFont typeface="Wingdings" panose="05000000000000000000" pitchFamily="2" charset="2"/>
              <a:buNone/>
            </a:pPr>
            <a:r>
              <a:rPr lang="en-US" altLang="zh-CN" sz="1800" dirty="0">
                <a:ea typeface="黑体" panose="02010609060101010101" pitchFamily="49" charset="-122"/>
                <a:cs typeface="宋体" panose="02010600030101010101" pitchFamily="2" charset="-122"/>
              </a:rPr>
              <a:t>	</a:t>
            </a:r>
            <a:r>
              <a:rPr lang="en-US" altLang="zh-CN" sz="1800" dirty="0">
                <a:solidFill>
                  <a:srgbClr val="FF0000"/>
                </a:solidFill>
                <a:ea typeface="黑体" panose="02010609060101010101" pitchFamily="49" charset="-122"/>
                <a:cs typeface="宋体" panose="02010600030101010101" pitchFamily="2" charset="-122"/>
              </a:rPr>
              <a:t>virtual</a:t>
            </a:r>
            <a:r>
              <a:rPr lang="en-US" altLang="zh-CN" sz="1800" dirty="0">
                <a:ea typeface="黑体" panose="02010609060101010101" pitchFamily="49" charset="-122"/>
                <a:cs typeface="宋体" panose="02010600030101010101" pitchFamily="2" charset="-122"/>
              </a:rPr>
              <a:t> void show()</a:t>
            </a:r>
          </a:p>
          <a:p>
            <a:pPr eaLnBrk="1" hangingPunct="1">
              <a:lnSpc>
                <a:spcPct val="80000"/>
              </a:lnSpc>
              <a:buClr>
                <a:schemeClr val="hlink"/>
              </a:buClr>
              <a:buSzPct val="70000"/>
              <a:buFont typeface="Wingdings" panose="05000000000000000000" pitchFamily="2" charset="2"/>
              <a:buNone/>
            </a:pPr>
            <a:r>
              <a:rPr lang="en-US" altLang="zh-CN" sz="1800" dirty="0">
                <a:ea typeface="黑体" panose="02010609060101010101" pitchFamily="49" charset="-122"/>
                <a:cs typeface="宋体" panose="02010600030101010101" pitchFamily="2" charset="-122"/>
              </a:rPr>
              <a:t>	{</a:t>
            </a:r>
          </a:p>
          <a:p>
            <a:pPr eaLnBrk="1" hangingPunct="1">
              <a:lnSpc>
                <a:spcPct val="80000"/>
              </a:lnSpc>
              <a:buClr>
                <a:schemeClr val="hlink"/>
              </a:buClr>
              <a:buSzPct val="70000"/>
              <a:buFont typeface="Wingdings" panose="05000000000000000000" pitchFamily="2" charset="2"/>
              <a:buNone/>
            </a:pPr>
            <a:r>
              <a:rPr lang="en-US" altLang="zh-CN" sz="1800" dirty="0">
                <a:ea typeface="黑体" panose="02010609060101010101" pitchFamily="49" charset="-122"/>
                <a:cs typeface="宋体" panose="02010600030101010101" pitchFamily="2" charset="-122"/>
              </a:rPr>
              <a:t>	    </a:t>
            </a:r>
            <a:r>
              <a:rPr lang="en-US" altLang="zh-CN" sz="1800" dirty="0" err="1">
                <a:ea typeface="黑体" panose="02010609060101010101" pitchFamily="49" charset="-122"/>
                <a:cs typeface="宋体" panose="02010600030101010101" pitchFamily="2" charset="-122"/>
              </a:rPr>
              <a:t>cout</a:t>
            </a:r>
            <a:r>
              <a:rPr lang="en-US" altLang="zh-CN" sz="1800" dirty="0">
                <a:ea typeface="黑体" panose="02010609060101010101" pitchFamily="49" charset="-122"/>
                <a:cs typeface="宋体" panose="02010600030101010101" pitchFamily="2" charset="-122"/>
              </a:rPr>
              <a:t>&lt;&lt;"</a:t>
            </a:r>
            <a:r>
              <a:rPr lang="zh-CN" altLang="en-US" sz="1800" dirty="0">
                <a:ea typeface="黑体" panose="02010609060101010101" pitchFamily="49" charset="-122"/>
                <a:cs typeface="宋体" panose="02010600030101010101" pitchFamily="2" charset="-122"/>
              </a:rPr>
              <a:t>调用基类</a:t>
            </a:r>
            <a:r>
              <a:rPr lang="en-US" altLang="zh-CN" sz="1800" dirty="0" err="1">
                <a:ea typeface="黑体" panose="02010609060101010101" pitchFamily="49" charset="-122"/>
                <a:cs typeface="宋体" panose="02010600030101010101" pitchFamily="2" charset="-122"/>
              </a:rPr>
              <a:t>My_base</a:t>
            </a:r>
            <a:r>
              <a:rPr lang="zh-CN" altLang="en-US" sz="1800" dirty="0">
                <a:ea typeface="黑体" panose="02010609060101010101" pitchFamily="49" charset="-122"/>
                <a:cs typeface="宋体" panose="02010600030101010101" pitchFamily="2" charset="-122"/>
              </a:rPr>
              <a:t>的</a:t>
            </a:r>
            <a:r>
              <a:rPr lang="en-US" altLang="zh-CN" sz="1800" dirty="0">
                <a:ea typeface="黑体" panose="02010609060101010101" pitchFamily="49" charset="-122"/>
                <a:cs typeface="宋体" panose="02010600030101010101" pitchFamily="2" charset="-122"/>
              </a:rPr>
              <a:t>show()</a:t>
            </a:r>
            <a:r>
              <a:rPr lang="zh-CN" altLang="en-US" sz="1800" dirty="0">
                <a:ea typeface="黑体" panose="02010609060101010101" pitchFamily="49" charset="-122"/>
                <a:cs typeface="宋体" panose="02010600030101010101" pitchFamily="2" charset="-122"/>
              </a:rPr>
              <a:t>函数</a:t>
            </a:r>
            <a:r>
              <a:rPr lang="en-US" altLang="zh-CN" sz="1800" dirty="0">
                <a:ea typeface="黑体" panose="02010609060101010101" pitchFamily="49" charset="-122"/>
                <a:cs typeface="宋体" panose="02010600030101010101" pitchFamily="2" charset="-122"/>
              </a:rPr>
              <a:t>"&lt;&lt;</a:t>
            </a:r>
            <a:r>
              <a:rPr lang="en-US" altLang="zh-CN" sz="1800" dirty="0" err="1">
                <a:ea typeface="黑体" panose="02010609060101010101" pitchFamily="49" charset="-122"/>
                <a:cs typeface="宋体" panose="02010600030101010101" pitchFamily="2" charset="-122"/>
              </a:rPr>
              <a:t>endl</a:t>
            </a:r>
            <a:r>
              <a:rPr lang="en-US" altLang="zh-CN" sz="1800" dirty="0">
                <a:ea typeface="黑体" panose="02010609060101010101" pitchFamily="49" charset="-122"/>
                <a:cs typeface="宋体" panose="02010600030101010101" pitchFamily="2" charset="-122"/>
              </a:rPr>
              <a:t>;</a:t>
            </a:r>
          </a:p>
          <a:p>
            <a:pPr eaLnBrk="1" hangingPunct="1">
              <a:lnSpc>
                <a:spcPct val="80000"/>
              </a:lnSpc>
              <a:buClr>
                <a:schemeClr val="hlink"/>
              </a:buClr>
              <a:buSzPct val="70000"/>
              <a:buFont typeface="Wingdings" panose="05000000000000000000" pitchFamily="2" charset="2"/>
              <a:buNone/>
            </a:pPr>
            <a:r>
              <a:rPr lang="en-US" altLang="zh-CN" sz="1800" dirty="0">
                <a:ea typeface="黑体" panose="02010609060101010101" pitchFamily="49" charset="-122"/>
                <a:cs typeface="宋体" panose="02010600030101010101" pitchFamily="2" charset="-122"/>
              </a:rPr>
              <a:t>	    </a:t>
            </a:r>
            <a:r>
              <a:rPr lang="en-US" altLang="zh-CN" sz="1800" dirty="0" err="1">
                <a:ea typeface="黑体" panose="02010609060101010101" pitchFamily="49" charset="-122"/>
                <a:cs typeface="宋体" panose="02010600030101010101" pitchFamily="2" charset="-122"/>
              </a:rPr>
              <a:t>cout</a:t>
            </a:r>
            <a:r>
              <a:rPr lang="en-US" altLang="zh-CN" sz="1800" dirty="0">
                <a:ea typeface="黑体" panose="02010609060101010101" pitchFamily="49" charset="-122"/>
                <a:cs typeface="宋体" panose="02010600030101010101" pitchFamily="2" charset="-122"/>
              </a:rPr>
              <a:t>&lt;&lt;a&lt;&lt;" "&lt;&lt;b&lt;&lt;</a:t>
            </a:r>
            <a:r>
              <a:rPr lang="en-US" altLang="zh-CN" sz="1800" dirty="0" err="1">
                <a:ea typeface="黑体" panose="02010609060101010101" pitchFamily="49" charset="-122"/>
                <a:cs typeface="宋体" panose="02010600030101010101" pitchFamily="2" charset="-122"/>
              </a:rPr>
              <a:t>endl</a:t>
            </a:r>
            <a:r>
              <a:rPr lang="en-US" altLang="zh-CN" sz="1800" dirty="0">
                <a:ea typeface="黑体" panose="02010609060101010101" pitchFamily="49" charset="-122"/>
                <a:cs typeface="宋体" panose="02010600030101010101" pitchFamily="2" charset="-122"/>
              </a:rPr>
              <a:t>;</a:t>
            </a:r>
          </a:p>
          <a:p>
            <a:pPr eaLnBrk="1" hangingPunct="1">
              <a:lnSpc>
                <a:spcPct val="80000"/>
              </a:lnSpc>
              <a:buClr>
                <a:schemeClr val="hlink"/>
              </a:buClr>
              <a:buSzPct val="70000"/>
              <a:buFont typeface="Wingdings" panose="05000000000000000000" pitchFamily="2" charset="2"/>
              <a:buNone/>
            </a:pPr>
            <a:r>
              <a:rPr lang="en-US" altLang="zh-CN" sz="1800" dirty="0">
                <a:ea typeface="黑体" panose="02010609060101010101" pitchFamily="49" charset="-122"/>
                <a:cs typeface="宋体" panose="02010600030101010101" pitchFamily="2" charset="-122"/>
              </a:rPr>
              <a:t>	}</a:t>
            </a:r>
          </a:p>
          <a:p>
            <a:pPr eaLnBrk="1" hangingPunct="1">
              <a:lnSpc>
                <a:spcPct val="80000"/>
              </a:lnSpc>
              <a:buClr>
                <a:schemeClr val="hlink"/>
              </a:buClr>
              <a:buSzPct val="70000"/>
              <a:buFont typeface="Wingdings" panose="05000000000000000000" pitchFamily="2" charset="2"/>
              <a:buNone/>
            </a:pPr>
            <a:r>
              <a:rPr lang="en-US" altLang="zh-CN" sz="1800" dirty="0">
                <a:ea typeface="黑体" panose="02010609060101010101" pitchFamily="49" charset="-122"/>
                <a:cs typeface="宋体" panose="02010600030101010101" pitchFamily="2" charset="-122"/>
              </a:rPr>
              <a:t>private:</a:t>
            </a:r>
          </a:p>
          <a:p>
            <a:pPr eaLnBrk="1" hangingPunct="1">
              <a:lnSpc>
                <a:spcPct val="80000"/>
              </a:lnSpc>
              <a:buClr>
                <a:schemeClr val="hlink"/>
              </a:buClr>
              <a:buSzPct val="70000"/>
              <a:buFont typeface="Wingdings" panose="05000000000000000000" pitchFamily="2" charset="2"/>
              <a:buNone/>
            </a:pPr>
            <a:r>
              <a:rPr lang="en-US" altLang="zh-CN" sz="1800" dirty="0">
                <a:ea typeface="黑体" panose="02010609060101010101" pitchFamily="49" charset="-122"/>
                <a:cs typeface="宋体" panose="02010600030101010101" pitchFamily="2" charset="-122"/>
              </a:rPr>
              <a:t>	int </a:t>
            </a:r>
            <a:r>
              <a:rPr lang="en-US" altLang="zh-CN" sz="1800" dirty="0" err="1">
                <a:ea typeface="黑体" panose="02010609060101010101" pitchFamily="49" charset="-122"/>
                <a:cs typeface="宋体" panose="02010600030101010101" pitchFamily="2" charset="-122"/>
              </a:rPr>
              <a:t>a,b</a:t>
            </a:r>
            <a:r>
              <a:rPr lang="en-US" altLang="zh-CN" sz="1800" dirty="0">
                <a:ea typeface="黑体" panose="02010609060101010101" pitchFamily="49" charset="-122"/>
                <a:cs typeface="宋体" panose="02010600030101010101" pitchFamily="2" charset="-122"/>
              </a:rPr>
              <a:t>;</a:t>
            </a:r>
          </a:p>
          <a:p>
            <a:pPr eaLnBrk="1" hangingPunct="1">
              <a:lnSpc>
                <a:spcPct val="80000"/>
              </a:lnSpc>
              <a:buClr>
                <a:schemeClr val="hlink"/>
              </a:buClr>
              <a:buSzPct val="70000"/>
              <a:buFont typeface="Wingdings" panose="05000000000000000000" pitchFamily="2" charset="2"/>
              <a:buNone/>
            </a:pPr>
            <a:r>
              <a:rPr lang="en-US" altLang="zh-CN" sz="1800" dirty="0">
                <a:ea typeface="黑体" panose="02010609060101010101" pitchFamily="49" charset="-122"/>
                <a:cs typeface="宋体" panose="02010600030101010101" pitchFamily="2" charset="-122"/>
              </a:rPr>
              <a:t>};</a:t>
            </a:r>
          </a:p>
        </p:txBody>
      </p:sp>
      <p:sp>
        <p:nvSpPr>
          <p:cNvPr id="6" name="文本框 5">
            <a:extLst>
              <a:ext uri="{FF2B5EF4-FFF2-40B4-BE49-F238E27FC236}">
                <a16:creationId xmlns:a16="http://schemas.microsoft.com/office/drawing/2014/main" id="{E7269385-C0C2-4D1A-9848-F8A2EB7682E4}"/>
              </a:ext>
            </a:extLst>
          </p:cNvPr>
          <p:cNvSpPr txBox="1"/>
          <p:nvPr/>
        </p:nvSpPr>
        <p:spPr>
          <a:xfrm>
            <a:off x="4254622" y="2988263"/>
            <a:ext cx="6922364" cy="3194721"/>
          </a:xfrm>
          <a:prstGeom prst="rect">
            <a:avLst/>
          </a:prstGeom>
          <a:noFill/>
        </p:spPr>
        <p:txBody>
          <a:bodyPr wrap="square">
            <a:spAutoFit/>
          </a:bodyPr>
          <a:lstStyle/>
          <a:p>
            <a:pPr eaLnBrk="1" hangingPunct="1">
              <a:lnSpc>
                <a:spcPct val="80000"/>
              </a:lnSpc>
              <a:buClr>
                <a:schemeClr val="hlink"/>
              </a:buClr>
              <a:buSzPct val="70000"/>
              <a:buFont typeface="Wingdings" panose="05000000000000000000" pitchFamily="2" charset="2"/>
              <a:buNone/>
            </a:pPr>
            <a:r>
              <a:rPr lang="en-US" altLang="zh-CN" sz="1800" dirty="0">
                <a:ea typeface="黑体" panose="02010609060101010101" pitchFamily="49" charset="-122"/>
                <a:cs typeface="宋体" panose="02010600030101010101" pitchFamily="2" charset="-122"/>
              </a:rPr>
              <a:t>class </a:t>
            </a:r>
            <a:r>
              <a:rPr lang="en-US" altLang="zh-CN" sz="1800" dirty="0" err="1">
                <a:ea typeface="黑体" panose="02010609060101010101" pitchFamily="49" charset="-122"/>
                <a:cs typeface="宋体" panose="02010600030101010101" pitchFamily="2" charset="-122"/>
              </a:rPr>
              <a:t>My_class:public</a:t>
            </a:r>
            <a:r>
              <a:rPr lang="en-US" altLang="zh-CN" sz="1800" dirty="0">
                <a:ea typeface="黑体" panose="02010609060101010101" pitchFamily="49" charset="-122"/>
                <a:cs typeface="宋体" panose="02010600030101010101" pitchFamily="2" charset="-122"/>
              </a:rPr>
              <a:t> </a:t>
            </a:r>
            <a:r>
              <a:rPr lang="en-US" altLang="zh-CN" sz="1800" dirty="0" err="1">
                <a:ea typeface="黑体" panose="02010609060101010101" pitchFamily="49" charset="-122"/>
                <a:cs typeface="宋体" panose="02010600030101010101" pitchFamily="2" charset="-122"/>
              </a:rPr>
              <a:t>My_base</a:t>
            </a:r>
            <a:r>
              <a:rPr lang="en-US" altLang="zh-CN" sz="1800" dirty="0">
                <a:ea typeface="黑体" panose="02010609060101010101" pitchFamily="49" charset="-122"/>
                <a:cs typeface="宋体" panose="02010600030101010101" pitchFamily="2" charset="-122"/>
              </a:rPr>
              <a:t>{</a:t>
            </a:r>
          </a:p>
          <a:p>
            <a:pPr eaLnBrk="1" hangingPunct="1">
              <a:lnSpc>
                <a:spcPct val="80000"/>
              </a:lnSpc>
              <a:buClr>
                <a:schemeClr val="hlink"/>
              </a:buClr>
              <a:buSzPct val="70000"/>
              <a:buFont typeface="Wingdings" panose="05000000000000000000" pitchFamily="2" charset="2"/>
              <a:buNone/>
            </a:pPr>
            <a:r>
              <a:rPr lang="en-US" altLang="zh-CN" sz="1800" dirty="0">
                <a:ea typeface="黑体" panose="02010609060101010101" pitchFamily="49" charset="-122"/>
                <a:cs typeface="宋体" panose="02010600030101010101" pitchFamily="2" charset="-122"/>
              </a:rPr>
              <a:t>public:</a:t>
            </a:r>
          </a:p>
          <a:p>
            <a:pPr eaLnBrk="1" hangingPunct="1">
              <a:lnSpc>
                <a:spcPct val="80000"/>
              </a:lnSpc>
              <a:buClr>
                <a:schemeClr val="hlink"/>
              </a:buClr>
              <a:buSzPct val="70000"/>
              <a:buFont typeface="Wingdings" panose="05000000000000000000" pitchFamily="2" charset="2"/>
              <a:buNone/>
            </a:pPr>
            <a:r>
              <a:rPr lang="en-US" altLang="zh-CN" sz="1800" dirty="0">
                <a:ea typeface="黑体" panose="02010609060101010101" pitchFamily="49" charset="-122"/>
                <a:cs typeface="宋体" panose="02010600030101010101" pitchFamily="2" charset="-122"/>
              </a:rPr>
              <a:t>	</a:t>
            </a:r>
            <a:r>
              <a:rPr lang="en-US" altLang="zh-CN" sz="1800" dirty="0" err="1">
                <a:ea typeface="黑体" panose="02010609060101010101" pitchFamily="49" charset="-122"/>
                <a:cs typeface="宋体" panose="02010600030101010101" pitchFamily="2" charset="-122"/>
              </a:rPr>
              <a:t>My_class</a:t>
            </a:r>
            <a:r>
              <a:rPr lang="en-US" altLang="zh-CN" sz="1800" dirty="0">
                <a:ea typeface="黑体" panose="02010609060101010101" pitchFamily="49" charset="-122"/>
                <a:cs typeface="宋体" panose="02010600030101010101" pitchFamily="2" charset="-122"/>
              </a:rPr>
              <a:t>(int </a:t>
            </a:r>
            <a:r>
              <a:rPr lang="en-US" altLang="zh-CN" sz="1800" dirty="0" err="1">
                <a:ea typeface="黑体" panose="02010609060101010101" pitchFamily="49" charset="-122"/>
                <a:cs typeface="宋体" panose="02010600030101010101" pitchFamily="2" charset="-122"/>
              </a:rPr>
              <a:t>x,int</a:t>
            </a:r>
            <a:r>
              <a:rPr lang="en-US" altLang="zh-CN" sz="1800" dirty="0">
                <a:ea typeface="黑体" panose="02010609060101010101" pitchFamily="49" charset="-122"/>
                <a:cs typeface="宋体" panose="02010600030101010101" pitchFamily="2" charset="-122"/>
              </a:rPr>
              <a:t> </a:t>
            </a:r>
            <a:r>
              <a:rPr lang="en-US" altLang="zh-CN" sz="1800" dirty="0" err="1">
                <a:ea typeface="黑体" panose="02010609060101010101" pitchFamily="49" charset="-122"/>
                <a:cs typeface="宋体" panose="02010600030101010101" pitchFamily="2" charset="-122"/>
              </a:rPr>
              <a:t>y,int</a:t>
            </a:r>
            <a:r>
              <a:rPr lang="en-US" altLang="zh-CN" sz="1800" dirty="0">
                <a:ea typeface="黑体" panose="02010609060101010101" pitchFamily="49" charset="-122"/>
                <a:cs typeface="宋体" panose="02010600030101010101" pitchFamily="2" charset="-122"/>
              </a:rPr>
              <a:t> z):</a:t>
            </a:r>
            <a:r>
              <a:rPr lang="en-US" altLang="zh-CN" sz="1800" dirty="0" err="1">
                <a:ea typeface="黑体" panose="02010609060101010101" pitchFamily="49" charset="-122"/>
                <a:cs typeface="宋体" panose="02010600030101010101" pitchFamily="2" charset="-122"/>
              </a:rPr>
              <a:t>My_base</a:t>
            </a:r>
            <a:r>
              <a:rPr lang="en-US" altLang="zh-CN" sz="1800" dirty="0">
                <a:ea typeface="黑体" panose="02010609060101010101" pitchFamily="49" charset="-122"/>
                <a:cs typeface="宋体" panose="02010600030101010101" pitchFamily="2" charset="-122"/>
              </a:rPr>
              <a:t>(</a:t>
            </a:r>
            <a:r>
              <a:rPr lang="en-US" altLang="zh-CN" sz="1800" dirty="0" err="1">
                <a:ea typeface="黑体" panose="02010609060101010101" pitchFamily="49" charset="-122"/>
                <a:cs typeface="宋体" panose="02010600030101010101" pitchFamily="2" charset="-122"/>
              </a:rPr>
              <a:t>x,y</a:t>
            </a:r>
            <a:r>
              <a:rPr lang="en-US" altLang="zh-CN" sz="1800" dirty="0">
                <a:ea typeface="黑体" panose="02010609060101010101" pitchFamily="49" charset="-122"/>
                <a:cs typeface="宋体" panose="02010600030101010101" pitchFamily="2" charset="-122"/>
              </a:rPr>
              <a:t>)</a:t>
            </a:r>
          </a:p>
          <a:p>
            <a:pPr eaLnBrk="1" hangingPunct="1">
              <a:lnSpc>
                <a:spcPct val="80000"/>
              </a:lnSpc>
              <a:buClr>
                <a:schemeClr val="hlink"/>
              </a:buClr>
              <a:buSzPct val="70000"/>
              <a:buFont typeface="Wingdings" panose="05000000000000000000" pitchFamily="2" charset="2"/>
              <a:buNone/>
            </a:pPr>
            <a:r>
              <a:rPr lang="en-US" altLang="zh-CN" sz="1800" dirty="0">
                <a:ea typeface="黑体" panose="02010609060101010101" pitchFamily="49" charset="-122"/>
                <a:cs typeface="宋体" panose="02010600030101010101" pitchFamily="2" charset="-122"/>
              </a:rPr>
              <a:t>	{</a:t>
            </a:r>
          </a:p>
          <a:p>
            <a:pPr eaLnBrk="1" hangingPunct="1">
              <a:lnSpc>
                <a:spcPct val="80000"/>
              </a:lnSpc>
              <a:buClr>
                <a:schemeClr val="hlink"/>
              </a:buClr>
              <a:buSzPct val="70000"/>
              <a:buFont typeface="Wingdings" panose="05000000000000000000" pitchFamily="2" charset="2"/>
              <a:buNone/>
            </a:pPr>
            <a:r>
              <a:rPr lang="en-US" altLang="zh-CN" sz="1800" dirty="0">
                <a:ea typeface="黑体" panose="02010609060101010101" pitchFamily="49" charset="-122"/>
                <a:cs typeface="宋体" panose="02010600030101010101" pitchFamily="2" charset="-122"/>
              </a:rPr>
              <a:t>	      c=z;</a:t>
            </a:r>
          </a:p>
          <a:p>
            <a:pPr eaLnBrk="1" hangingPunct="1">
              <a:lnSpc>
                <a:spcPct val="80000"/>
              </a:lnSpc>
              <a:buClr>
                <a:schemeClr val="hlink"/>
              </a:buClr>
              <a:buSzPct val="70000"/>
              <a:buFont typeface="Wingdings" panose="05000000000000000000" pitchFamily="2" charset="2"/>
              <a:buNone/>
            </a:pPr>
            <a:r>
              <a:rPr lang="en-US" altLang="zh-CN" sz="1800" dirty="0">
                <a:ea typeface="黑体" panose="02010609060101010101" pitchFamily="49" charset="-122"/>
                <a:cs typeface="宋体" panose="02010600030101010101" pitchFamily="2" charset="-122"/>
              </a:rPr>
              <a:t>	}</a:t>
            </a:r>
          </a:p>
          <a:p>
            <a:pPr eaLnBrk="1" hangingPunct="1">
              <a:lnSpc>
                <a:spcPct val="80000"/>
              </a:lnSpc>
              <a:buClr>
                <a:schemeClr val="hlink"/>
              </a:buClr>
              <a:buSzPct val="70000"/>
              <a:buFont typeface="Wingdings" panose="05000000000000000000" pitchFamily="2" charset="2"/>
              <a:buNone/>
            </a:pPr>
            <a:r>
              <a:rPr lang="en-US" altLang="zh-CN" sz="1800" dirty="0">
                <a:ea typeface="黑体" panose="02010609060101010101" pitchFamily="49" charset="-122"/>
                <a:cs typeface="宋体" panose="02010600030101010101" pitchFamily="2" charset="-122"/>
              </a:rPr>
              <a:t>	</a:t>
            </a:r>
            <a:r>
              <a:rPr lang="en-US" altLang="zh-CN" sz="1800" dirty="0">
                <a:solidFill>
                  <a:srgbClr val="FF0000"/>
                </a:solidFill>
                <a:ea typeface="黑体" panose="02010609060101010101" pitchFamily="49" charset="-122"/>
                <a:cs typeface="宋体" panose="02010600030101010101" pitchFamily="2" charset="-122"/>
              </a:rPr>
              <a:t>virtual</a:t>
            </a:r>
            <a:r>
              <a:rPr lang="en-US" altLang="zh-CN" sz="1800" dirty="0">
                <a:ea typeface="黑体" panose="02010609060101010101" pitchFamily="49" charset="-122"/>
                <a:cs typeface="宋体" panose="02010600030101010101" pitchFamily="2" charset="-122"/>
              </a:rPr>
              <a:t> void show()</a:t>
            </a:r>
          </a:p>
          <a:p>
            <a:pPr eaLnBrk="1" hangingPunct="1">
              <a:lnSpc>
                <a:spcPct val="80000"/>
              </a:lnSpc>
              <a:buClr>
                <a:schemeClr val="hlink"/>
              </a:buClr>
              <a:buSzPct val="70000"/>
              <a:buFont typeface="Wingdings" panose="05000000000000000000" pitchFamily="2" charset="2"/>
              <a:buNone/>
            </a:pPr>
            <a:r>
              <a:rPr lang="en-US" altLang="zh-CN" sz="1800" dirty="0">
                <a:ea typeface="黑体" panose="02010609060101010101" pitchFamily="49" charset="-122"/>
                <a:cs typeface="宋体" panose="02010600030101010101" pitchFamily="2" charset="-122"/>
              </a:rPr>
              <a:t>	{</a:t>
            </a:r>
          </a:p>
          <a:p>
            <a:pPr eaLnBrk="1" hangingPunct="1">
              <a:lnSpc>
                <a:spcPct val="80000"/>
              </a:lnSpc>
              <a:buClr>
                <a:schemeClr val="hlink"/>
              </a:buClr>
              <a:buSzPct val="70000"/>
              <a:buFont typeface="Wingdings" panose="05000000000000000000" pitchFamily="2" charset="2"/>
              <a:buNone/>
            </a:pPr>
            <a:r>
              <a:rPr lang="en-US" altLang="zh-CN" sz="1800" dirty="0">
                <a:ea typeface="黑体" panose="02010609060101010101" pitchFamily="49" charset="-122"/>
                <a:cs typeface="宋体" panose="02010600030101010101" pitchFamily="2" charset="-122"/>
              </a:rPr>
              <a:t>	      </a:t>
            </a:r>
            <a:r>
              <a:rPr lang="en-US" altLang="zh-CN" sz="1800" dirty="0" err="1">
                <a:ea typeface="黑体" panose="02010609060101010101" pitchFamily="49" charset="-122"/>
                <a:cs typeface="宋体" panose="02010600030101010101" pitchFamily="2" charset="-122"/>
              </a:rPr>
              <a:t>cout</a:t>
            </a:r>
            <a:r>
              <a:rPr lang="en-US" altLang="zh-CN" sz="1800" dirty="0">
                <a:ea typeface="黑体" panose="02010609060101010101" pitchFamily="49" charset="-122"/>
                <a:cs typeface="宋体" panose="02010600030101010101" pitchFamily="2" charset="-122"/>
              </a:rPr>
              <a:t>&lt;&lt;"</a:t>
            </a:r>
            <a:r>
              <a:rPr lang="zh-CN" altLang="en-US" sz="1800" dirty="0">
                <a:ea typeface="黑体" panose="02010609060101010101" pitchFamily="49" charset="-122"/>
                <a:cs typeface="宋体" panose="02010600030101010101" pitchFamily="2" charset="-122"/>
              </a:rPr>
              <a:t>调用派生类</a:t>
            </a:r>
            <a:r>
              <a:rPr lang="en-US" altLang="zh-CN" sz="1800" dirty="0" err="1">
                <a:ea typeface="黑体" panose="02010609060101010101" pitchFamily="49" charset="-122"/>
                <a:cs typeface="宋体" panose="02010600030101010101" pitchFamily="2" charset="-122"/>
              </a:rPr>
              <a:t>My_class</a:t>
            </a:r>
            <a:r>
              <a:rPr lang="zh-CN" altLang="en-US" sz="1800" dirty="0">
                <a:ea typeface="黑体" panose="02010609060101010101" pitchFamily="49" charset="-122"/>
                <a:cs typeface="宋体" panose="02010600030101010101" pitchFamily="2" charset="-122"/>
              </a:rPr>
              <a:t>的</a:t>
            </a:r>
            <a:r>
              <a:rPr lang="en-US" altLang="zh-CN" sz="1800" dirty="0">
                <a:ea typeface="黑体" panose="02010609060101010101" pitchFamily="49" charset="-122"/>
                <a:cs typeface="宋体" panose="02010600030101010101" pitchFamily="2" charset="-122"/>
              </a:rPr>
              <a:t>show()</a:t>
            </a:r>
            <a:r>
              <a:rPr lang="zh-CN" altLang="en-US" sz="1800" dirty="0">
                <a:ea typeface="黑体" panose="02010609060101010101" pitchFamily="49" charset="-122"/>
                <a:cs typeface="宋体" panose="02010600030101010101" pitchFamily="2" charset="-122"/>
              </a:rPr>
              <a:t>函数</a:t>
            </a:r>
            <a:r>
              <a:rPr lang="en-US" altLang="zh-CN" sz="1800" dirty="0">
                <a:ea typeface="黑体" panose="02010609060101010101" pitchFamily="49" charset="-122"/>
                <a:cs typeface="宋体" panose="02010600030101010101" pitchFamily="2" charset="-122"/>
              </a:rPr>
              <a:t>"&lt;&lt;</a:t>
            </a:r>
            <a:r>
              <a:rPr lang="en-US" altLang="zh-CN" sz="1800" dirty="0" err="1">
                <a:ea typeface="黑体" panose="02010609060101010101" pitchFamily="49" charset="-122"/>
                <a:cs typeface="宋体" panose="02010600030101010101" pitchFamily="2" charset="-122"/>
              </a:rPr>
              <a:t>endl</a:t>
            </a:r>
            <a:r>
              <a:rPr lang="en-US" altLang="zh-CN" sz="1800" dirty="0">
                <a:ea typeface="黑体" panose="02010609060101010101" pitchFamily="49" charset="-122"/>
                <a:cs typeface="宋体" panose="02010600030101010101" pitchFamily="2" charset="-122"/>
              </a:rPr>
              <a:t>;</a:t>
            </a:r>
          </a:p>
          <a:p>
            <a:pPr eaLnBrk="1" hangingPunct="1">
              <a:lnSpc>
                <a:spcPct val="80000"/>
              </a:lnSpc>
              <a:buClr>
                <a:schemeClr val="hlink"/>
              </a:buClr>
              <a:buSzPct val="70000"/>
              <a:buFont typeface="Wingdings" panose="05000000000000000000" pitchFamily="2" charset="2"/>
              <a:buNone/>
            </a:pPr>
            <a:r>
              <a:rPr lang="en-US" altLang="zh-CN" sz="1800" dirty="0">
                <a:ea typeface="黑体" panose="02010609060101010101" pitchFamily="49" charset="-122"/>
                <a:cs typeface="宋体" panose="02010600030101010101" pitchFamily="2" charset="-122"/>
              </a:rPr>
              <a:t>	      </a:t>
            </a:r>
            <a:r>
              <a:rPr lang="en-US" altLang="zh-CN" sz="1800" dirty="0" err="1">
                <a:ea typeface="黑体" panose="02010609060101010101" pitchFamily="49" charset="-122"/>
                <a:cs typeface="宋体" panose="02010600030101010101" pitchFamily="2" charset="-122"/>
              </a:rPr>
              <a:t>cout</a:t>
            </a:r>
            <a:r>
              <a:rPr lang="en-US" altLang="zh-CN" sz="1800" dirty="0">
                <a:ea typeface="黑体" panose="02010609060101010101" pitchFamily="49" charset="-122"/>
                <a:cs typeface="宋体" panose="02010600030101010101" pitchFamily="2" charset="-122"/>
              </a:rPr>
              <a:t>&lt;&lt;"c="&lt;&lt;c&lt;&lt;</a:t>
            </a:r>
            <a:r>
              <a:rPr lang="en-US" altLang="zh-CN" sz="1800" dirty="0" err="1">
                <a:ea typeface="黑体" panose="02010609060101010101" pitchFamily="49" charset="-122"/>
                <a:cs typeface="宋体" panose="02010600030101010101" pitchFamily="2" charset="-122"/>
              </a:rPr>
              <a:t>endl</a:t>
            </a:r>
            <a:r>
              <a:rPr lang="en-US" altLang="zh-CN" sz="1800" dirty="0">
                <a:ea typeface="黑体" panose="02010609060101010101" pitchFamily="49" charset="-122"/>
                <a:cs typeface="宋体" panose="02010600030101010101" pitchFamily="2" charset="-122"/>
              </a:rPr>
              <a:t>;</a:t>
            </a:r>
          </a:p>
          <a:p>
            <a:pPr eaLnBrk="1" hangingPunct="1">
              <a:lnSpc>
                <a:spcPct val="80000"/>
              </a:lnSpc>
              <a:buClr>
                <a:schemeClr val="hlink"/>
              </a:buClr>
              <a:buSzPct val="70000"/>
              <a:buFont typeface="Wingdings" panose="05000000000000000000" pitchFamily="2" charset="2"/>
              <a:buNone/>
            </a:pPr>
            <a:r>
              <a:rPr lang="en-US" altLang="zh-CN" sz="1800" dirty="0">
                <a:ea typeface="黑体" panose="02010609060101010101" pitchFamily="49" charset="-122"/>
                <a:cs typeface="宋体" panose="02010600030101010101" pitchFamily="2" charset="-122"/>
              </a:rPr>
              <a:t>	}</a:t>
            </a:r>
          </a:p>
          <a:p>
            <a:pPr eaLnBrk="1" hangingPunct="1">
              <a:lnSpc>
                <a:spcPct val="80000"/>
              </a:lnSpc>
              <a:buClr>
                <a:schemeClr val="hlink"/>
              </a:buClr>
              <a:buSzPct val="70000"/>
              <a:buFont typeface="Wingdings" panose="05000000000000000000" pitchFamily="2" charset="2"/>
              <a:buNone/>
            </a:pPr>
            <a:r>
              <a:rPr lang="en-US" altLang="zh-CN" sz="1800" dirty="0">
                <a:ea typeface="黑体" panose="02010609060101010101" pitchFamily="49" charset="-122"/>
                <a:cs typeface="宋体" panose="02010600030101010101" pitchFamily="2" charset="-122"/>
              </a:rPr>
              <a:t>private:</a:t>
            </a:r>
          </a:p>
          <a:p>
            <a:pPr eaLnBrk="1" hangingPunct="1">
              <a:lnSpc>
                <a:spcPct val="80000"/>
              </a:lnSpc>
              <a:buClr>
                <a:schemeClr val="hlink"/>
              </a:buClr>
              <a:buSzPct val="70000"/>
              <a:buFont typeface="Wingdings" panose="05000000000000000000" pitchFamily="2" charset="2"/>
              <a:buNone/>
            </a:pPr>
            <a:r>
              <a:rPr lang="en-US" altLang="zh-CN" sz="1800" dirty="0">
                <a:ea typeface="黑体" panose="02010609060101010101" pitchFamily="49" charset="-122"/>
                <a:cs typeface="宋体" panose="02010600030101010101" pitchFamily="2" charset="-122"/>
              </a:rPr>
              <a:t>	int c;</a:t>
            </a:r>
          </a:p>
          <a:p>
            <a:pPr eaLnBrk="1" hangingPunct="1">
              <a:lnSpc>
                <a:spcPct val="80000"/>
              </a:lnSpc>
              <a:buClr>
                <a:schemeClr val="hlink"/>
              </a:buClr>
              <a:buSzPct val="70000"/>
              <a:buFont typeface="Wingdings" panose="05000000000000000000" pitchFamily="2" charset="2"/>
              <a:buNone/>
            </a:pPr>
            <a:r>
              <a:rPr lang="en-US" altLang="zh-CN" sz="1800" dirty="0">
                <a:ea typeface="黑体" panose="02010609060101010101" pitchFamily="49" charset="-122"/>
                <a:cs typeface="宋体" panose="02010600030101010101" pitchFamily="2" charset="-122"/>
              </a:rPr>
              <a:t>};</a:t>
            </a:r>
            <a:endParaRPr lang="zh-CN" altLang="en-US" dirty="0"/>
          </a:p>
        </p:txBody>
      </p:sp>
      <p:sp>
        <p:nvSpPr>
          <p:cNvPr id="8" name="文本框 7">
            <a:extLst>
              <a:ext uri="{FF2B5EF4-FFF2-40B4-BE49-F238E27FC236}">
                <a16:creationId xmlns:a16="http://schemas.microsoft.com/office/drawing/2014/main" id="{125EAAB2-A3D9-4551-8C5D-3DDD3813E994}"/>
              </a:ext>
            </a:extLst>
          </p:cNvPr>
          <p:cNvSpPr txBox="1"/>
          <p:nvPr/>
        </p:nvSpPr>
        <p:spPr>
          <a:xfrm>
            <a:off x="4668544" y="1416890"/>
            <a:ext cx="6094520" cy="369332"/>
          </a:xfrm>
          <a:prstGeom prst="rect">
            <a:avLst/>
          </a:prstGeom>
          <a:noFill/>
        </p:spPr>
        <p:txBody>
          <a:bodyPr wrap="square">
            <a:spAutoFit/>
          </a:bodyPr>
          <a:lstStyle/>
          <a:p>
            <a:pPr eaLnBrk="1" hangingPunct="1">
              <a:spcBef>
                <a:spcPct val="0"/>
              </a:spcBef>
              <a:buFontTx/>
              <a:buNone/>
            </a:pPr>
            <a:r>
              <a:rPr lang="zh-CN" altLang="en-US" sz="1800" dirty="0">
                <a:solidFill>
                  <a:srgbClr val="FF0000"/>
                </a:solidFill>
                <a:latin typeface="微软雅黑" panose="020B0503020204020204" pitchFamily="34" charset="-122"/>
                <a:ea typeface="微软雅黑" panose="020B0503020204020204" pitchFamily="34" charset="-122"/>
              </a:rPr>
              <a:t>为了能够调用派生类中的</a:t>
            </a:r>
            <a:r>
              <a:rPr lang="en-US" altLang="zh-CN" sz="1800" dirty="0">
                <a:solidFill>
                  <a:srgbClr val="FF0000"/>
                </a:solidFill>
                <a:latin typeface="微软雅黑" panose="020B0503020204020204" pitchFamily="34" charset="-122"/>
                <a:ea typeface="微软雅黑" panose="020B0503020204020204" pitchFamily="34" charset="-122"/>
              </a:rPr>
              <a:t>show()</a:t>
            </a:r>
            <a:r>
              <a:rPr lang="zh-CN" altLang="en-US" sz="1800" dirty="0">
                <a:solidFill>
                  <a:srgbClr val="FF0000"/>
                </a:solidFill>
                <a:latin typeface="微软雅黑" panose="020B0503020204020204" pitchFamily="34" charset="-122"/>
                <a:ea typeface="微软雅黑" panose="020B0503020204020204" pitchFamily="34" charset="-122"/>
              </a:rPr>
              <a:t>函数，引入了虚函数</a:t>
            </a:r>
          </a:p>
        </p:txBody>
      </p:sp>
      <p:grpSp>
        <p:nvGrpSpPr>
          <p:cNvPr id="9" name="组合 8">
            <a:extLst>
              <a:ext uri="{FF2B5EF4-FFF2-40B4-BE49-F238E27FC236}">
                <a16:creationId xmlns:a16="http://schemas.microsoft.com/office/drawing/2014/main" id="{42BF716B-A091-4E2F-8431-9436CB9A6F15}"/>
              </a:ext>
            </a:extLst>
          </p:cNvPr>
          <p:cNvGrpSpPr>
            <a:grpSpLocks/>
          </p:cNvGrpSpPr>
          <p:nvPr/>
        </p:nvGrpSpPr>
        <p:grpSpPr bwMode="auto">
          <a:xfrm>
            <a:off x="1242874" y="1389347"/>
            <a:ext cx="3781887" cy="793750"/>
            <a:chOff x="360526" y="1146623"/>
            <a:chExt cx="3508350" cy="791815"/>
          </a:xfrm>
        </p:grpSpPr>
        <p:sp>
          <p:nvSpPr>
            <p:cNvPr id="10" name="文本框 34">
              <a:extLst>
                <a:ext uri="{FF2B5EF4-FFF2-40B4-BE49-F238E27FC236}">
                  <a16:creationId xmlns:a16="http://schemas.microsoft.com/office/drawing/2014/main" id="{75C47F59-5E23-4D3C-A460-47226BE4DB95}"/>
                </a:ext>
              </a:extLst>
            </p:cNvPr>
            <p:cNvSpPr txBox="1">
              <a:spLocks noChangeArrowheads="1"/>
            </p:cNvSpPr>
            <p:nvPr/>
          </p:nvSpPr>
          <p:spPr bwMode="auto">
            <a:xfrm>
              <a:off x="1554550" y="1146623"/>
              <a:ext cx="2314326" cy="338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Wingdings" panose="05000000000000000000" pitchFamily="2" charset="2"/>
                <a:buChar char="¢"/>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bg2"/>
                </a:buClr>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1600" dirty="0">
                  <a:solidFill>
                    <a:srgbClr val="FF0000"/>
                  </a:solidFill>
                  <a:latin typeface="微软雅黑" panose="020B0503020204020204" pitchFamily="34" charset="-122"/>
                  <a:ea typeface="微软雅黑" panose="020B0503020204020204" pitchFamily="34" charset="-122"/>
                </a:rPr>
                <a:t>在基类中定义虚函数</a:t>
              </a:r>
            </a:p>
          </p:txBody>
        </p:sp>
        <p:sp>
          <p:nvSpPr>
            <p:cNvPr id="11" name="Oval Callout 11">
              <a:extLst>
                <a:ext uri="{FF2B5EF4-FFF2-40B4-BE49-F238E27FC236}">
                  <a16:creationId xmlns:a16="http://schemas.microsoft.com/office/drawing/2014/main" id="{BF01E3CB-1D82-4657-AA3B-EAB3967C3C97}"/>
                </a:ext>
              </a:extLst>
            </p:cNvPr>
            <p:cNvSpPr/>
            <p:nvPr/>
          </p:nvSpPr>
          <p:spPr>
            <a:xfrm>
              <a:off x="360526" y="1650217"/>
              <a:ext cx="628646" cy="288221"/>
            </a:xfrm>
            <a:prstGeom prst="wedgeEllipseCallout">
              <a:avLst>
                <a:gd name="adj1" fmla="val 156828"/>
                <a:gd name="adj2" fmla="val -85744"/>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grpSp>
        <p:nvGrpSpPr>
          <p:cNvPr id="12" name="组合 11">
            <a:extLst>
              <a:ext uri="{FF2B5EF4-FFF2-40B4-BE49-F238E27FC236}">
                <a16:creationId xmlns:a16="http://schemas.microsoft.com/office/drawing/2014/main" id="{FB96F212-1ACD-47C6-83E8-802017D8A775}"/>
              </a:ext>
            </a:extLst>
          </p:cNvPr>
          <p:cNvGrpSpPr>
            <a:grpSpLocks/>
          </p:cNvGrpSpPr>
          <p:nvPr/>
        </p:nvGrpSpPr>
        <p:grpSpPr bwMode="auto">
          <a:xfrm>
            <a:off x="5198985" y="3814906"/>
            <a:ext cx="4495431" cy="793750"/>
            <a:chOff x="360526" y="1146623"/>
            <a:chExt cx="3940316" cy="791815"/>
          </a:xfrm>
        </p:grpSpPr>
        <p:sp>
          <p:nvSpPr>
            <p:cNvPr id="13" name="文本框 34">
              <a:extLst>
                <a:ext uri="{FF2B5EF4-FFF2-40B4-BE49-F238E27FC236}">
                  <a16:creationId xmlns:a16="http://schemas.microsoft.com/office/drawing/2014/main" id="{574BC2DE-478E-43A0-8343-121E8AB97538}"/>
                </a:ext>
              </a:extLst>
            </p:cNvPr>
            <p:cNvSpPr txBox="1">
              <a:spLocks noChangeArrowheads="1"/>
            </p:cNvSpPr>
            <p:nvPr/>
          </p:nvSpPr>
          <p:spPr bwMode="auto">
            <a:xfrm>
              <a:off x="1554550" y="1146623"/>
              <a:ext cx="2746292" cy="338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Wingdings" panose="05000000000000000000" pitchFamily="2" charset="2"/>
                <a:buChar char="¢"/>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bg2"/>
                </a:buClr>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1600" dirty="0">
                  <a:solidFill>
                    <a:srgbClr val="FF0000"/>
                  </a:solidFill>
                  <a:latin typeface="微软雅黑" panose="020B0503020204020204" pitchFamily="34" charset="-122"/>
                  <a:ea typeface="微软雅黑" panose="020B0503020204020204" pitchFamily="34" charset="-122"/>
                </a:rPr>
                <a:t>在派生类中重新定义虚函数</a:t>
              </a:r>
            </a:p>
          </p:txBody>
        </p:sp>
        <p:sp>
          <p:nvSpPr>
            <p:cNvPr id="14" name="Oval Callout 11">
              <a:extLst>
                <a:ext uri="{FF2B5EF4-FFF2-40B4-BE49-F238E27FC236}">
                  <a16:creationId xmlns:a16="http://schemas.microsoft.com/office/drawing/2014/main" id="{4C9B6F86-649E-4FCA-A81E-7E789BB56CEB}"/>
                </a:ext>
              </a:extLst>
            </p:cNvPr>
            <p:cNvSpPr/>
            <p:nvPr/>
          </p:nvSpPr>
          <p:spPr>
            <a:xfrm>
              <a:off x="360526" y="1650217"/>
              <a:ext cx="628419" cy="288221"/>
            </a:xfrm>
            <a:prstGeom prst="wedgeEllipseCallout">
              <a:avLst>
                <a:gd name="adj1" fmla="val 156828"/>
                <a:gd name="adj2" fmla="val -85744"/>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spTree>
    <p:extLst>
      <p:ext uri="{BB962C8B-B14F-4D97-AF65-F5344CB8AC3E}">
        <p14:creationId xmlns:p14="http://schemas.microsoft.com/office/powerpoint/2010/main" val="4250752305"/>
      </p:ext>
    </p:extLst>
  </p:cSld>
  <p:clrMapOvr>
    <a:masterClrMapping/>
  </p:clrMapOvr>
  <mc:AlternateContent xmlns:mc="http://schemas.openxmlformats.org/markup-compatibility/2006" xmlns:p14="http://schemas.microsoft.com/office/powerpoint/2010/main">
    <mc:Choice Requires="p14">
      <p:transition spd="slow" p14:dur="1600" advClick="0" advTm="5000">
        <p14:gallery dir="l"/>
      </p:transition>
    </mc:Choice>
    <mc:Fallback xmlns="">
      <p:transition spd="slow"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left)">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wipe(left)">
                                      <p:cBhvr>
                                        <p:cTn id="1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3">
            <a:extLst>
              <a:ext uri="{FF2B5EF4-FFF2-40B4-BE49-F238E27FC236}">
                <a16:creationId xmlns:a16="http://schemas.microsoft.com/office/drawing/2014/main" id="{48855EF3-5480-4DA0-BE0B-4608E4F7DB7F}"/>
              </a:ext>
            </a:extLst>
          </p:cNvPr>
          <p:cNvSpPr/>
          <p:nvPr/>
        </p:nvSpPr>
        <p:spPr>
          <a:xfrm>
            <a:off x="3479450" y="453417"/>
            <a:ext cx="4778249" cy="659500"/>
          </a:xfrm>
          <a:prstGeom prst="roundRect">
            <a:avLst>
              <a:gd name="adj" fmla="val 42270"/>
            </a:avLst>
          </a:prstGeom>
          <a:gradFill>
            <a:gsLst>
              <a:gs pos="99000">
                <a:schemeClr val="bg1"/>
              </a:gs>
              <a:gs pos="0">
                <a:schemeClr val="bg1">
                  <a:lumMod val="95000"/>
                </a:schemeClr>
              </a:gs>
            </a:gsLst>
            <a:lin ang="0" scaled="0"/>
          </a:gradFill>
          <a:ln>
            <a:noFill/>
          </a:ln>
          <a:effectLst>
            <a:innerShdw blurRad="63500" dist="127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solidFill>
                <a:latin typeface="微软雅黑" panose="020B0503020204020204" pitchFamily="34" charset="-122"/>
                <a:ea typeface="微软雅黑" panose="020B0503020204020204" pitchFamily="34" charset="-122"/>
              </a:rPr>
              <a:t>虚函数</a:t>
            </a:r>
          </a:p>
        </p:txBody>
      </p:sp>
      <p:sp>
        <p:nvSpPr>
          <p:cNvPr id="15" name="矩形 1">
            <a:extLst>
              <a:ext uri="{FF2B5EF4-FFF2-40B4-BE49-F238E27FC236}">
                <a16:creationId xmlns:a16="http://schemas.microsoft.com/office/drawing/2014/main" id="{631E7B85-884E-4D61-94BE-06B789A59E7E}"/>
              </a:ext>
            </a:extLst>
          </p:cNvPr>
          <p:cNvSpPr>
            <a:spLocks noChangeArrowheads="1"/>
          </p:cNvSpPr>
          <p:nvPr/>
        </p:nvSpPr>
        <p:spPr bwMode="auto">
          <a:xfrm>
            <a:off x="907157" y="1386858"/>
            <a:ext cx="3659188" cy="2419350"/>
          </a:xfrm>
          <a:prstGeom prst="rect">
            <a:avLst/>
          </a:prstGeom>
          <a:solidFill>
            <a:schemeClr val="bg1"/>
          </a:solidFill>
          <a:ln w="9525" algn="ctr">
            <a:solidFill>
              <a:schemeClr val="tx1"/>
            </a:solidFill>
            <a:miter lim="800000"/>
            <a:headEnd/>
            <a:tailEnd/>
          </a:ln>
        </p:spPr>
        <p:txBody>
          <a:bodyPr>
            <a:spAutoFit/>
          </a:bodyPr>
          <a:lstStyle>
            <a:lvl1pPr marL="180975" indent="-180975">
              <a:spcBef>
                <a:spcPct val="20000"/>
              </a:spcBef>
              <a:buFont typeface="Wingdings" panose="05000000000000000000" pitchFamily="2" charset="2"/>
              <a:buChar char="¢"/>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bg2"/>
              </a:buClr>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80000"/>
              </a:lnSpc>
              <a:buClr>
                <a:schemeClr val="hlink"/>
              </a:buClr>
              <a:buSzPct val="70000"/>
              <a:buFont typeface="Wingdings" panose="05000000000000000000" pitchFamily="2" charset="2"/>
              <a:buNone/>
            </a:pPr>
            <a:r>
              <a:rPr lang="en-US" altLang="zh-CN" sz="1400" dirty="0">
                <a:ea typeface="黑体" panose="02010609060101010101" pitchFamily="49" charset="-122"/>
                <a:cs typeface="宋体" panose="02010600030101010101" pitchFamily="2" charset="-122"/>
              </a:rPr>
              <a:t>int main()</a:t>
            </a:r>
          </a:p>
          <a:p>
            <a:pPr eaLnBrk="1" hangingPunct="1">
              <a:lnSpc>
                <a:spcPct val="80000"/>
              </a:lnSpc>
              <a:buClr>
                <a:schemeClr val="hlink"/>
              </a:buClr>
              <a:buSzPct val="70000"/>
              <a:buFont typeface="Wingdings" panose="05000000000000000000" pitchFamily="2" charset="2"/>
              <a:buNone/>
            </a:pPr>
            <a:r>
              <a:rPr lang="en-US" altLang="zh-CN" sz="1400" dirty="0">
                <a:ea typeface="黑体" panose="02010609060101010101" pitchFamily="49" charset="-122"/>
                <a:cs typeface="宋体" panose="02010600030101010101" pitchFamily="2" charset="-122"/>
              </a:rPr>
              <a:t>{</a:t>
            </a:r>
          </a:p>
          <a:p>
            <a:pPr eaLnBrk="1" hangingPunct="1">
              <a:lnSpc>
                <a:spcPct val="80000"/>
              </a:lnSpc>
              <a:buClr>
                <a:schemeClr val="hlink"/>
              </a:buClr>
              <a:buSzPct val="70000"/>
              <a:buFont typeface="Wingdings" panose="05000000000000000000" pitchFamily="2" charset="2"/>
              <a:buNone/>
            </a:pPr>
            <a:r>
              <a:rPr lang="en-US" altLang="zh-CN" sz="1400" dirty="0">
                <a:ea typeface="黑体" panose="02010609060101010101" pitchFamily="49" charset="-122"/>
                <a:cs typeface="宋体" panose="02010600030101010101" pitchFamily="2" charset="-122"/>
              </a:rPr>
              <a:t>	</a:t>
            </a:r>
            <a:r>
              <a:rPr lang="en-US" altLang="zh-CN" sz="1400" dirty="0" err="1">
                <a:ea typeface="黑体" panose="02010609060101010101" pitchFamily="49" charset="-122"/>
                <a:cs typeface="宋体" panose="02010600030101010101" pitchFamily="2" charset="-122"/>
              </a:rPr>
              <a:t>My_base</a:t>
            </a:r>
            <a:r>
              <a:rPr lang="en-US" altLang="zh-CN" sz="1400" dirty="0">
                <a:ea typeface="黑体" panose="02010609060101010101" pitchFamily="49" charset="-122"/>
                <a:cs typeface="宋体" panose="02010600030101010101" pitchFamily="2" charset="-122"/>
              </a:rPr>
              <a:t> mb(50,50),*</a:t>
            </a:r>
            <a:r>
              <a:rPr lang="en-US" altLang="zh-CN" sz="1400" dirty="0" err="1">
                <a:ea typeface="黑体" panose="02010609060101010101" pitchFamily="49" charset="-122"/>
                <a:cs typeface="宋体" panose="02010600030101010101" pitchFamily="2" charset="-122"/>
              </a:rPr>
              <a:t>mp</a:t>
            </a:r>
            <a:r>
              <a:rPr lang="en-US" altLang="zh-CN" sz="1400" dirty="0">
                <a:ea typeface="黑体" panose="02010609060101010101" pitchFamily="49" charset="-122"/>
                <a:cs typeface="宋体" panose="02010600030101010101" pitchFamily="2" charset="-122"/>
              </a:rPr>
              <a:t>;</a:t>
            </a:r>
          </a:p>
          <a:p>
            <a:pPr eaLnBrk="1" hangingPunct="1">
              <a:lnSpc>
                <a:spcPct val="80000"/>
              </a:lnSpc>
              <a:buClr>
                <a:schemeClr val="hlink"/>
              </a:buClr>
              <a:buSzPct val="70000"/>
              <a:buFont typeface="Wingdings" panose="05000000000000000000" pitchFamily="2" charset="2"/>
              <a:buNone/>
            </a:pPr>
            <a:r>
              <a:rPr lang="en-US" altLang="zh-CN" sz="1400" dirty="0">
                <a:ea typeface="黑体" panose="02010609060101010101" pitchFamily="49" charset="-122"/>
                <a:cs typeface="宋体" panose="02010600030101010101" pitchFamily="2" charset="-122"/>
              </a:rPr>
              <a:t>	</a:t>
            </a:r>
            <a:r>
              <a:rPr lang="en-US" altLang="zh-CN" sz="1400" dirty="0" err="1">
                <a:ea typeface="黑体" panose="02010609060101010101" pitchFamily="49" charset="-122"/>
                <a:cs typeface="宋体" panose="02010600030101010101" pitchFamily="2" charset="-122"/>
              </a:rPr>
              <a:t>My_class</a:t>
            </a:r>
            <a:r>
              <a:rPr lang="en-US" altLang="zh-CN" sz="1400" dirty="0">
                <a:ea typeface="黑体" panose="02010609060101010101" pitchFamily="49" charset="-122"/>
                <a:cs typeface="宋体" panose="02010600030101010101" pitchFamily="2" charset="-122"/>
              </a:rPr>
              <a:t> mc(10,20,30);</a:t>
            </a:r>
          </a:p>
          <a:p>
            <a:pPr eaLnBrk="1" hangingPunct="1">
              <a:lnSpc>
                <a:spcPct val="80000"/>
              </a:lnSpc>
              <a:buClr>
                <a:schemeClr val="hlink"/>
              </a:buClr>
              <a:buSzPct val="70000"/>
              <a:buFont typeface="Wingdings" panose="05000000000000000000" pitchFamily="2" charset="2"/>
              <a:buNone/>
            </a:pPr>
            <a:r>
              <a:rPr lang="en-US" altLang="zh-CN" sz="1400" dirty="0">
                <a:ea typeface="黑体" panose="02010609060101010101" pitchFamily="49" charset="-122"/>
                <a:cs typeface="宋体" panose="02010600030101010101" pitchFamily="2" charset="-122"/>
              </a:rPr>
              <a:t>	</a:t>
            </a:r>
            <a:r>
              <a:rPr lang="en-US" altLang="zh-CN" sz="1400" dirty="0" err="1">
                <a:ea typeface="黑体" panose="02010609060101010101" pitchFamily="49" charset="-122"/>
                <a:cs typeface="宋体" panose="02010600030101010101" pitchFamily="2" charset="-122"/>
              </a:rPr>
              <a:t>mp</a:t>
            </a:r>
            <a:r>
              <a:rPr lang="en-US" altLang="zh-CN" sz="1400" dirty="0">
                <a:ea typeface="黑体" panose="02010609060101010101" pitchFamily="49" charset="-122"/>
                <a:cs typeface="宋体" panose="02010600030101010101" pitchFamily="2" charset="-122"/>
              </a:rPr>
              <a:t> = &amp;mb;</a:t>
            </a:r>
          </a:p>
          <a:p>
            <a:pPr eaLnBrk="1" hangingPunct="1">
              <a:lnSpc>
                <a:spcPct val="80000"/>
              </a:lnSpc>
              <a:buClr>
                <a:schemeClr val="hlink"/>
              </a:buClr>
              <a:buSzPct val="70000"/>
              <a:buFont typeface="Wingdings" panose="05000000000000000000" pitchFamily="2" charset="2"/>
              <a:buNone/>
            </a:pPr>
            <a:r>
              <a:rPr lang="en-US" altLang="zh-CN" sz="1400" dirty="0">
                <a:ea typeface="黑体" panose="02010609060101010101" pitchFamily="49" charset="-122"/>
                <a:cs typeface="宋体" panose="02010600030101010101" pitchFamily="2" charset="-122"/>
              </a:rPr>
              <a:t>	</a:t>
            </a:r>
            <a:r>
              <a:rPr lang="en-US" altLang="zh-CN" sz="1400" dirty="0" err="1">
                <a:ea typeface="黑体" panose="02010609060101010101" pitchFamily="49" charset="-122"/>
                <a:cs typeface="宋体" panose="02010600030101010101" pitchFamily="2" charset="-122"/>
              </a:rPr>
              <a:t>mp</a:t>
            </a:r>
            <a:r>
              <a:rPr lang="en-US" altLang="zh-CN" sz="1400" dirty="0">
                <a:ea typeface="黑体" panose="02010609060101010101" pitchFamily="49" charset="-122"/>
                <a:cs typeface="宋体" panose="02010600030101010101" pitchFamily="2" charset="-122"/>
              </a:rPr>
              <a:t>-&gt;show();</a:t>
            </a:r>
          </a:p>
          <a:p>
            <a:pPr eaLnBrk="1" hangingPunct="1">
              <a:lnSpc>
                <a:spcPct val="80000"/>
              </a:lnSpc>
              <a:buClr>
                <a:schemeClr val="hlink"/>
              </a:buClr>
              <a:buSzPct val="70000"/>
              <a:buFont typeface="Wingdings" panose="05000000000000000000" pitchFamily="2" charset="2"/>
              <a:buNone/>
            </a:pPr>
            <a:r>
              <a:rPr lang="en-US" altLang="zh-CN" sz="1400" dirty="0">
                <a:ea typeface="黑体" panose="02010609060101010101" pitchFamily="49" charset="-122"/>
                <a:cs typeface="宋体" panose="02010600030101010101" pitchFamily="2" charset="-122"/>
              </a:rPr>
              <a:t>	</a:t>
            </a:r>
            <a:r>
              <a:rPr lang="en-US" altLang="zh-CN" sz="1400" dirty="0" err="1">
                <a:ea typeface="黑体" panose="02010609060101010101" pitchFamily="49" charset="-122"/>
                <a:cs typeface="宋体" panose="02010600030101010101" pitchFamily="2" charset="-122"/>
              </a:rPr>
              <a:t>mp</a:t>
            </a:r>
            <a:r>
              <a:rPr lang="en-US" altLang="zh-CN" sz="1400" dirty="0">
                <a:ea typeface="黑体" panose="02010609060101010101" pitchFamily="49" charset="-122"/>
                <a:cs typeface="宋体" panose="02010600030101010101" pitchFamily="2" charset="-122"/>
              </a:rPr>
              <a:t> = &amp;mc;</a:t>
            </a:r>
          </a:p>
          <a:p>
            <a:pPr eaLnBrk="1" hangingPunct="1">
              <a:lnSpc>
                <a:spcPct val="80000"/>
              </a:lnSpc>
              <a:buClr>
                <a:schemeClr val="hlink"/>
              </a:buClr>
              <a:buSzPct val="70000"/>
              <a:buFont typeface="Wingdings" panose="05000000000000000000" pitchFamily="2" charset="2"/>
              <a:buNone/>
            </a:pPr>
            <a:r>
              <a:rPr lang="en-US" altLang="zh-CN" sz="1400" dirty="0">
                <a:ea typeface="黑体" panose="02010609060101010101" pitchFamily="49" charset="-122"/>
                <a:cs typeface="宋体" panose="02010600030101010101" pitchFamily="2" charset="-122"/>
              </a:rPr>
              <a:t>	</a:t>
            </a:r>
            <a:r>
              <a:rPr lang="en-US" altLang="zh-CN" sz="1400" dirty="0" err="1">
                <a:ea typeface="黑体" panose="02010609060101010101" pitchFamily="49" charset="-122"/>
                <a:cs typeface="宋体" panose="02010600030101010101" pitchFamily="2" charset="-122"/>
              </a:rPr>
              <a:t>mp</a:t>
            </a:r>
            <a:r>
              <a:rPr lang="en-US" altLang="zh-CN" sz="1400" dirty="0">
                <a:ea typeface="黑体" panose="02010609060101010101" pitchFamily="49" charset="-122"/>
                <a:cs typeface="宋体" panose="02010600030101010101" pitchFamily="2" charset="-122"/>
              </a:rPr>
              <a:t>-&gt;show();</a:t>
            </a:r>
          </a:p>
          <a:p>
            <a:pPr eaLnBrk="1" hangingPunct="1">
              <a:lnSpc>
                <a:spcPct val="80000"/>
              </a:lnSpc>
              <a:buClr>
                <a:schemeClr val="hlink"/>
              </a:buClr>
              <a:buSzPct val="70000"/>
              <a:buFont typeface="Wingdings" panose="05000000000000000000" pitchFamily="2" charset="2"/>
              <a:buNone/>
            </a:pPr>
            <a:r>
              <a:rPr lang="en-US" altLang="zh-CN" sz="1400" dirty="0">
                <a:ea typeface="黑体" panose="02010609060101010101" pitchFamily="49" charset="-122"/>
                <a:cs typeface="宋体" panose="02010600030101010101" pitchFamily="2" charset="-122"/>
              </a:rPr>
              <a:t>	</a:t>
            </a:r>
          </a:p>
          <a:p>
            <a:pPr eaLnBrk="1" hangingPunct="1">
              <a:lnSpc>
                <a:spcPct val="80000"/>
              </a:lnSpc>
              <a:buClr>
                <a:schemeClr val="hlink"/>
              </a:buClr>
              <a:buSzPct val="70000"/>
              <a:buFont typeface="Wingdings" panose="05000000000000000000" pitchFamily="2" charset="2"/>
              <a:buNone/>
            </a:pPr>
            <a:r>
              <a:rPr lang="en-US" altLang="zh-CN" sz="1400" dirty="0">
                <a:ea typeface="黑体" panose="02010609060101010101" pitchFamily="49" charset="-122"/>
                <a:cs typeface="宋体" panose="02010600030101010101" pitchFamily="2" charset="-122"/>
              </a:rPr>
              <a:t>	return 0;</a:t>
            </a:r>
          </a:p>
          <a:p>
            <a:pPr eaLnBrk="1" hangingPunct="1">
              <a:lnSpc>
                <a:spcPct val="80000"/>
              </a:lnSpc>
              <a:buClr>
                <a:schemeClr val="hlink"/>
              </a:buClr>
              <a:buSzPct val="70000"/>
              <a:buFont typeface="Wingdings" panose="05000000000000000000" pitchFamily="2" charset="2"/>
              <a:buNone/>
            </a:pPr>
            <a:r>
              <a:rPr lang="en-US" altLang="zh-CN" sz="1400" dirty="0">
                <a:ea typeface="黑体" panose="02010609060101010101" pitchFamily="49" charset="-122"/>
                <a:cs typeface="宋体" panose="02010600030101010101" pitchFamily="2" charset="-122"/>
              </a:rPr>
              <a:t>}</a:t>
            </a:r>
          </a:p>
        </p:txBody>
      </p:sp>
      <p:sp>
        <p:nvSpPr>
          <p:cNvPr id="16" name="文本框 1">
            <a:extLst>
              <a:ext uri="{FF2B5EF4-FFF2-40B4-BE49-F238E27FC236}">
                <a16:creationId xmlns:a16="http://schemas.microsoft.com/office/drawing/2014/main" id="{C3A67F25-76A1-41F5-AE7E-822AE588DE4E}"/>
              </a:ext>
            </a:extLst>
          </p:cNvPr>
          <p:cNvSpPr txBox="1">
            <a:spLocks noChangeArrowheads="1"/>
          </p:cNvSpPr>
          <p:nvPr/>
        </p:nvSpPr>
        <p:spPr bwMode="auto">
          <a:xfrm>
            <a:off x="1009358" y="4613075"/>
            <a:ext cx="8856663" cy="1384300"/>
          </a:xfrm>
          <a:prstGeom prst="rect">
            <a:avLst/>
          </a:prstGeom>
          <a:solidFill>
            <a:schemeClr val="bg1"/>
          </a:solidFill>
          <a:ln w="9525">
            <a:solidFill>
              <a:srgbClr val="0070C0"/>
            </a:solidFill>
            <a:miter lim="800000"/>
            <a:headEnd/>
            <a:tailEnd/>
          </a:ln>
        </p:spPr>
        <p:txBody>
          <a:bodyPr>
            <a:spAutoFit/>
          </a:bodyPr>
          <a:lstStyle>
            <a:lvl1pPr>
              <a:spcBef>
                <a:spcPct val="20000"/>
              </a:spcBef>
              <a:buFont typeface="Wingdings" panose="05000000000000000000" pitchFamily="2" charset="2"/>
              <a:buChar char="¢"/>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bg2"/>
              </a:buClr>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800">
                <a:solidFill>
                  <a:srgbClr val="0070C0"/>
                </a:solidFill>
                <a:latin typeface="微软雅黑" panose="020B0503020204020204" pitchFamily="34" charset="-122"/>
                <a:ea typeface="微软雅黑" panose="020B0503020204020204" pitchFamily="34" charset="-122"/>
              </a:rPr>
              <a:t>程序运行结果正确的原因是因为关键字</a:t>
            </a:r>
            <a:r>
              <a:rPr lang="en-US" altLang="zh-CN" sz="2800">
                <a:solidFill>
                  <a:srgbClr val="0070C0"/>
                </a:solidFill>
                <a:latin typeface="微软雅黑" panose="020B0503020204020204" pitchFamily="34" charset="-122"/>
                <a:ea typeface="微软雅黑" panose="020B0503020204020204" pitchFamily="34" charset="-122"/>
              </a:rPr>
              <a:t>virtual</a:t>
            </a:r>
            <a:r>
              <a:rPr lang="zh-CN" altLang="en-US" sz="2800">
                <a:solidFill>
                  <a:srgbClr val="0070C0"/>
                </a:solidFill>
                <a:latin typeface="微软雅黑" panose="020B0503020204020204" pitchFamily="34" charset="-122"/>
                <a:ea typeface="微软雅黑" panose="020B0503020204020204" pitchFamily="34" charset="-122"/>
              </a:rPr>
              <a:t>指示</a:t>
            </a:r>
            <a:r>
              <a:rPr lang="en-US" altLang="zh-CN" sz="2800">
                <a:solidFill>
                  <a:srgbClr val="0070C0"/>
                </a:solidFill>
                <a:latin typeface="微软雅黑" panose="020B0503020204020204" pitchFamily="34" charset="-122"/>
                <a:ea typeface="微软雅黑" panose="020B0503020204020204" pitchFamily="34" charset="-122"/>
              </a:rPr>
              <a:t>C++</a:t>
            </a:r>
            <a:r>
              <a:rPr lang="zh-CN" altLang="en-US" sz="2800">
                <a:solidFill>
                  <a:srgbClr val="0070C0"/>
                </a:solidFill>
                <a:latin typeface="微软雅黑" panose="020B0503020204020204" pitchFamily="34" charset="-122"/>
                <a:ea typeface="微软雅黑" panose="020B0503020204020204" pitchFamily="34" charset="-122"/>
              </a:rPr>
              <a:t>编译器，函数调用</a:t>
            </a:r>
            <a:r>
              <a:rPr lang="en-US" altLang="zh-CN" sz="2800">
                <a:solidFill>
                  <a:srgbClr val="0070C0"/>
                </a:solidFill>
                <a:latin typeface="微软雅黑" panose="020B0503020204020204" pitchFamily="34" charset="-122"/>
                <a:ea typeface="微软雅黑" panose="020B0503020204020204" pitchFamily="34" charset="-122"/>
              </a:rPr>
              <a:t>my-&gt;show()</a:t>
            </a:r>
            <a:r>
              <a:rPr lang="zh-CN" altLang="en-US" sz="2800">
                <a:solidFill>
                  <a:srgbClr val="0070C0"/>
                </a:solidFill>
                <a:latin typeface="微软雅黑" panose="020B0503020204020204" pitchFamily="34" charset="-122"/>
                <a:ea typeface="微软雅黑" panose="020B0503020204020204" pitchFamily="34" charset="-122"/>
              </a:rPr>
              <a:t>要在运行时确定所要调用的函数，即要对该调用进行动态联编。</a:t>
            </a:r>
            <a:r>
              <a:rPr lang="en-US" altLang="zh-CN" sz="2800">
                <a:solidFill>
                  <a:srgbClr val="0070C0"/>
                </a:solidFill>
                <a:latin typeface="微软雅黑" panose="020B0503020204020204" pitchFamily="34" charset="-122"/>
                <a:ea typeface="微软雅黑" panose="020B0503020204020204" pitchFamily="34" charset="-122"/>
              </a:rPr>
              <a:t> </a:t>
            </a:r>
          </a:p>
        </p:txBody>
      </p:sp>
      <p:sp>
        <p:nvSpPr>
          <p:cNvPr id="17" name="文本框 16">
            <a:extLst>
              <a:ext uri="{FF2B5EF4-FFF2-40B4-BE49-F238E27FC236}">
                <a16:creationId xmlns:a16="http://schemas.microsoft.com/office/drawing/2014/main" id="{DCA04D6C-4CF6-4962-A987-9389D907CA4A}"/>
              </a:ext>
            </a:extLst>
          </p:cNvPr>
          <p:cNvSpPr txBox="1"/>
          <p:nvPr/>
        </p:nvSpPr>
        <p:spPr>
          <a:xfrm>
            <a:off x="6543127" y="1705195"/>
            <a:ext cx="3685624" cy="1723805"/>
          </a:xfrm>
          <a:prstGeom prst="rect">
            <a:avLst/>
          </a:prstGeom>
          <a:noFill/>
        </p:spPr>
        <p:txBody>
          <a:bodyPr wrap="none" rtlCol="0" anchor="ctr">
            <a:spAutoFit/>
          </a:bodyPr>
          <a:lstStyle/>
          <a:p>
            <a:pPr>
              <a:lnSpc>
                <a:spcPct val="120000"/>
              </a:lnSpc>
            </a:pPr>
            <a:r>
              <a:rPr lang="zh-CN" altLang="en-US" dirty="0">
                <a:solidFill>
                  <a:schemeClr val="tx1">
                    <a:lumMod val="75000"/>
                    <a:lumOff val="25000"/>
                  </a:schemeClr>
                </a:solidFill>
              </a:rPr>
              <a:t>输出结果：</a:t>
            </a:r>
            <a:endParaRPr lang="en-US" altLang="zh-CN" dirty="0">
              <a:solidFill>
                <a:schemeClr val="tx1">
                  <a:lumMod val="75000"/>
                  <a:lumOff val="25000"/>
                </a:schemeClr>
              </a:solidFill>
            </a:endParaRPr>
          </a:p>
          <a:p>
            <a:pPr>
              <a:lnSpc>
                <a:spcPct val="120000"/>
              </a:lnSpc>
            </a:pPr>
            <a:r>
              <a:rPr lang="zh-CN" altLang="en-US" sz="1800" dirty="0">
                <a:ea typeface="黑体" panose="02010609060101010101" pitchFamily="49" charset="-122"/>
                <a:cs typeface="宋体" panose="02010600030101010101" pitchFamily="2" charset="-122"/>
              </a:rPr>
              <a:t>调用基类</a:t>
            </a:r>
            <a:r>
              <a:rPr lang="en-US" altLang="zh-CN" sz="1800" dirty="0" err="1">
                <a:ea typeface="黑体" panose="02010609060101010101" pitchFamily="49" charset="-122"/>
                <a:cs typeface="宋体" panose="02010600030101010101" pitchFamily="2" charset="-122"/>
              </a:rPr>
              <a:t>My_base</a:t>
            </a:r>
            <a:r>
              <a:rPr lang="zh-CN" altLang="en-US" sz="1800" dirty="0">
                <a:ea typeface="黑体" panose="02010609060101010101" pitchFamily="49" charset="-122"/>
                <a:cs typeface="宋体" panose="02010600030101010101" pitchFamily="2" charset="-122"/>
              </a:rPr>
              <a:t>的</a:t>
            </a:r>
            <a:r>
              <a:rPr lang="en-US" altLang="zh-CN" sz="1800" dirty="0">
                <a:ea typeface="黑体" panose="02010609060101010101" pitchFamily="49" charset="-122"/>
                <a:cs typeface="宋体" panose="02010600030101010101" pitchFamily="2" charset="-122"/>
              </a:rPr>
              <a:t>show()</a:t>
            </a:r>
            <a:r>
              <a:rPr lang="zh-CN" altLang="en-US" sz="1800" dirty="0">
                <a:ea typeface="黑体" panose="02010609060101010101" pitchFamily="49" charset="-122"/>
                <a:cs typeface="宋体" panose="02010600030101010101" pitchFamily="2" charset="-122"/>
              </a:rPr>
              <a:t>函数</a:t>
            </a:r>
            <a:endParaRPr lang="en-US" altLang="zh-CN" sz="1800" dirty="0">
              <a:ea typeface="黑体" panose="02010609060101010101" pitchFamily="49" charset="-122"/>
              <a:cs typeface="宋体" panose="02010600030101010101" pitchFamily="2" charset="-122"/>
            </a:endParaRPr>
          </a:p>
          <a:p>
            <a:pPr>
              <a:lnSpc>
                <a:spcPct val="120000"/>
              </a:lnSpc>
            </a:pPr>
            <a:r>
              <a:rPr lang="en-US" altLang="zh-CN" dirty="0">
                <a:solidFill>
                  <a:schemeClr val="tx1">
                    <a:lumMod val="75000"/>
                    <a:lumOff val="25000"/>
                  </a:schemeClr>
                </a:solidFill>
                <a:ea typeface="黑体" panose="02010609060101010101" pitchFamily="49" charset="-122"/>
              </a:rPr>
              <a:t>50 50</a:t>
            </a:r>
          </a:p>
          <a:p>
            <a:pPr>
              <a:lnSpc>
                <a:spcPct val="120000"/>
              </a:lnSpc>
            </a:pPr>
            <a:r>
              <a:rPr lang="zh-CN" altLang="en-US" sz="1800" dirty="0">
                <a:ea typeface="黑体" panose="02010609060101010101" pitchFamily="49" charset="-122"/>
                <a:cs typeface="宋体" panose="02010600030101010101" pitchFamily="2" charset="-122"/>
              </a:rPr>
              <a:t>调用派生类</a:t>
            </a:r>
            <a:r>
              <a:rPr lang="en-US" altLang="zh-CN" sz="1800" dirty="0" err="1">
                <a:ea typeface="黑体" panose="02010609060101010101" pitchFamily="49" charset="-122"/>
                <a:cs typeface="宋体" panose="02010600030101010101" pitchFamily="2" charset="-122"/>
              </a:rPr>
              <a:t>My_class</a:t>
            </a:r>
            <a:r>
              <a:rPr lang="zh-CN" altLang="en-US" sz="1800" dirty="0">
                <a:ea typeface="黑体" panose="02010609060101010101" pitchFamily="49" charset="-122"/>
                <a:cs typeface="宋体" panose="02010600030101010101" pitchFamily="2" charset="-122"/>
              </a:rPr>
              <a:t>的</a:t>
            </a:r>
            <a:r>
              <a:rPr lang="en-US" altLang="zh-CN" sz="1800" dirty="0">
                <a:ea typeface="黑体" panose="02010609060101010101" pitchFamily="49" charset="-122"/>
                <a:cs typeface="宋体" panose="02010600030101010101" pitchFamily="2" charset="-122"/>
              </a:rPr>
              <a:t>show()</a:t>
            </a:r>
            <a:r>
              <a:rPr lang="zh-CN" altLang="en-US" sz="1800" dirty="0">
                <a:ea typeface="黑体" panose="02010609060101010101" pitchFamily="49" charset="-122"/>
                <a:cs typeface="宋体" panose="02010600030101010101" pitchFamily="2" charset="-122"/>
              </a:rPr>
              <a:t>函数</a:t>
            </a:r>
            <a:endParaRPr lang="en-US" altLang="zh-CN" sz="1800" dirty="0">
              <a:ea typeface="黑体" panose="02010609060101010101" pitchFamily="49" charset="-122"/>
              <a:cs typeface="宋体" panose="02010600030101010101" pitchFamily="2" charset="-122"/>
            </a:endParaRPr>
          </a:p>
          <a:p>
            <a:pPr>
              <a:lnSpc>
                <a:spcPct val="120000"/>
              </a:lnSpc>
            </a:pPr>
            <a:r>
              <a:rPr lang="en-US" altLang="zh-CN" dirty="0">
                <a:solidFill>
                  <a:schemeClr val="tx1">
                    <a:lumMod val="75000"/>
                    <a:lumOff val="25000"/>
                  </a:schemeClr>
                </a:solidFill>
              </a:rPr>
              <a:t>c=30</a:t>
            </a:r>
            <a:endParaRPr lang="zh-CN" altLang="en-US" dirty="0">
              <a:solidFill>
                <a:schemeClr val="tx1">
                  <a:lumMod val="75000"/>
                  <a:lumOff val="25000"/>
                </a:schemeClr>
              </a:solidFill>
            </a:endParaRPr>
          </a:p>
        </p:txBody>
      </p:sp>
    </p:spTree>
    <p:extLst>
      <p:ext uri="{BB962C8B-B14F-4D97-AF65-F5344CB8AC3E}">
        <p14:creationId xmlns:p14="http://schemas.microsoft.com/office/powerpoint/2010/main" val="55390792"/>
      </p:ext>
    </p:extLst>
  </p:cSld>
  <p:clrMapOvr>
    <a:masterClrMapping/>
  </p:clrMapOvr>
  <mc:AlternateContent xmlns:mc="http://schemas.openxmlformats.org/markup-compatibility/2006" xmlns:p14="http://schemas.microsoft.com/office/powerpoint/2010/main">
    <mc:Choice Requires="p14">
      <p:transition spd="slow" p14:dur="1600" advClick="0" advTm="5000">
        <p14:gallery dir="l"/>
      </p:transition>
    </mc:Choice>
    <mc:Fallback xmlns="">
      <p:transition spd="slow"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down)">
                                      <p:cBhvr>
                                        <p:cTn id="1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6"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千图PPT彼岸天：ID 8661124库_组合 1"/>
          <p:cNvGrpSpPr/>
          <p:nvPr>
            <p:custDataLst>
              <p:tags r:id="rId1"/>
            </p:custDataLst>
          </p:nvPr>
        </p:nvGrpSpPr>
        <p:grpSpPr>
          <a:xfrm>
            <a:off x="1037948" y="2272883"/>
            <a:ext cx="3214455" cy="2583201"/>
            <a:chOff x="1295401" y="1411750"/>
            <a:chExt cx="2819400" cy="1915542"/>
          </a:xfrm>
        </p:grpSpPr>
        <p:sp>
          <p:nvSpPr>
            <p:cNvPr id="4" name="Rectangle: Rounded Corners 5"/>
            <p:cNvSpPr/>
            <p:nvPr/>
          </p:nvSpPr>
          <p:spPr>
            <a:xfrm>
              <a:off x="1295401" y="1822737"/>
              <a:ext cx="2819400" cy="1504555"/>
            </a:xfrm>
            <a:prstGeom prst="roundRect">
              <a:avLst>
                <a:gd name="adj" fmla="val 5694"/>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grpSp>
          <p:nvGrpSpPr>
            <p:cNvPr id="5" name="Group 6"/>
            <p:cNvGrpSpPr/>
            <p:nvPr/>
          </p:nvGrpSpPr>
          <p:grpSpPr>
            <a:xfrm>
              <a:off x="2303165" y="1411750"/>
              <a:ext cx="803870" cy="803870"/>
              <a:chOff x="2247900" y="1225947"/>
              <a:chExt cx="914400" cy="914400"/>
            </a:xfrm>
          </p:grpSpPr>
          <p:sp>
            <p:nvSpPr>
              <p:cNvPr id="44" name="Rectangle: Rounded Corners 9"/>
              <p:cNvSpPr/>
              <p:nvPr/>
            </p:nvSpPr>
            <p:spPr>
              <a:xfrm>
                <a:off x="2247900" y="1225947"/>
                <a:ext cx="914400" cy="9144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45" name="Freeform: Shape 10"/>
              <p:cNvSpPr/>
              <p:nvPr/>
            </p:nvSpPr>
            <p:spPr bwMode="auto">
              <a:xfrm>
                <a:off x="2458417" y="1467073"/>
                <a:ext cx="493366" cy="432146"/>
              </a:xfrm>
              <a:custGeom>
                <a:avLst/>
                <a:gdLst>
                  <a:gd name="T0" fmla="*/ 212060 w 602"/>
                  <a:gd name="T1" fmla="*/ 103681 h 531"/>
                  <a:gd name="T2" fmla="*/ 112352 w 602"/>
                  <a:gd name="T3" fmla="*/ 144579 h 531"/>
                  <a:gd name="T4" fmla="*/ 112352 w 602"/>
                  <a:gd name="T5" fmla="*/ 144579 h 531"/>
                  <a:gd name="T6" fmla="*/ 109823 w 602"/>
                  <a:gd name="T7" fmla="*/ 147090 h 531"/>
                  <a:gd name="T8" fmla="*/ 104766 w 602"/>
                  <a:gd name="T9" fmla="*/ 144579 h 531"/>
                  <a:gd name="T10" fmla="*/ 104766 w 602"/>
                  <a:gd name="T11" fmla="*/ 144579 h 531"/>
                  <a:gd name="T12" fmla="*/ 5419 w 602"/>
                  <a:gd name="T13" fmla="*/ 103681 h 531"/>
                  <a:gd name="T14" fmla="*/ 10477 w 602"/>
                  <a:gd name="T15" fmla="*/ 86102 h 531"/>
                  <a:gd name="T16" fmla="*/ 15534 w 602"/>
                  <a:gd name="T17" fmla="*/ 86102 h 531"/>
                  <a:gd name="T18" fmla="*/ 15534 w 602"/>
                  <a:gd name="T19" fmla="*/ 86102 h 531"/>
                  <a:gd name="T20" fmla="*/ 204474 w 602"/>
                  <a:gd name="T21" fmla="*/ 86102 h 531"/>
                  <a:gd name="T22" fmla="*/ 204474 w 602"/>
                  <a:gd name="T23" fmla="*/ 86102 h 531"/>
                  <a:gd name="T24" fmla="*/ 207002 w 602"/>
                  <a:gd name="T25" fmla="*/ 86102 h 531"/>
                  <a:gd name="T26" fmla="*/ 212060 w 602"/>
                  <a:gd name="T27" fmla="*/ 103681 h 531"/>
                  <a:gd name="T28" fmla="*/ 212060 w 602"/>
                  <a:gd name="T29" fmla="*/ 60630 h 531"/>
                  <a:gd name="T30" fmla="*/ 112352 w 602"/>
                  <a:gd name="T31" fmla="*/ 101169 h 531"/>
                  <a:gd name="T32" fmla="*/ 112352 w 602"/>
                  <a:gd name="T33" fmla="*/ 101169 h 531"/>
                  <a:gd name="T34" fmla="*/ 109823 w 602"/>
                  <a:gd name="T35" fmla="*/ 101169 h 531"/>
                  <a:gd name="T36" fmla="*/ 104766 w 602"/>
                  <a:gd name="T37" fmla="*/ 101169 h 531"/>
                  <a:gd name="T38" fmla="*/ 104766 w 602"/>
                  <a:gd name="T39" fmla="*/ 101169 h 531"/>
                  <a:gd name="T40" fmla="*/ 5419 w 602"/>
                  <a:gd name="T41" fmla="*/ 60630 h 531"/>
                  <a:gd name="T42" fmla="*/ 5419 w 602"/>
                  <a:gd name="T43" fmla="*/ 43051 h 531"/>
                  <a:gd name="T44" fmla="*/ 104766 w 602"/>
                  <a:gd name="T45" fmla="*/ 2511 h 531"/>
                  <a:gd name="T46" fmla="*/ 104766 w 602"/>
                  <a:gd name="T47" fmla="*/ 2511 h 531"/>
                  <a:gd name="T48" fmla="*/ 109823 w 602"/>
                  <a:gd name="T49" fmla="*/ 0 h 531"/>
                  <a:gd name="T50" fmla="*/ 112352 w 602"/>
                  <a:gd name="T51" fmla="*/ 2511 h 531"/>
                  <a:gd name="T52" fmla="*/ 112352 w 602"/>
                  <a:gd name="T53" fmla="*/ 2511 h 531"/>
                  <a:gd name="T54" fmla="*/ 212060 w 602"/>
                  <a:gd name="T55" fmla="*/ 43051 h 531"/>
                  <a:gd name="T56" fmla="*/ 212060 w 602"/>
                  <a:gd name="T57" fmla="*/ 60630 h 531"/>
                  <a:gd name="T58" fmla="*/ 10477 w 602"/>
                  <a:gd name="T59" fmla="*/ 129153 h 531"/>
                  <a:gd name="T60" fmla="*/ 15534 w 602"/>
                  <a:gd name="T61" fmla="*/ 129153 h 531"/>
                  <a:gd name="T62" fmla="*/ 15534 w 602"/>
                  <a:gd name="T63" fmla="*/ 129153 h 531"/>
                  <a:gd name="T64" fmla="*/ 204474 w 602"/>
                  <a:gd name="T65" fmla="*/ 129153 h 531"/>
                  <a:gd name="T66" fmla="*/ 204474 w 602"/>
                  <a:gd name="T67" fmla="*/ 129153 h 531"/>
                  <a:gd name="T68" fmla="*/ 207002 w 602"/>
                  <a:gd name="T69" fmla="*/ 129153 h 531"/>
                  <a:gd name="T70" fmla="*/ 212060 w 602"/>
                  <a:gd name="T71" fmla="*/ 149602 h 531"/>
                  <a:gd name="T72" fmla="*/ 112352 w 602"/>
                  <a:gd name="T73" fmla="*/ 190141 h 531"/>
                  <a:gd name="T74" fmla="*/ 112352 w 602"/>
                  <a:gd name="T75" fmla="*/ 190141 h 531"/>
                  <a:gd name="T76" fmla="*/ 109823 w 602"/>
                  <a:gd name="T77" fmla="*/ 190141 h 531"/>
                  <a:gd name="T78" fmla="*/ 104766 w 602"/>
                  <a:gd name="T79" fmla="*/ 190141 h 531"/>
                  <a:gd name="T80" fmla="*/ 104766 w 602"/>
                  <a:gd name="T81" fmla="*/ 190141 h 531"/>
                  <a:gd name="T82" fmla="*/ 5419 w 602"/>
                  <a:gd name="T83" fmla="*/ 149602 h 531"/>
                  <a:gd name="T84" fmla="*/ 10477 w 602"/>
                  <a:gd name="T85" fmla="*/ 129153 h 531"/>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602" h="531">
                    <a:moveTo>
                      <a:pt x="587" y="289"/>
                    </a:moveTo>
                    <a:lnTo>
                      <a:pt x="587" y="289"/>
                    </a:lnTo>
                    <a:cubicBezTo>
                      <a:pt x="311" y="403"/>
                      <a:pt x="311" y="403"/>
                      <a:pt x="311" y="403"/>
                    </a:cubicBezTo>
                    <a:cubicBezTo>
                      <a:pt x="311" y="410"/>
                      <a:pt x="304" y="410"/>
                      <a:pt x="304" y="410"/>
                    </a:cubicBezTo>
                    <a:cubicBezTo>
                      <a:pt x="297" y="410"/>
                      <a:pt x="297" y="410"/>
                      <a:pt x="290" y="403"/>
                    </a:cubicBezTo>
                    <a:cubicBezTo>
                      <a:pt x="15" y="289"/>
                      <a:pt x="15" y="289"/>
                      <a:pt x="15" y="289"/>
                    </a:cubicBezTo>
                    <a:cubicBezTo>
                      <a:pt x="7" y="289"/>
                      <a:pt x="0" y="275"/>
                      <a:pt x="0" y="268"/>
                    </a:cubicBezTo>
                    <a:cubicBezTo>
                      <a:pt x="0" y="247"/>
                      <a:pt x="15" y="240"/>
                      <a:pt x="29" y="240"/>
                    </a:cubicBezTo>
                    <a:cubicBezTo>
                      <a:pt x="36" y="240"/>
                      <a:pt x="36" y="240"/>
                      <a:pt x="43" y="240"/>
                    </a:cubicBezTo>
                    <a:cubicBezTo>
                      <a:pt x="304" y="346"/>
                      <a:pt x="304" y="346"/>
                      <a:pt x="304" y="346"/>
                    </a:cubicBezTo>
                    <a:cubicBezTo>
                      <a:pt x="566" y="240"/>
                      <a:pt x="566" y="240"/>
                      <a:pt x="566" y="240"/>
                    </a:cubicBezTo>
                    <a:lnTo>
                      <a:pt x="573" y="240"/>
                    </a:lnTo>
                    <a:cubicBezTo>
                      <a:pt x="594" y="240"/>
                      <a:pt x="601" y="247"/>
                      <a:pt x="601" y="268"/>
                    </a:cubicBezTo>
                    <a:cubicBezTo>
                      <a:pt x="601" y="275"/>
                      <a:pt x="594" y="289"/>
                      <a:pt x="587" y="289"/>
                    </a:cubicBezTo>
                    <a:close/>
                    <a:moveTo>
                      <a:pt x="587" y="169"/>
                    </a:moveTo>
                    <a:lnTo>
                      <a:pt x="587" y="169"/>
                    </a:lnTo>
                    <a:cubicBezTo>
                      <a:pt x="311" y="282"/>
                      <a:pt x="311" y="282"/>
                      <a:pt x="311" y="282"/>
                    </a:cubicBezTo>
                    <a:lnTo>
                      <a:pt x="304" y="282"/>
                    </a:lnTo>
                    <a:cubicBezTo>
                      <a:pt x="297" y="282"/>
                      <a:pt x="297" y="282"/>
                      <a:pt x="290" y="282"/>
                    </a:cubicBezTo>
                    <a:cubicBezTo>
                      <a:pt x="15" y="169"/>
                      <a:pt x="15" y="169"/>
                      <a:pt x="15" y="169"/>
                    </a:cubicBezTo>
                    <a:cubicBezTo>
                      <a:pt x="7" y="162"/>
                      <a:pt x="0" y="155"/>
                      <a:pt x="0" y="141"/>
                    </a:cubicBezTo>
                    <a:cubicBezTo>
                      <a:pt x="0" y="134"/>
                      <a:pt x="7" y="120"/>
                      <a:pt x="15" y="120"/>
                    </a:cubicBezTo>
                    <a:cubicBezTo>
                      <a:pt x="290" y="7"/>
                      <a:pt x="290" y="7"/>
                      <a:pt x="290" y="7"/>
                    </a:cubicBezTo>
                    <a:cubicBezTo>
                      <a:pt x="297" y="0"/>
                      <a:pt x="297" y="0"/>
                      <a:pt x="304" y="0"/>
                    </a:cubicBezTo>
                    <a:cubicBezTo>
                      <a:pt x="304" y="0"/>
                      <a:pt x="311" y="0"/>
                      <a:pt x="311" y="7"/>
                    </a:cubicBezTo>
                    <a:cubicBezTo>
                      <a:pt x="587" y="120"/>
                      <a:pt x="587" y="120"/>
                      <a:pt x="587" y="120"/>
                    </a:cubicBezTo>
                    <a:cubicBezTo>
                      <a:pt x="594" y="120"/>
                      <a:pt x="601" y="134"/>
                      <a:pt x="601" y="141"/>
                    </a:cubicBezTo>
                    <a:cubicBezTo>
                      <a:pt x="601" y="155"/>
                      <a:pt x="594" y="162"/>
                      <a:pt x="587" y="169"/>
                    </a:cubicBezTo>
                    <a:close/>
                    <a:moveTo>
                      <a:pt x="29" y="360"/>
                    </a:moveTo>
                    <a:lnTo>
                      <a:pt x="29" y="360"/>
                    </a:lnTo>
                    <a:cubicBezTo>
                      <a:pt x="36" y="360"/>
                      <a:pt x="36" y="360"/>
                      <a:pt x="43" y="360"/>
                    </a:cubicBezTo>
                    <a:cubicBezTo>
                      <a:pt x="304" y="473"/>
                      <a:pt x="304" y="473"/>
                      <a:pt x="304" y="473"/>
                    </a:cubicBezTo>
                    <a:cubicBezTo>
                      <a:pt x="566" y="360"/>
                      <a:pt x="566" y="360"/>
                      <a:pt x="566" y="360"/>
                    </a:cubicBezTo>
                    <a:lnTo>
                      <a:pt x="573" y="360"/>
                    </a:lnTo>
                    <a:cubicBezTo>
                      <a:pt x="594" y="360"/>
                      <a:pt x="601" y="374"/>
                      <a:pt x="601" y="388"/>
                    </a:cubicBezTo>
                    <a:cubicBezTo>
                      <a:pt x="601" y="403"/>
                      <a:pt x="594" y="410"/>
                      <a:pt x="587" y="417"/>
                    </a:cubicBezTo>
                    <a:cubicBezTo>
                      <a:pt x="311" y="530"/>
                      <a:pt x="311" y="530"/>
                      <a:pt x="311" y="530"/>
                    </a:cubicBezTo>
                    <a:lnTo>
                      <a:pt x="304" y="530"/>
                    </a:lnTo>
                    <a:cubicBezTo>
                      <a:pt x="297" y="530"/>
                      <a:pt x="297" y="530"/>
                      <a:pt x="290" y="530"/>
                    </a:cubicBezTo>
                    <a:cubicBezTo>
                      <a:pt x="15" y="417"/>
                      <a:pt x="15" y="417"/>
                      <a:pt x="15" y="417"/>
                    </a:cubicBezTo>
                    <a:cubicBezTo>
                      <a:pt x="7" y="410"/>
                      <a:pt x="0" y="403"/>
                      <a:pt x="0" y="388"/>
                    </a:cubicBezTo>
                    <a:cubicBezTo>
                      <a:pt x="0" y="374"/>
                      <a:pt x="15" y="360"/>
                      <a:pt x="29" y="360"/>
                    </a:cubicBezTo>
                    <a:close/>
                  </a:path>
                </a:pathLst>
              </a:custGeom>
              <a:solidFill>
                <a:schemeClr val="bg1"/>
              </a:solidFill>
              <a:ln>
                <a:noFill/>
              </a:ln>
              <a:effectLst/>
            </p:spPr>
            <p:txBody>
              <a:bodyPr anchor="ctr"/>
              <a:lstStyle/>
              <a:p>
                <a:pPr algn="ctr"/>
                <a:endParaRPr/>
              </a:p>
            </p:txBody>
          </p:sp>
        </p:grpSp>
        <p:sp>
          <p:nvSpPr>
            <p:cNvPr id="42" name="TextBox 7"/>
            <p:cNvSpPr txBox="1"/>
            <p:nvPr/>
          </p:nvSpPr>
          <p:spPr>
            <a:xfrm>
              <a:off x="1423338" y="2512480"/>
              <a:ext cx="2563521" cy="723766"/>
            </a:xfrm>
            <a:prstGeom prst="rect">
              <a:avLst/>
            </a:prstGeom>
            <a:noFill/>
          </p:spPr>
          <p:txBody>
            <a:bodyPr wrap="none" lIns="0" tIns="0" rIns="0" bIns="0">
              <a:normAutofit/>
            </a:bodyPr>
            <a:lstStyle/>
            <a:p>
              <a:pPr algn="ctr"/>
              <a:r>
                <a:rPr lang="en-US" altLang="zh-CN" sz="1600" b="1" dirty="0">
                  <a:solidFill>
                    <a:schemeClr val="accent1"/>
                  </a:solidFill>
                </a:rPr>
                <a:t>if</a:t>
              </a:r>
              <a:r>
                <a:rPr lang="zh-CN" altLang="en-US" sz="1600" b="1" dirty="0">
                  <a:solidFill>
                    <a:schemeClr val="accent1"/>
                  </a:solidFill>
                </a:rPr>
                <a:t>在基类中，只声明函数原型</a:t>
              </a:r>
              <a:endParaRPr lang="en-US" altLang="zh-CN" sz="1600" b="1" dirty="0">
                <a:solidFill>
                  <a:schemeClr val="accent1"/>
                </a:solidFill>
              </a:endParaRPr>
            </a:p>
            <a:p>
              <a:pPr algn="ctr"/>
              <a:r>
                <a:rPr lang="zh-CN" altLang="en-US" sz="1600" b="1" dirty="0">
                  <a:solidFill>
                    <a:schemeClr val="accent1"/>
                  </a:solidFill>
                </a:rPr>
                <a:t>（需要</a:t>
              </a:r>
              <a:r>
                <a:rPr lang="en-US" altLang="zh-CN" sz="1600" b="1" dirty="0">
                  <a:solidFill>
                    <a:schemeClr val="accent1"/>
                  </a:solidFill>
                </a:rPr>
                <a:t>+virtual</a:t>
              </a:r>
              <a:r>
                <a:rPr lang="zh-CN" altLang="en-US" sz="1600" b="1" dirty="0">
                  <a:solidFill>
                    <a:schemeClr val="accent1"/>
                  </a:solidFill>
                </a:rPr>
                <a:t>），</a:t>
              </a:r>
              <a:endParaRPr lang="en-US" altLang="zh-CN" sz="1600" b="1" dirty="0">
                <a:solidFill>
                  <a:schemeClr val="accent1"/>
                </a:solidFill>
              </a:endParaRPr>
            </a:p>
            <a:p>
              <a:pPr algn="ctr"/>
              <a:r>
                <a:rPr lang="zh-CN" altLang="en-US" sz="1600" b="1" dirty="0">
                  <a:solidFill>
                    <a:schemeClr val="accent1"/>
                  </a:solidFill>
                </a:rPr>
                <a:t>而在类外定义虚函数是，</a:t>
              </a:r>
              <a:endParaRPr lang="en-US" altLang="zh-CN" sz="1600" b="1" dirty="0">
                <a:solidFill>
                  <a:schemeClr val="accent1"/>
                </a:solidFill>
              </a:endParaRPr>
            </a:p>
            <a:p>
              <a:pPr algn="ctr"/>
              <a:r>
                <a:rPr lang="zh-CN" altLang="en-US" sz="1600" b="1" dirty="0">
                  <a:solidFill>
                    <a:schemeClr val="accent1"/>
                  </a:solidFill>
                </a:rPr>
                <a:t>则不必加</a:t>
              </a:r>
              <a:r>
                <a:rPr lang="en-US" altLang="zh-CN" sz="1600" b="1" dirty="0">
                  <a:solidFill>
                    <a:schemeClr val="accent1"/>
                  </a:solidFill>
                </a:rPr>
                <a:t>virtual</a:t>
              </a:r>
              <a:endParaRPr lang="zh-CN" altLang="en-US" sz="1600" b="1" dirty="0">
                <a:solidFill>
                  <a:schemeClr val="accent1"/>
                </a:solidFill>
              </a:endParaRPr>
            </a:p>
          </p:txBody>
        </p:sp>
      </p:grpSp>
      <p:grpSp>
        <p:nvGrpSpPr>
          <p:cNvPr id="46" name="千图PPT彼岸天：ID 8661124库_组合 45"/>
          <p:cNvGrpSpPr/>
          <p:nvPr>
            <p:custDataLst>
              <p:tags r:id="rId2"/>
            </p:custDataLst>
          </p:nvPr>
        </p:nvGrpSpPr>
        <p:grpSpPr>
          <a:xfrm>
            <a:off x="4428847" y="2272882"/>
            <a:ext cx="3214455" cy="2610957"/>
            <a:chOff x="4686300" y="1411748"/>
            <a:chExt cx="2819400" cy="1936124"/>
          </a:xfrm>
        </p:grpSpPr>
        <p:sp>
          <p:nvSpPr>
            <p:cNvPr id="7" name="Rectangle: Rounded Corners 12"/>
            <p:cNvSpPr/>
            <p:nvPr/>
          </p:nvSpPr>
          <p:spPr>
            <a:xfrm>
              <a:off x="4686300" y="1822737"/>
              <a:ext cx="2819400" cy="1504555"/>
            </a:xfrm>
            <a:prstGeom prst="roundRect">
              <a:avLst>
                <a:gd name="adj" fmla="val 5694"/>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grpSp>
          <p:nvGrpSpPr>
            <p:cNvPr id="8" name="Group 13"/>
            <p:cNvGrpSpPr/>
            <p:nvPr/>
          </p:nvGrpSpPr>
          <p:grpSpPr>
            <a:xfrm>
              <a:off x="5694065" y="1411748"/>
              <a:ext cx="803870" cy="803870"/>
              <a:chOff x="5638800" y="1225947"/>
              <a:chExt cx="914400" cy="914400"/>
            </a:xfrm>
          </p:grpSpPr>
          <p:sp>
            <p:nvSpPr>
              <p:cNvPr id="40" name="Rectangle: Rounded Corners 16"/>
              <p:cNvSpPr/>
              <p:nvPr/>
            </p:nvSpPr>
            <p:spPr>
              <a:xfrm>
                <a:off x="5638800" y="1225947"/>
                <a:ext cx="914400" cy="9144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41" name="Freeform: Shape 17"/>
              <p:cNvSpPr/>
              <p:nvPr/>
            </p:nvSpPr>
            <p:spPr bwMode="auto">
              <a:xfrm>
                <a:off x="5852919" y="1449011"/>
                <a:ext cx="486162" cy="475360"/>
              </a:xfrm>
              <a:custGeom>
                <a:avLst/>
                <a:gdLst>
                  <a:gd name="T0" fmla="*/ 203841 w 594"/>
                  <a:gd name="T1" fmla="*/ 122628 h 581"/>
                  <a:gd name="T2" fmla="*/ 201316 w 594"/>
                  <a:gd name="T3" fmla="*/ 122628 h 581"/>
                  <a:gd name="T4" fmla="*/ 196265 w 594"/>
                  <a:gd name="T5" fmla="*/ 140301 h 581"/>
                  <a:gd name="T6" fmla="*/ 196265 w 594"/>
                  <a:gd name="T7" fmla="*/ 142826 h 581"/>
                  <a:gd name="T8" fmla="*/ 196265 w 594"/>
                  <a:gd name="T9" fmla="*/ 145351 h 581"/>
                  <a:gd name="T10" fmla="*/ 196265 w 594"/>
                  <a:gd name="T11" fmla="*/ 145351 h 581"/>
                  <a:gd name="T12" fmla="*/ 193739 w 594"/>
                  <a:gd name="T13" fmla="*/ 147875 h 581"/>
                  <a:gd name="T14" fmla="*/ 185802 w 594"/>
                  <a:gd name="T15" fmla="*/ 150400 h 581"/>
                  <a:gd name="T16" fmla="*/ 185802 w 594"/>
                  <a:gd name="T17" fmla="*/ 150400 h 581"/>
                  <a:gd name="T18" fmla="*/ 155497 w 594"/>
                  <a:gd name="T19" fmla="*/ 122628 h 581"/>
                  <a:gd name="T20" fmla="*/ 155497 w 594"/>
                  <a:gd name="T21" fmla="*/ 122628 h 581"/>
                  <a:gd name="T22" fmla="*/ 50870 w 594"/>
                  <a:gd name="T23" fmla="*/ 112169 h 581"/>
                  <a:gd name="T24" fmla="*/ 60972 w 594"/>
                  <a:gd name="T25" fmla="*/ 0 h 581"/>
                  <a:gd name="T26" fmla="*/ 213943 w 594"/>
                  <a:gd name="T27" fmla="*/ 10459 h 581"/>
                  <a:gd name="T28" fmla="*/ 203841 w 594"/>
                  <a:gd name="T29" fmla="*/ 122628 h 581"/>
                  <a:gd name="T30" fmla="*/ 150446 w 594"/>
                  <a:gd name="T31" fmla="*/ 132727 h 581"/>
                  <a:gd name="T32" fmla="*/ 173175 w 594"/>
                  <a:gd name="T33" fmla="*/ 155810 h 581"/>
                  <a:gd name="T34" fmla="*/ 185802 w 594"/>
                  <a:gd name="T35" fmla="*/ 168433 h 581"/>
                  <a:gd name="T36" fmla="*/ 175700 w 594"/>
                  <a:gd name="T37" fmla="*/ 178532 h 581"/>
                  <a:gd name="T38" fmla="*/ 104266 w 594"/>
                  <a:gd name="T39" fmla="*/ 178532 h 581"/>
                  <a:gd name="T40" fmla="*/ 81537 w 594"/>
                  <a:gd name="T41" fmla="*/ 178532 h 581"/>
                  <a:gd name="T42" fmla="*/ 71074 w 594"/>
                  <a:gd name="T43" fmla="*/ 178532 h 581"/>
                  <a:gd name="T44" fmla="*/ 40768 w 594"/>
                  <a:gd name="T45" fmla="*/ 204140 h 581"/>
                  <a:gd name="T46" fmla="*/ 32831 w 594"/>
                  <a:gd name="T47" fmla="*/ 209189 h 581"/>
                  <a:gd name="T48" fmla="*/ 32831 w 594"/>
                  <a:gd name="T49" fmla="*/ 209189 h 581"/>
                  <a:gd name="T50" fmla="*/ 25255 w 594"/>
                  <a:gd name="T51" fmla="*/ 204140 h 581"/>
                  <a:gd name="T52" fmla="*/ 25255 w 594"/>
                  <a:gd name="T53" fmla="*/ 204140 h 581"/>
                  <a:gd name="T54" fmla="*/ 25255 w 594"/>
                  <a:gd name="T55" fmla="*/ 201615 h 581"/>
                  <a:gd name="T56" fmla="*/ 22729 w 594"/>
                  <a:gd name="T57" fmla="*/ 199091 h 581"/>
                  <a:gd name="T58" fmla="*/ 22729 w 594"/>
                  <a:gd name="T59" fmla="*/ 178532 h 581"/>
                  <a:gd name="T60" fmla="*/ 22729 w 594"/>
                  <a:gd name="T61" fmla="*/ 178532 h 581"/>
                  <a:gd name="T62" fmla="*/ 0 w 594"/>
                  <a:gd name="T63" fmla="*/ 168433 h 581"/>
                  <a:gd name="T64" fmla="*/ 0 w 594"/>
                  <a:gd name="T65" fmla="*/ 51215 h 581"/>
                  <a:gd name="T66" fmla="*/ 40768 w 594"/>
                  <a:gd name="T67" fmla="*/ 40756 h 581"/>
                  <a:gd name="T68" fmla="*/ 60972 w 594"/>
                  <a:gd name="T69" fmla="*/ 132727 h 581"/>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594" h="581">
                    <a:moveTo>
                      <a:pt x="565" y="340"/>
                    </a:moveTo>
                    <a:lnTo>
                      <a:pt x="565" y="340"/>
                    </a:lnTo>
                    <a:cubicBezTo>
                      <a:pt x="558" y="340"/>
                      <a:pt x="558" y="340"/>
                      <a:pt x="558" y="340"/>
                    </a:cubicBezTo>
                    <a:cubicBezTo>
                      <a:pt x="544" y="340"/>
                      <a:pt x="544" y="340"/>
                      <a:pt x="544" y="340"/>
                    </a:cubicBezTo>
                    <a:cubicBezTo>
                      <a:pt x="544" y="389"/>
                      <a:pt x="544" y="389"/>
                      <a:pt x="544" y="389"/>
                    </a:cubicBezTo>
                    <a:lnTo>
                      <a:pt x="544" y="396"/>
                    </a:lnTo>
                    <a:cubicBezTo>
                      <a:pt x="544" y="396"/>
                      <a:pt x="544" y="396"/>
                      <a:pt x="544" y="403"/>
                    </a:cubicBezTo>
                    <a:lnTo>
                      <a:pt x="537" y="410"/>
                    </a:lnTo>
                    <a:cubicBezTo>
                      <a:pt x="530" y="417"/>
                      <a:pt x="523" y="417"/>
                      <a:pt x="515" y="417"/>
                    </a:cubicBezTo>
                    <a:cubicBezTo>
                      <a:pt x="508" y="417"/>
                      <a:pt x="501" y="417"/>
                      <a:pt x="501" y="410"/>
                    </a:cubicBezTo>
                    <a:cubicBezTo>
                      <a:pt x="431" y="340"/>
                      <a:pt x="431" y="340"/>
                      <a:pt x="431" y="340"/>
                    </a:cubicBezTo>
                    <a:cubicBezTo>
                      <a:pt x="169" y="340"/>
                      <a:pt x="169" y="340"/>
                      <a:pt x="169" y="340"/>
                    </a:cubicBezTo>
                    <a:cubicBezTo>
                      <a:pt x="155" y="340"/>
                      <a:pt x="141" y="332"/>
                      <a:pt x="141" y="311"/>
                    </a:cubicBezTo>
                    <a:cubicBezTo>
                      <a:pt x="141" y="29"/>
                      <a:pt x="141" y="29"/>
                      <a:pt x="141" y="29"/>
                    </a:cubicBezTo>
                    <a:cubicBezTo>
                      <a:pt x="141" y="14"/>
                      <a:pt x="155" y="0"/>
                      <a:pt x="169" y="0"/>
                    </a:cubicBezTo>
                    <a:cubicBezTo>
                      <a:pt x="565" y="0"/>
                      <a:pt x="565" y="0"/>
                      <a:pt x="565" y="0"/>
                    </a:cubicBezTo>
                    <a:cubicBezTo>
                      <a:pt x="579" y="0"/>
                      <a:pt x="593" y="14"/>
                      <a:pt x="593" y="29"/>
                    </a:cubicBezTo>
                    <a:cubicBezTo>
                      <a:pt x="593" y="311"/>
                      <a:pt x="593" y="311"/>
                      <a:pt x="593" y="311"/>
                    </a:cubicBezTo>
                    <a:cubicBezTo>
                      <a:pt x="593" y="332"/>
                      <a:pt x="579" y="340"/>
                      <a:pt x="565" y="340"/>
                    </a:cubicBezTo>
                    <a:close/>
                    <a:moveTo>
                      <a:pt x="417" y="368"/>
                    </a:moveTo>
                    <a:lnTo>
                      <a:pt x="417" y="368"/>
                    </a:lnTo>
                    <a:cubicBezTo>
                      <a:pt x="480" y="432"/>
                      <a:pt x="480" y="432"/>
                      <a:pt x="480" y="432"/>
                    </a:cubicBezTo>
                    <a:cubicBezTo>
                      <a:pt x="487" y="439"/>
                      <a:pt x="501" y="446"/>
                      <a:pt x="515" y="446"/>
                    </a:cubicBezTo>
                    <a:cubicBezTo>
                      <a:pt x="515" y="467"/>
                      <a:pt x="515" y="467"/>
                      <a:pt x="515" y="467"/>
                    </a:cubicBezTo>
                    <a:cubicBezTo>
                      <a:pt x="515" y="481"/>
                      <a:pt x="508" y="495"/>
                      <a:pt x="487" y="495"/>
                    </a:cubicBezTo>
                    <a:cubicBezTo>
                      <a:pt x="289" y="495"/>
                      <a:pt x="289" y="495"/>
                      <a:pt x="289" y="495"/>
                    </a:cubicBezTo>
                    <a:cubicBezTo>
                      <a:pt x="226" y="495"/>
                      <a:pt x="226" y="495"/>
                      <a:pt x="226" y="495"/>
                    </a:cubicBezTo>
                    <a:cubicBezTo>
                      <a:pt x="197" y="495"/>
                      <a:pt x="197" y="495"/>
                      <a:pt x="197" y="495"/>
                    </a:cubicBezTo>
                    <a:cubicBezTo>
                      <a:pt x="190" y="495"/>
                      <a:pt x="190" y="495"/>
                      <a:pt x="190" y="495"/>
                    </a:cubicBezTo>
                    <a:cubicBezTo>
                      <a:pt x="113" y="566"/>
                      <a:pt x="113" y="566"/>
                      <a:pt x="113" y="566"/>
                    </a:cubicBezTo>
                    <a:cubicBezTo>
                      <a:pt x="106" y="573"/>
                      <a:pt x="99" y="580"/>
                      <a:pt x="91" y="580"/>
                    </a:cubicBezTo>
                    <a:cubicBezTo>
                      <a:pt x="84" y="580"/>
                      <a:pt x="77" y="573"/>
                      <a:pt x="77" y="566"/>
                    </a:cubicBezTo>
                    <a:cubicBezTo>
                      <a:pt x="70" y="566"/>
                      <a:pt x="70" y="566"/>
                      <a:pt x="70" y="566"/>
                    </a:cubicBezTo>
                    <a:lnTo>
                      <a:pt x="70" y="559"/>
                    </a:lnTo>
                    <a:cubicBezTo>
                      <a:pt x="70" y="559"/>
                      <a:pt x="63" y="559"/>
                      <a:pt x="63" y="552"/>
                    </a:cubicBezTo>
                    <a:cubicBezTo>
                      <a:pt x="63" y="495"/>
                      <a:pt x="63" y="495"/>
                      <a:pt x="63" y="495"/>
                    </a:cubicBezTo>
                    <a:cubicBezTo>
                      <a:pt x="28" y="495"/>
                      <a:pt x="28" y="495"/>
                      <a:pt x="28" y="495"/>
                    </a:cubicBezTo>
                    <a:cubicBezTo>
                      <a:pt x="14" y="495"/>
                      <a:pt x="0" y="481"/>
                      <a:pt x="0" y="467"/>
                    </a:cubicBezTo>
                    <a:cubicBezTo>
                      <a:pt x="0" y="142"/>
                      <a:pt x="0" y="142"/>
                      <a:pt x="0" y="142"/>
                    </a:cubicBezTo>
                    <a:cubicBezTo>
                      <a:pt x="0" y="128"/>
                      <a:pt x="14" y="113"/>
                      <a:pt x="28" y="113"/>
                    </a:cubicBezTo>
                    <a:cubicBezTo>
                      <a:pt x="113" y="113"/>
                      <a:pt x="113" y="113"/>
                      <a:pt x="113" y="113"/>
                    </a:cubicBezTo>
                    <a:cubicBezTo>
                      <a:pt x="113" y="311"/>
                      <a:pt x="113" y="311"/>
                      <a:pt x="113" y="311"/>
                    </a:cubicBezTo>
                    <a:cubicBezTo>
                      <a:pt x="113" y="347"/>
                      <a:pt x="141" y="368"/>
                      <a:pt x="169" y="368"/>
                    </a:cubicBezTo>
                    <a:lnTo>
                      <a:pt x="417" y="368"/>
                    </a:lnTo>
                    <a:close/>
                  </a:path>
                </a:pathLst>
              </a:custGeom>
              <a:solidFill>
                <a:schemeClr val="bg1"/>
              </a:solidFill>
              <a:ln>
                <a:noFill/>
              </a:ln>
              <a:effectLst/>
            </p:spPr>
            <p:txBody>
              <a:bodyPr anchor="ctr"/>
              <a:lstStyle/>
              <a:p>
                <a:pPr algn="ctr"/>
                <a:endParaRPr/>
              </a:p>
            </p:txBody>
          </p:sp>
        </p:grpSp>
        <p:sp>
          <p:nvSpPr>
            <p:cNvPr id="30" name="TextBox 47"/>
            <p:cNvSpPr txBox="1"/>
            <p:nvPr/>
          </p:nvSpPr>
          <p:spPr>
            <a:xfrm>
              <a:off x="4814239" y="2544002"/>
              <a:ext cx="2563521" cy="803870"/>
            </a:xfrm>
            <a:prstGeom prst="rect">
              <a:avLst/>
            </a:prstGeom>
            <a:noFill/>
          </p:spPr>
          <p:txBody>
            <a:bodyPr wrap="none" lIns="0" tIns="0" rIns="0" bIns="0">
              <a:normAutofit/>
            </a:bodyPr>
            <a:lstStyle/>
            <a:p>
              <a:pPr algn="ctr"/>
              <a:r>
                <a:rPr lang="zh-CN" altLang="en-US" sz="1600" b="1" dirty="0">
                  <a:solidFill>
                    <a:schemeClr val="accent2">
                      <a:lumMod val="100000"/>
                    </a:schemeClr>
                  </a:solidFill>
                </a:rPr>
                <a:t>在派生类中，虚函数被重新定义时，</a:t>
              </a:r>
              <a:endParaRPr lang="en-US" altLang="zh-CN" sz="1600" b="1" dirty="0">
                <a:solidFill>
                  <a:schemeClr val="accent2">
                    <a:lumMod val="100000"/>
                  </a:schemeClr>
                </a:solidFill>
              </a:endParaRPr>
            </a:p>
            <a:p>
              <a:pPr algn="ctr"/>
              <a:r>
                <a:rPr lang="zh-CN" altLang="en-US" sz="1600" b="1" dirty="0">
                  <a:solidFill>
                    <a:schemeClr val="accent2">
                      <a:lumMod val="100000"/>
                    </a:schemeClr>
                  </a:solidFill>
                </a:rPr>
                <a:t>其函数的原型与基类中的函数原型</a:t>
              </a:r>
              <a:endParaRPr lang="en-US" altLang="zh-CN" sz="1600" b="1" dirty="0">
                <a:solidFill>
                  <a:schemeClr val="accent2">
                    <a:lumMod val="100000"/>
                  </a:schemeClr>
                </a:solidFill>
              </a:endParaRPr>
            </a:p>
            <a:p>
              <a:pPr algn="ctr"/>
              <a:r>
                <a:rPr lang="zh-CN" altLang="en-US" sz="1600" b="1" dirty="0">
                  <a:solidFill>
                    <a:schemeClr val="accent2">
                      <a:lumMod val="100000"/>
                    </a:schemeClr>
                  </a:solidFill>
                </a:rPr>
                <a:t>必须完全相同</a:t>
              </a:r>
            </a:p>
          </p:txBody>
        </p:sp>
      </p:grpSp>
      <p:grpSp>
        <p:nvGrpSpPr>
          <p:cNvPr id="47" name="千图PPT彼岸天：ID 8661124库_组合 46"/>
          <p:cNvGrpSpPr/>
          <p:nvPr>
            <p:custDataLst>
              <p:tags r:id="rId3"/>
            </p:custDataLst>
          </p:nvPr>
        </p:nvGrpSpPr>
        <p:grpSpPr>
          <a:xfrm>
            <a:off x="7819747" y="2270029"/>
            <a:ext cx="3214455" cy="2613809"/>
            <a:chOff x="8077200" y="1408895"/>
            <a:chExt cx="2819400" cy="1938239"/>
          </a:xfrm>
        </p:grpSpPr>
        <p:sp>
          <p:nvSpPr>
            <p:cNvPr id="9" name="Rectangle: Rounded Corners 19"/>
            <p:cNvSpPr/>
            <p:nvPr/>
          </p:nvSpPr>
          <p:spPr>
            <a:xfrm>
              <a:off x="8077200" y="1822737"/>
              <a:ext cx="2819400" cy="1504555"/>
            </a:xfrm>
            <a:prstGeom prst="roundRect">
              <a:avLst>
                <a:gd name="adj" fmla="val 5694"/>
              </a:avLst>
            </a:prstGeom>
            <a:no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grpSp>
          <p:nvGrpSpPr>
            <p:cNvPr id="10" name="Group 20"/>
            <p:cNvGrpSpPr/>
            <p:nvPr/>
          </p:nvGrpSpPr>
          <p:grpSpPr>
            <a:xfrm>
              <a:off x="9084964" y="1408895"/>
              <a:ext cx="803870" cy="803870"/>
              <a:chOff x="9029700" y="1225947"/>
              <a:chExt cx="914400" cy="914400"/>
            </a:xfrm>
          </p:grpSpPr>
          <p:sp>
            <p:nvSpPr>
              <p:cNvPr id="38" name="Rectangle: Rounded Corners 23"/>
              <p:cNvSpPr/>
              <p:nvPr/>
            </p:nvSpPr>
            <p:spPr>
              <a:xfrm>
                <a:off x="9029700" y="1225947"/>
                <a:ext cx="914400" cy="914400"/>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39" name="Freeform: Shape 24"/>
              <p:cNvSpPr/>
              <p:nvPr/>
            </p:nvSpPr>
            <p:spPr bwMode="auto">
              <a:xfrm>
                <a:off x="9242018" y="1422852"/>
                <a:ext cx="489764" cy="421343"/>
              </a:xfrm>
              <a:custGeom>
                <a:avLst/>
                <a:gdLst>
                  <a:gd name="T0" fmla="*/ 205475 w 601"/>
                  <a:gd name="T1" fmla="*/ 185379 h 517"/>
                  <a:gd name="T2" fmla="*/ 0 w 601"/>
                  <a:gd name="T3" fmla="*/ 174960 h 517"/>
                  <a:gd name="T4" fmla="*/ 0 w 601"/>
                  <a:gd name="T5" fmla="*/ 111730 h 517"/>
                  <a:gd name="T6" fmla="*/ 28019 w 601"/>
                  <a:gd name="T7" fmla="*/ 35567 h 517"/>
                  <a:gd name="T8" fmla="*/ 35563 w 601"/>
                  <a:gd name="T9" fmla="*/ 30537 h 517"/>
                  <a:gd name="T10" fmla="*/ 53165 w 601"/>
                  <a:gd name="T11" fmla="*/ 30537 h 517"/>
                  <a:gd name="T12" fmla="*/ 86213 w 601"/>
                  <a:gd name="T13" fmla="*/ 35567 h 517"/>
                  <a:gd name="T14" fmla="*/ 53165 w 601"/>
                  <a:gd name="T15" fmla="*/ 50656 h 517"/>
                  <a:gd name="T16" fmla="*/ 43107 w 601"/>
                  <a:gd name="T17" fmla="*/ 50656 h 517"/>
                  <a:gd name="T18" fmla="*/ 45621 w 601"/>
                  <a:gd name="T19" fmla="*/ 101312 h 517"/>
                  <a:gd name="T20" fmla="*/ 55679 w 601"/>
                  <a:gd name="T21" fmla="*/ 101312 h 517"/>
                  <a:gd name="T22" fmla="*/ 65737 w 601"/>
                  <a:gd name="T23" fmla="*/ 121790 h 517"/>
                  <a:gd name="T24" fmla="*/ 147281 w 601"/>
                  <a:gd name="T25" fmla="*/ 111730 h 517"/>
                  <a:gd name="T26" fmla="*/ 167397 w 601"/>
                  <a:gd name="T27" fmla="*/ 101312 h 517"/>
                  <a:gd name="T28" fmla="*/ 190387 w 601"/>
                  <a:gd name="T29" fmla="*/ 101312 h 517"/>
                  <a:gd name="T30" fmla="*/ 162368 w 601"/>
                  <a:gd name="T31" fmla="*/ 50656 h 517"/>
                  <a:gd name="T32" fmla="*/ 126805 w 601"/>
                  <a:gd name="T33" fmla="*/ 50656 h 517"/>
                  <a:gd name="T34" fmla="*/ 126805 w 601"/>
                  <a:gd name="T35" fmla="*/ 30537 h 517"/>
                  <a:gd name="T36" fmla="*/ 162368 w 601"/>
                  <a:gd name="T37" fmla="*/ 30537 h 517"/>
                  <a:gd name="T38" fmla="*/ 177455 w 601"/>
                  <a:gd name="T39" fmla="*/ 30537 h 517"/>
                  <a:gd name="T40" fmla="*/ 215533 w 601"/>
                  <a:gd name="T41" fmla="*/ 106341 h 517"/>
                  <a:gd name="T42" fmla="*/ 215533 w 601"/>
                  <a:gd name="T43" fmla="*/ 111730 h 517"/>
                  <a:gd name="T44" fmla="*/ 215533 w 601"/>
                  <a:gd name="T45" fmla="*/ 174960 h 517"/>
                  <a:gd name="T46" fmla="*/ 142252 w 601"/>
                  <a:gd name="T47" fmla="*/ 73649 h 517"/>
                  <a:gd name="T48" fmla="*/ 136863 w 601"/>
                  <a:gd name="T49" fmla="*/ 81193 h 517"/>
                  <a:gd name="T50" fmla="*/ 106689 w 601"/>
                  <a:gd name="T51" fmla="*/ 106341 h 517"/>
                  <a:gd name="T52" fmla="*/ 76155 w 601"/>
                  <a:gd name="T53" fmla="*/ 81193 h 517"/>
                  <a:gd name="T54" fmla="*/ 83699 w 601"/>
                  <a:gd name="T55" fmla="*/ 63230 h 517"/>
                  <a:gd name="T56" fmla="*/ 96271 w 601"/>
                  <a:gd name="T57" fmla="*/ 73649 h 517"/>
                  <a:gd name="T58" fmla="*/ 96271 w 601"/>
                  <a:gd name="T59" fmla="*/ 25148 h 517"/>
                  <a:gd name="T60" fmla="*/ 106689 w 601"/>
                  <a:gd name="T61" fmla="*/ 0 h 517"/>
                  <a:gd name="T62" fmla="*/ 116747 w 601"/>
                  <a:gd name="T63" fmla="*/ 30537 h 517"/>
                  <a:gd name="T64" fmla="*/ 116747 w 601"/>
                  <a:gd name="T65" fmla="*/ 73649 h 517"/>
                  <a:gd name="T66" fmla="*/ 131834 w 601"/>
                  <a:gd name="T67" fmla="*/ 63230 h 517"/>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601" h="517">
                    <a:moveTo>
                      <a:pt x="572" y="516"/>
                    </a:moveTo>
                    <a:lnTo>
                      <a:pt x="572" y="516"/>
                    </a:lnTo>
                    <a:cubicBezTo>
                      <a:pt x="28" y="516"/>
                      <a:pt x="28" y="516"/>
                      <a:pt x="28" y="516"/>
                    </a:cubicBezTo>
                    <a:cubicBezTo>
                      <a:pt x="7" y="516"/>
                      <a:pt x="0" y="502"/>
                      <a:pt x="0" y="487"/>
                    </a:cubicBezTo>
                    <a:cubicBezTo>
                      <a:pt x="0" y="311"/>
                      <a:pt x="0" y="311"/>
                      <a:pt x="0" y="311"/>
                    </a:cubicBezTo>
                    <a:cubicBezTo>
                      <a:pt x="0" y="304"/>
                      <a:pt x="0" y="304"/>
                      <a:pt x="0" y="296"/>
                    </a:cubicBezTo>
                    <a:cubicBezTo>
                      <a:pt x="78" y="99"/>
                      <a:pt x="78" y="99"/>
                      <a:pt x="78" y="99"/>
                    </a:cubicBezTo>
                    <a:cubicBezTo>
                      <a:pt x="78" y="92"/>
                      <a:pt x="92" y="85"/>
                      <a:pt x="99" y="85"/>
                    </a:cubicBezTo>
                    <a:cubicBezTo>
                      <a:pt x="148" y="85"/>
                      <a:pt x="148" y="85"/>
                      <a:pt x="148" y="85"/>
                    </a:cubicBezTo>
                    <a:cubicBezTo>
                      <a:pt x="240" y="85"/>
                      <a:pt x="240" y="85"/>
                      <a:pt x="240" y="85"/>
                    </a:cubicBezTo>
                    <a:cubicBezTo>
                      <a:pt x="240" y="99"/>
                      <a:pt x="240" y="99"/>
                      <a:pt x="240" y="99"/>
                    </a:cubicBezTo>
                    <a:cubicBezTo>
                      <a:pt x="240" y="141"/>
                      <a:pt x="240" y="141"/>
                      <a:pt x="240" y="141"/>
                    </a:cubicBezTo>
                    <a:cubicBezTo>
                      <a:pt x="148" y="141"/>
                      <a:pt x="148" y="141"/>
                      <a:pt x="148" y="141"/>
                    </a:cubicBezTo>
                    <a:cubicBezTo>
                      <a:pt x="120" y="141"/>
                      <a:pt x="120" y="141"/>
                      <a:pt x="120" y="141"/>
                    </a:cubicBezTo>
                    <a:cubicBezTo>
                      <a:pt x="63" y="282"/>
                      <a:pt x="63" y="282"/>
                      <a:pt x="63" y="282"/>
                    </a:cubicBezTo>
                    <a:cubicBezTo>
                      <a:pt x="127" y="282"/>
                      <a:pt x="127" y="282"/>
                      <a:pt x="127" y="282"/>
                    </a:cubicBezTo>
                    <a:cubicBezTo>
                      <a:pt x="155" y="282"/>
                      <a:pt x="155" y="282"/>
                      <a:pt x="155" y="282"/>
                    </a:cubicBezTo>
                    <a:cubicBezTo>
                      <a:pt x="176" y="282"/>
                      <a:pt x="183" y="289"/>
                      <a:pt x="183" y="311"/>
                    </a:cubicBezTo>
                    <a:cubicBezTo>
                      <a:pt x="183" y="339"/>
                      <a:pt x="183" y="339"/>
                      <a:pt x="183" y="339"/>
                    </a:cubicBezTo>
                    <a:cubicBezTo>
                      <a:pt x="410" y="339"/>
                      <a:pt x="410" y="339"/>
                      <a:pt x="410" y="339"/>
                    </a:cubicBezTo>
                    <a:cubicBezTo>
                      <a:pt x="410" y="311"/>
                      <a:pt x="410" y="311"/>
                      <a:pt x="410" y="311"/>
                    </a:cubicBezTo>
                    <a:cubicBezTo>
                      <a:pt x="410" y="289"/>
                      <a:pt x="424" y="282"/>
                      <a:pt x="438" y="282"/>
                    </a:cubicBezTo>
                    <a:cubicBezTo>
                      <a:pt x="466" y="282"/>
                      <a:pt x="466" y="282"/>
                      <a:pt x="466" y="282"/>
                    </a:cubicBezTo>
                    <a:cubicBezTo>
                      <a:pt x="530" y="282"/>
                      <a:pt x="530" y="282"/>
                      <a:pt x="530" y="282"/>
                    </a:cubicBezTo>
                    <a:cubicBezTo>
                      <a:pt x="480" y="141"/>
                      <a:pt x="480" y="141"/>
                      <a:pt x="480" y="141"/>
                    </a:cubicBezTo>
                    <a:cubicBezTo>
                      <a:pt x="452" y="141"/>
                      <a:pt x="452" y="141"/>
                      <a:pt x="452" y="141"/>
                    </a:cubicBezTo>
                    <a:cubicBezTo>
                      <a:pt x="353" y="141"/>
                      <a:pt x="353" y="141"/>
                      <a:pt x="353" y="141"/>
                    </a:cubicBezTo>
                    <a:cubicBezTo>
                      <a:pt x="353" y="99"/>
                      <a:pt x="353" y="99"/>
                      <a:pt x="353" y="99"/>
                    </a:cubicBezTo>
                    <a:cubicBezTo>
                      <a:pt x="353" y="85"/>
                      <a:pt x="353" y="85"/>
                      <a:pt x="353" y="85"/>
                    </a:cubicBezTo>
                    <a:cubicBezTo>
                      <a:pt x="452" y="85"/>
                      <a:pt x="452" y="85"/>
                      <a:pt x="452" y="85"/>
                    </a:cubicBezTo>
                    <a:cubicBezTo>
                      <a:pt x="494" y="85"/>
                      <a:pt x="494" y="85"/>
                      <a:pt x="494" y="85"/>
                    </a:cubicBezTo>
                    <a:cubicBezTo>
                      <a:pt x="509" y="85"/>
                      <a:pt x="523" y="92"/>
                      <a:pt x="523" y="99"/>
                    </a:cubicBezTo>
                    <a:cubicBezTo>
                      <a:pt x="600" y="296"/>
                      <a:pt x="600" y="296"/>
                      <a:pt x="600" y="296"/>
                    </a:cubicBezTo>
                    <a:cubicBezTo>
                      <a:pt x="600" y="304"/>
                      <a:pt x="600" y="304"/>
                      <a:pt x="600" y="311"/>
                    </a:cubicBezTo>
                    <a:cubicBezTo>
                      <a:pt x="600" y="487"/>
                      <a:pt x="600" y="487"/>
                      <a:pt x="600" y="487"/>
                    </a:cubicBezTo>
                    <a:cubicBezTo>
                      <a:pt x="600" y="502"/>
                      <a:pt x="586" y="516"/>
                      <a:pt x="572" y="516"/>
                    </a:cubicBezTo>
                    <a:close/>
                    <a:moveTo>
                      <a:pt x="396" y="205"/>
                    </a:moveTo>
                    <a:lnTo>
                      <a:pt x="396" y="205"/>
                    </a:lnTo>
                    <a:cubicBezTo>
                      <a:pt x="396" y="212"/>
                      <a:pt x="389" y="219"/>
                      <a:pt x="381" y="226"/>
                    </a:cubicBezTo>
                    <a:cubicBezTo>
                      <a:pt x="318" y="289"/>
                      <a:pt x="318" y="289"/>
                      <a:pt x="318" y="289"/>
                    </a:cubicBezTo>
                    <a:cubicBezTo>
                      <a:pt x="311" y="296"/>
                      <a:pt x="304" y="296"/>
                      <a:pt x="297" y="296"/>
                    </a:cubicBezTo>
                    <a:cubicBezTo>
                      <a:pt x="290" y="296"/>
                      <a:pt x="283" y="296"/>
                      <a:pt x="283" y="289"/>
                    </a:cubicBezTo>
                    <a:cubicBezTo>
                      <a:pt x="212" y="226"/>
                      <a:pt x="212" y="226"/>
                      <a:pt x="212" y="226"/>
                    </a:cubicBezTo>
                    <a:cubicBezTo>
                      <a:pt x="205" y="219"/>
                      <a:pt x="205" y="212"/>
                      <a:pt x="205" y="205"/>
                    </a:cubicBezTo>
                    <a:cubicBezTo>
                      <a:pt x="205" y="191"/>
                      <a:pt x="219" y="176"/>
                      <a:pt x="233" y="176"/>
                    </a:cubicBezTo>
                    <a:cubicBezTo>
                      <a:pt x="240" y="176"/>
                      <a:pt x="247" y="176"/>
                      <a:pt x="254" y="183"/>
                    </a:cubicBezTo>
                    <a:cubicBezTo>
                      <a:pt x="268" y="205"/>
                      <a:pt x="268" y="205"/>
                      <a:pt x="268" y="205"/>
                    </a:cubicBezTo>
                    <a:cubicBezTo>
                      <a:pt x="268" y="99"/>
                      <a:pt x="268" y="99"/>
                      <a:pt x="268" y="99"/>
                    </a:cubicBezTo>
                    <a:cubicBezTo>
                      <a:pt x="268" y="70"/>
                      <a:pt x="268" y="70"/>
                      <a:pt x="268" y="70"/>
                    </a:cubicBezTo>
                    <a:cubicBezTo>
                      <a:pt x="268" y="28"/>
                      <a:pt x="268" y="28"/>
                      <a:pt x="268" y="28"/>
                    </a:cubicBezTo>
                    <a:cubicBezTo>
                      <a:pt x="268" y="7"/>
                      <a:pt x="283" y="0"/>
                      <a:pt x="297" y="0"/>
                    </a:cubicBezTo>
                    <a:cubicBezTo>
                      <a:pt x="318" y="0"/>
                      <a:pt x="325" y="7"/>
                      <a:pt x="325" y="28"/>
                    </a:cubicBezTo>
                    <a:cubicBezTo>
                      <a:pt x="325" y="85"/>
                      <a:pt x="325" y="85"/>
                      <a:pt x="325" y="85"/>
                    </a:cubicBezTo>
                    <a:cubicBezTo>
                      <a:pt x="325" y="92"/>
                      <a:pt x="325" y="92"/>
                      <a:pt x="325" y="92"/>
                    </a:cubicBezTo>
                    <a:cubicBezTo>
                      <a:pt x="325" y="205"/>
                      <a:pt x="325" y="205"/>
                      <a:pt x="325" y="205"/>
                    </a:cubicBezTo>
                    <a:cubicBezTo>
                      <a:pt x="346" y="183"/>
                      <a:pt x="346" y="183"/>
                      <a:pt x="346" y="183"/>
                    </a:cubicBezTo>
                    <a:cubicBezTo>
                      <a:pt x="353" y="176"/>
                      <a:pt x="360" y="176"/>
                      <a:pt x="367" y="176"/>
                    </a:cubicBezTo>
                    <a:cubicBezTo>
                      <a:pt x="381" y="176"/>
                      <a:pt x="396" y="191"/>
                      <a:pt x="396" y="205"/>
                    </a:cubicBezTo>
                    <a:close/>
                  </a:path>
                </a:pathLst>
              </a:custGeom>
              <a:solidFill>
                <a:schemeClr val="bg1"/>
              </a:solidFill>
              <a:ln>
                <a:noFill/>
              </a:ln>
              <a:effectLst/>
            </p:spPr>
            <p:txBody>
              <a:bodyPr anchor="ctr"/>
              <a:lstStyle/>
              <a:p>
                <a:pPr algn="ctr"/>
                <a:endParaRPr/>
              </a:p>
            </p:txBody>
          </p:sp>
        </p:grpSp>
        <p:sp>
          <p:nvSpPr>
            <p:cNvPr id="28" name="TextBox 50"/>
            <p:cNvSpPr txBox="1"/>
            <p:nvPr/>
          </p:nvSpPr>
          <p:spPr>
            <a:xfrm>
              <a:off x="8310262" y="2304769"/>
              <a:ext cx="2563521" cy="1042365"/>
            </a:xfrm>
            <a:prstGeom prst="rect">
              <a:avLst/>
            </a:prstGeom>
            <a:noFill/>
          </p:spPr>
          <p:txBody>
            <a:bodyPr wrap="none" lIns="0" tIns="0" rIns="0" bIns="0">
              <a:normAutofit/>
            </a:bodyPr>
            <a:lstStyle/>
            <a:p>
              <a:pPr algn="ctr"/>
              <a:r>
                <a:rPr lang="zh-CN" altLang="en-US" sz="1600" b="1" dirty="0">
                  <a:solidFill>
                    <a:schemeClr val="accent3">
                      <a:lumMod val="100000"/>
                    </a:schemeClr>
                  </a:solidFill>
                </a:rPr>
                <a:t>虚函数必须是其所在类的成员函数，</a:t>
              </a:r>
              <a:endParaRPr lang="en-US" altLang="zh-CN" sz="1600" b="1" dirty="0">
                <a:solidFill>
                  <a:schemeClr val="accent3">
                    <a:lumMod val="100000"/>
                  </a:schemeClr>
                </a:solidFill>
              </a:endParaRPr>
            </a:p>
            <a:p>
              <a:pPr algn="ctr"/>
              <a:r>
                <a:rPr lang="zh-CN" altLang="en-US" sz="1600" b="1" dirty="0">
                  <a:solidFill>
                    <a:schemeClr val="accent3">
                      <a:lumMod val="100000"/>
                    </a:schemeClr>
                  </a:solidFill>
                </a:rPr>
                <a:t>而不能是友元函数，</a:t>
              </a:r>
              <a:endParaRPr lang="en-US" altLang="zh-CN" sz="1600" b="1" dirty="0">
                <a:solidFill>
                  <a:schemeClr val="accent3">
                    <a:lumMod val="100000"/>
                  </a:schemeClr>
                </a:solidFill>
              </a:endParaRPr>
            </a:p>
            <a:p>
              <a:pPr algn="ctr"/>
              <a:r>
                <a:rPr lang="zh-CN" altLang="en-US" sz="1600" b="1" dirty="0">
                  <a:solidFill>
                    <a:schemeClr val="accent3">
                      <a:lumMod val="100000"/>
                    </a:schemeClr>
                  </a:solidFill>
                </a:rPr>
                <a:t>也不能是静态成员函数，</a:t>
              </a:r>
              <a:endParaRPr lang="en-US" altLang="zh-CN" sz="1600" b="1" dirty="0">
                <a:solidFill>
                  <a:schemeClr val="accent3">
                    <a:lumMod val="100000"/>
                  </a:schemeClr>
                </a:solidFill>
              </a:endParaRPr>
            </a:p>
            <a:p>
              <a:pPr algn="ctr"/>
              <a:r>
                <a:rPr lang="zh-CN" altLang="en-US" sz="1600" b="1" dirty="0">
                  <a:solidFill>
                    <a:schemeClr val="accent3">
                      <a:lumMod val="100000"/>
                    </a:schemeClr>
                  </a:solidFill>
                </a:rPr>
                <a:t>因为虚函数调用要靠特定的对象</a:t>
              </a:r>
              <a:endParaRPr lang="en-US" altLang="zh-CN" sz="1600" b="1" dirty="0">
                <a:solidFill>
                  <a:schemeClr val="accent3">
                    <a:lumMod val="100000"/>
                  </a:schemeClr>
                </a:solidFill>
              </a:endParaRPr>
            </a:p>
            <a:p>
              <a:pPr algn="ctr"/>
              <a:r>
                <a:rPr lang="zh-CN" altLang="en-US" sz="1600" b="1" dirty="0">
                  <a:solidFill>
                    <a:schemeClr val="accent3">
                      <a:lumMod val="100000"/>
                    </a:schemeClr>
                  </a:solidFill>
                </a:rPr>
                <a:t>来决定该激活哪个函数</a:t>
              </a:r>
            </a:p>
          </p:txBody>
        </p:sp>
      </p:grpSp>
      <p:sp>
        <p:nvSpPr>
          <p:cNvPr id="51" name="圆角矩形 3"/>
          <p:cNvSpPr/>
          <p:nvPr/>
        </p:nvSpPr>
        <p:spPr>
          <a:xfrm>
            <a:off x="2960186" y="505388"/>
            <a:ext cx="6271627" cy="659500"/>
          </a:xfrm>
          <a:prstGeom prst="roundRect">
            <a:avLst>
              <a:gd name="adj" fmla="val 42270"/>
            </a:avLst>
          </a:prstGeom>
          <a:gradFill>
            <a:gsLst>
              <a:gs pos="99000">
                <a:schemeClr val="bg1"/>
              </a:gs>
              <a:gs pos="0">
                <a:schemeClr val="bg1">
                  <a:lumMod val="95000"/>
                </a:schemeClr>
              </a:gs>
            </a:gsLst>
            <a:lin ang="0" scaled="0"/>
          </a:gradFill>
          <a:ln>
            <a:noFill/>
          </a:ln>
          <a:effectLst>
            <a:innerShdw blurRad="63500" dist="127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solidFill>
                <a:latin typeface="微软雅黑" panose="020B0503020204020204" pitchFamily="34" charset="-122"/>
                <a:ea typeface="微软雅黑" panose="020B0503020204020204" pitchFamily="34" charset="-122"/>
              </a:rPr>
              <a:t>几点说明</a:t>
            </a:r>
          </a:p>
        </p:txBody>
      </p:sp>
    </p:spTree>
    <p:extLst>
      <p:ext uri="{BB962C8B-B14F-4D97-AF65-F5344CB8AC3E}">
        <p14:creationId xmlns:p14="http://schemas.microsoft.com/office/powerpoint/2010/main" val="1576522188"/>
      </p:ext>
    </p:extLst>
  </p:cSld>
  <p:clrMapOvr>
    <a:masterClrMapping/>
  </p:clrMapOvr>
  <mc:AlternateContent xmlns:mc="http://schemas.openxmlformats.org/markup-compatibility/2006" xmlns:p14="http://schemas.microsoft.com/office/powerpoint/2010/main">
    <mc:Choice Requires="p14">
      <p:transition spd="slow" p14:dur="1600" advClick="0" advTm="5000">
        <p14:gallery dir="l"/>
      </p:transition>
    </mc:Choice>
    <mc:Fallback xmlns="">
      <p:transition spd="slow"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ID="23" presetClass="entr" presetSubtype="16" fill="hold" nodeType="afterEffect">
                                  <p:stCondLst>
                                    <p:cond delay="0"/>
                                  </p:stCondLst>
                                  <p:childTnLst>
                                    <p:set>
                                      <p:cBhvr>
                                        <p:cTn id="11" dur="1" fill="hold">
                                          <p:stCondLst>
                                            <p:cond delay="0"/>
                                          </p:stCondLst>
                                        </p:cTn>
                                        <p:tgtEl>
                                          <p:spTgt spid="46"/>
                                        </p:tgtEl>
                                        <p:attrNameLst>
                                          <p:attrName>style.visibility</p:attrName>
                                        </p:attrNameLst>
                                      </p:cBhvr>
                                      <p:to>
                                        <p:strVal val="visible"/>
                                      </p:to>
                                    </p:set>
                                    <p:anim calcmode="lin" valueType="num">
                                      <p:cBhvr>
                                        <p:cTn id="12" dur="500" fill="hold"/>
                                        <p:tgtEl>
                                          <p:spTgt spid="46"/>
                                        </p:tgtEl>
                                        <p:attrNameLst>
                                          <p:attrName>ppt_w</p:attrName>
                                        </p:attrNameLst>
                                      </p:cBhvr>
                                      <p:tavLst>
                                        <p:tav tm="0">
                                          <p:val>
                                            <p:fltVal val="0"/>
                                          </p:val>
                                        </p:tav>
                                        <p:tav tm="100000">
                                          <p:val>
                                            <p:strVal val="#ppt_w"/>
                                          </p:val>
                                        </p:tav>
                                      </p:tavLst>
                                    </p:anim>
                                    <p:anim calcmode="lin" valueType="num">
                                      <p:cBhvr>
                                        <p:cTn id="13" dur="500" fill="hold"/>
                                        <p:tgtEl>
                                          <p:spTgt spid="46"/>
                                        </p:tgtEl>
                                        <p:attrNameLst>
                                          <p:attrName>ppt_h</p:attrName>
                                        </p:attrNameLst>
                                      </p:cBhvr>
                                      <p:tavLst>
                                        <p:tav tm="0">
                                          <p:val>
                                            <p:fltVal val="0"/>
                                          </p:val>
                                        </p:tav>
                                        <p:tav tm="100000">
                                          <p:val>
                                            <p:strVal val="#ppt_h"/>
                                          </p:val>
                                        </p:tav>
                                      </p:tavLst>
                                    </p:anim>
                                  </p:childTnLst>
                                </p:cTn>
                              </p:par>
                            </p:childTnLst>
                          </p:cTn>
                        </p:par>
                        <p:par>
                          <p:cTn id="14" fill="hold">
                            <p:stCondLst>
                              <p:cond delay="1000"/>
                            </p:stCondLst>
                            <p:childTnLst>
                              <p:par>
                                <p:cTn id="15" presetID="23" presetClass="entr" presetSubtype="16"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p:cTn id="17" dur="500" fill="hold"/>
                                        <p:tgtEl>
                                          <p:spTgt spid="47"/>
                                        </p:tgtEl>
                                        <p:attrNameLst>
                                          <p:attrName>ppt_w</p:attrName>
                                        </p:attrNameLst>
                                      </p:cBhvr>
                                      <p:tavLst>
                                        <p:tav tm="0">
                                          <p:val>
                                            <p:fltVal val="0"/>
                                          </p:val>
                                        </p:tav>
                                        <p:tav tm="100000">
                                          <p:val>
                                            <p:strVal val="#ppt_w"/>
                                          </p:val>
                                        </p:tav>
                                      </p:tavLst>
                                    </p:anim>
                                    <p:anim calcmode="lin" valueType="num">
                                      <p:cBhvr>
                                        <p:cTn id="18" dur="500" fill="hold"/>
                                        <p:tgtEl>
                                          <p:spTgt spid="47"/>
                                        </p:tgtEl>
                                        <p:attrNameLst>
                                          <p:attrName>ppt_h</p:attrName>
                                        </p:attrNameLst>
                                      </p:cBhvr>
                                      <p:tavLst>
                                        <p:tav tm="0">
                                          <p:val>
                                            <p:fltVal val="0"/>
                                          </p:val>
                                        </p:tav>
                                        <p:tav tm="100000">
                                          <p:val>
                                            <p:strVal val="#ppt_h"/>
                                          </p:val>
                                        </p:tav>
                                      </p:tavLst>
                                    </p:anim>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51"/>
                                        </p:tgtEl>
                                        <p:attrNameLst>
                                          <p:attrName>style.visibility</p:attrName>
                                        </p:attrNameLst>
                                      </p:cBhvr>
                                      <p:to>
                                        <p:strVal val="visible"/>
                                      </p:to>
                                    </p:set>
                                    <p:animEffect transition="in" filter="fade">
                                      <p:cBhvr>
                                        <p:cTn id="22"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3">
            <a:extLst>
              <a:ext uri="{FF2B5EF4-FFF2-40B4-BE49-F238E27FC236}">
                <a16:creationId xmlns:a16="http://schemas.microsoft.com/office/drawing/2014/main" id="{1CEE010A-D488-4432-952E-4F277EF42AC0}"/>
              </a:ext>
            </a:extLst>
          </p:cNvPr>
          <p:cNvSpPr/>
          <p:nvPr/>
        </p:nvSpPr>
        <p:spPr>
          <a:xfrm>
            <a:off x="3706874" y="452122"/>
            <a:ext cx="4778249" cy="659500"/>
          </a:xfrm>
          <a:prstGeom prst="roundRect">
            <a:avLst>
              <a:gd name="adj" fmla="val 42270"/>
            </a:avLst>
          </a:prstGeom>
          <a:gradFill>
            <a:gsLst>
              <a:gs pos="99000">
                <a:schemeClr val="bg1"/>
              </a:gs>
              <a:gs pos="0">
                <a:schemeClr val="bg1">
                  <a:lumMod val="95000"/>
                </a:schemeClr>
              </a:gs>
            </a:gsLst>
            <a:lin ang="0" scaled="0"/>
          </a:gradFill>
          <a:ln>
            <a:noFill/>
          </a:ln>
          <a:effectLst>
            <a:innerShdw blurRad="63500" dist="127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solidFill>
                <a:latin typeface="微软雅黑" panose="020B0503020204020204" pitchFamily="34" charset="-122"/>
                <a:ea typeface="微软雅黑" panose="020B0503020204020204" pitchFamily="34" charset="-122"/>
              </a:rPr>
              <a:t>作业</a:t>
            </a:r>
          </a:p>
        </p:txBody>
      </p:sp>
      <p:sp>
        <p:nvSpPr>
          <p:cNvPr id="3" name="文本框 2">
            <a:extLst>
              <a:ext uri="{FF2B5EF4-FFF2-40B4-BE49-F238E27FC236}">
                <a16:creationId xmlns:a16="http://schemas.microsoft.com/office/drawing/2014/main" id="{D9DB5CBC-F6EC-45F7-9025-622F53ED90F0}"/>
              </a:ext>
            </a:extLst>
          </p:cNvPr>
          <p:cNvSpPr txBox="1"/>
          <p:nvPr/>
        </p:nvSpPr>
        <p:spPr>
          <a:xfrm>
            <a:off x="1189607" y="2369992"/>
            <a:ext cx="10341293" cy="1059008"/>
          </a:xfrm>
          <a:prstGeom prst="rect">
            <a:avLst/>
          </a:prstGeom>
          <a:noFill/>
        </p:spPr>
        <p:txBody>
          <a:bodyPr wrap="none" rtlCol="0" anchor="ctr">
            <a:spAutoFit/>
          </a:bodyPr>
          <a:lstStyle/>
          <a:p>
            <a:pPr>
              <a:lnSpc>
                <a:spcPct val="120000"/>
              </a:lnSpc>
            </a:pPr>
            <a:r>
              <a:rPr lang="zh-CN" altLang="en-US" sz="3600" dirty="0">
                <a:effectLst/>
              </a:rPr>
              <a:t>（思考）尝试编写一个程序，实现两个复数的乘法</a:t>
            </a:r>
          </a:p>
          <a:p>
            <a:pPr>
              <a:lnSpc>
                <a:spcPct val="120000"/>
              </a:lnSpc>
            </a:pPr>
            <a:endParaRPr lang="zh-CN" altLang="en-US" dirty="0">
              <a:solidFill>
                <a:schemeClr val="tx1">
                  <a:lumMod val="75000"/>
                  <a:lumOff val="25000"/>
                </a:schemeClr>
              </a:solidFill>
            </a:endParaRPr>
          </a:p>
        </p:txBody>
      </p:sp>
    </p:spTree>
    <p:extLst>
      <p:ext uri="{BB962C8B-B14F-4D97-AF65-F5344CB8AC3E}">
        <p14:creationId xmlns:p14="http://schemas.microsoft.com/office/powerpoint/2010/main" val="3720842324"/>
      </p:ext>
    </p:extLst>
  </p:cSld>
  <p:clrMapOvr>
    <a:masterClrMapping/>
  </p:clrMapOvr>
  <mc:AlternateContent xmlns:mc="http://schemas.openxmlformats.org/markup-compatibility/2006" xmlns:p14="http://schemas.microsoft.com/office/powerpoint/2010/main">
    <mc:Choice Requires="p14">
      <p:transition spd="slow" p14:dur="1250" advClick="0" advTm="5000">
        <p14:switch dir="r"/>
      </p:transition>
    </mc:Choice>
    <mc:Fallback xmlns="">
      <p:transition spd="slow"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4">
            <a:extLst>
              <a:ext uri="{28A0092B-C50C-407E-A947-70E740481C1C}">
                <a14:useLocalDpi xmlns:a14="http://schemas.microsoft.com/office/drawing/2010/main" val="0"/>
              </a:ext>
            </a:extLst>
          </a:blip>
          <a:srcRect l="34321"/>
          <a:stretch>
            <a:fillRect/>
          </a:stretch>
        </p:blipFill>
        <p:spPr>
          <a:xfrm>
            <a:off x="-2692400" y="0"/>
            <a:ext cx="8354869" cy="6858000"/>
          </a:xfrm>
          <a:prstGeom prst="rect">
            <a:avLst/>
          </a:prstGeom>
        </p:spPr>
      </p:pic>
      <p:sp>
        <p:nvSpPr>
          <p:cNvPr id="4" name="文本框 3"/>
          <p:cNvSpPr txBox="1"/>
          <p:nvPr/>
        </p:nvSpPr>
        <p:spPr>
          <a:xfrm>
            <a:off x="9187652" y="832864"/>
            <a:ext cx="2986715" cy="2215991"/>
          </a:xfrm>
          <a:prstGeom prst="rect">
            <a:avLst/>
          </a:prstGeom>
          <a:noFill/>
        </p:spPr>
        <p:txBody>
          <a:bodyPr vert="horz" wrap="none" rtlCol="0">
            <a:spAutoFit/>
          </a:bodyPr>
          <a:lstStyle>
            <a:defPPr>
              <a:defRPr lang="zh-CN"/>
            </a:defPPr>
            <a:lvl1pPr algn="ctr">
              <a:defRPr sz="7200" b="1">
                <a:solidFill>
                  <a:schemeClr val="accent5">
                    <a:lumMod val="50000"/>
                  </a:schemeClr>
                </a:solidFill>
                <a:latin typeface="Agency FB" panose="020B0503020202020204"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3800" b="1" i="0" u="none" strike="noStrike" kern="1200" cap="none" spc="0" normalizeH="0" baseline="0" noProof="0" dirty="0">
                <a:ln>
                  <a:noFill/>
                </a:ln>
                <a:solidFill>
                  <a:srgbClr val="003867"/>
                </a:solidFill>
                <a:uLnTx/>
                <a:uFillTx/>
                <a:latin typeface="Agency FB" panose="020B0503020202020204" pitchFamily="34" charset="0"/>
                <a:ea typeface="微软雅黑" panose="020B0503020204020204" pitchFamily="34" charset="-122"/>
                <a:cs typeface="+mn-cs"/>
              </a:rPr>
              <a:t>2021</a:t>
            </a:r>
            <a:endParaRPr kumimoji="0" lang="zh-CN" altLang="en-US" sz="13800" b="1" i="0" u="none" strike="noStrike" kern="1200" cap="none" spc="0" normalizeH="0" baseline="0" noProof="0" dirty="0">
              <a:ln>
                <a:noFill/>
              </a:ln>
              <a:solidFill>
                <a:srgbClr val="003867"/>
              </a:solidFill>
              <a:uLnTx/>
              <a:uFillTx/>
              <a:latin typeface="Agency FB" panose="020B0503020202020204" pitchFamily="34" charset="0"/>
              <a:ea typeface="微软雅黑" panose="020B0503020204020204" pitchFamily="34" charset="-122"/>
              <a:cs typeface="+mn-cs"/>
            </a:endParaRPr>
          </a:p>
        </p:txBody>
      </p:sp>
      <p:sp>
        <p:nvSpPr>
          <p:cNvPr id="5" name="文本框 4"/>
          <p:cNvSpPr txBox="1"/>
          <p:nvPr/>
        </p:nvSpPr>
        <p:spPr>
          <a:xfrm>
            <a:off x="4388410" y="2646878"/>
            <a:ext cx="7803590" cy="1107996"/>
          </a:xfrm>
          <a:prstGeom prst="rect">
            <a:avLst/>
          </a:prstGeom>
          <a:noFill/>
        </p:spPr>
        <p:txBody>
          <a:bodyPr wrap="square" rtlCol="0">
            <a:spAutoFit/>
          </a:bodyPr>
          <a:lstStyle/>
          <a:p>
            <a:pPr lvl="0" algn="r">
              <a:defRPr/>
            </a:pPr>
            <a:r>
              <a:rPr lang="zh-CN" altLang="en-US" sz="6600" b="1" dirty="0">
                <a:solidFill>
                  <a:srgbClr val="003867"/>
                </a:solidFill>
                <a:latin typeface="微软雅黑" panose="020B0503020204020204" pitchFamily="34" charset="-122"/>
                <a:ea typeface="微软雅黑" panose="020B0503020204020204" pitchFamily="34" charset="-122"/>
              </a:rPr>
              <a:t>感谢您的观看！</a:t>
            </a:r>
            <a:endParaRPr kumimoji="0" lang="zh-CN" altLang="en-US" sz="6600" b="1" i="0" u="none" strike="noStrike" kern="1200" cap="none" spc="0" normalizeH="0" baseline="0" noProof="0" dirty="0">
              <a:ln>
                <a:noFill/>
              </a:ln>
              <a:solidFill>
                <a:srgbClr val="003867"/>
              </a:solidFill>
              <a:uLnTx/>
              <a:uFillTx/>
              <a:latin typeface="微软雅黑" panose="020B0503020204020204" pitchFamily="34" charset="-122"/>
              <a:ea typeface="微软雅黑" panose="020B0503020204020204" pitchFamily="34" charset="-122"/>
              <a:cs typeface="+mn-cs"/>
            </a:endParaRPr>
          </a:p>
        </p:txBody>
      </p:sp>
      <p:sp>
        <p:nvSpPr>
          <p:cNvPr id="6" name="文本框 5"/>
          <p:cNvSpPr txBox="1"/>
          <p:nvPr/>
        </p:nvSpPr>
        <p:spPr>
          <a:xfrm>
            <a:off x="9096909" y="3846724"/>
            <a:ext cx="2031325" cy="461665"/>
          </a:xfrm>
          <a:prstGeom prst="rect">
            <a:avLst/>
          </a:prstGeom>
          <a:noFill/>
          <a:effectLst>
            <a:outerShdw blurRad="114300" dist="38100" dir="5460000" algn="tr" rotWithShape="0">
              <a:prstClr val="black">
                <a:alpha val="16000"/>
              </a:prstClr>
            </a:outerShdw>
          </a:effectLst>
        </p:spPr>
        <p:txBody>
          <a:bodyPr wrap="none" rtlCol="0">
            <a:spAutoFit/>
          </a:bodyPr>
          <a:lstStyle>
            <a:defPPr>
              <a:defRPr lang="zh-CN"/>
            </a:defPPr>
            <a:lvl1pPr>
              <a:defRPr sz="4000" b="1">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1pPr>
          </a:lstStyle>
          <a:p>
            <a:pPr lvl="0">
              <a:defRPr/>
            </a:pPr>
            <a:r>
              <a:rPr lang="zh-CN" altLang="en-US" sz="2400" dirty="0">
                <a:solidFill>
                  <a:srgbClr val="003867"/>
                </a:solidFill>
                <a:effectLst/>
              </a:rPr>
              <a:t>华控梦图团队</a:t>
            </a:r>
          </a:p>
        </p:txBody>
      </p:sp>
      <p:cxnSp>
        <p:nvCxnSpPr>
          <p:cNvPr id="7" name="直接连接符 6"/>
          <p:cNvCxnSpPr/>
          <p:nvPr/>
        </p:nvCxnSpPr>
        <p:spPr>
          <a:xfrm>
            <a:off x="4825497" y="3707806"/>
            <a:ext cx="7061788" cy="0"/>
          </a:xfrm>
          <a:prstGeom prst="line">
            <a:avLst/>
          </a:prstGeom>
          <a:ln w="6350">
            <a:solidFill>
              <a:srgbClr val="404040"/>
            </a:solidFill>
          </a:ln>
        </p:spPr>
        <p:style>
          <a:lnRef idx="1">
            <a:schemeClr val="accent1"/>
          </a:lnRef>
          <a:fillRef idx="0">
            <a:schemeClr val="accent1"/>
          </a:fillRef>
          <a:effectRef idx="0">
            <a:schemeClr val="accent1"/>
          </a:effectRef>
          <a:fontRef idx="minor">
            <a:schemeClr val="tx1"/>
          </a:fontRef>
        </p:style>
      </p:cxnSp>
      <p:sp>
        <p:nvSpPr>
          <p:cNvPr id="8" name="TextBox 84"/>
          <p:cNvSpPr txBox="1"/>
          <p:nvPr/>
        </p:nvSpPr>
        <p:spPr>
          <a:xfrm>
            <a:off x="8990310" y="4425080"/>
            <a:ext cx="2244525" cy="307777"/>
          </a:xfrm>
          <a:prstGeom prst="rect">
            <a:avLst/>
          </a:prstGeom>
          <a:noFill/>
        </p:spPr>
        <p:txBody>
          <a:bodyPr wrap="none" rtlCol="0">
            <a:spAutoFit/>
          </a:bodyPr>
          <a:lstStyle/>
          <a:p>
            <a:r>
              <a:rPr lang="zh-CN" altLang="en-US" sz="1400" b="1" dirty="0">
                <a:solidFill>
                  <a:srgbClr val="003867"/>
                </a:solidFill>
                <a:latin typeface="微软雅黑" panose="020B0503020204020204" pitchFamily="34" charset="-122"/>
                <a:ea typeface="微软雅黑" panose="020B0503020204020204" pitchFamily="34" charset="-122"/>
              </a:rPr>
              <a:t>黄伟杰  日期：</a:t>
            </a:r>
            <a:r>
              <a:rPr lang="en-US" altLang="zh-CN" sz="1400" b="1" dirty="0">
                <a:solidFill>
                  <a:srgbClr val="003867"/>
                </a:solidFill>
                <a:latin typeface="微软雅黑" panose="020B0503020204020204" pitchFamily="34" charset="-122"/>
                <a:ea typeface="微软雅黑" panose="020B0503020204020204" pitchFamily="34" charset="-122"/>
              </a:rPr>
              <a:t>2021.8.30</a:t>
            </a:r>
          </a:p>
        </p:txBody>
      </p:sp>
    </p:spTree>
  </p:cSld>
  <p:clrMapOvr>
    <a:masterClrMapping/>
  </p:clrMapOvr>
  <mc:AlternateContent xmlns:mc="http://schemas.openxmlformats.org/markup-compatibility/2006" xmlns:p14="http://schemas.microsoft.com/office/powerpoint/2010/main">
    <mc:Choice Requires="p14">
      <p:transition spd="slow" p14:dur="1400" advClick="0" advTm="5000">
        <p14:ripple/>
      </p:transition>
    </mc:Choice>
    <mc:Fallback xmlns="">
      <p:transition spd="slow" advClick="0" advTm="500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14:presetBounceEnd="40000">
                                      <p:stCondLst>
                                        <p:cond delay="0"/>
                                      </p:stCondLst>
                                      <p:iterate type="lt">
                                        <p:tmPct val="10000"/>
                                      </p:iterate>
                                      <p:childTnLst>
                                        <p:set>
                                          <p:cBhvr>
                                            <p:cTn id="6" dur="1" fill="hold">
                                              <p:stCondLst>
                                                <p:cond delay="0"/>
                                              </p:stCondLst>
                                            </p:cTn>
                                            <p:tgtEl>
                                              <p:spTgt spid="4"/>
                                            </p:tgtEl>
                                            <p:attrNameLst>
                                              <p:attrName>style.visibility</p:attrName>
                                            </p:attrNameLst>
                                          </p:cBhvr>
                                          <p:to>
                                            <p:strVal val="visible"/>
                                          </p:to>
                                        </p:set>
                                        <p:anim calcmode="lin" valueType="num" p14:bounceEnd="40000">
                                          <p:cBhvr additive="base">
                                            <p:cTn id="7" dur="500" fill="hold"/>
                                            <p:tgtEl>
                                              <p:spTgt spid="4"/>
                                            </p:tgtEl>
                                            <p:attrNameLst>
                                              <p:attrName>ppt_x</p:attrName>
                                            </p:attrNameLst>
                                          </p:cBhvr>
                                          <p:tavLst>
                                            <p:tav tm="0">
                                              <p:val>
                                                <p:strVal val="1+#ppt_w/2"/>
                                              </p:val>
                                            </p:tav>
                                            <p:tav tm="100000">
                                              <p:val>
                                                <p:strVal val="#ppt_x"/>
                                              </p:val>
                                            </p:tav>
                                          </p:tavLst>
                                        </p:anim>
                                        <p:anim calcmode="lin" valueType="num" p14:bounceEnd="40000">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0"/>
                                </p:stCondLst>
                                <p:childTnLst>
                                  <p:par>
                                    <p:cTn id="10" presetID="2" presetClass="entr" presetSubtype="8" fill="hold" grpId="0" nodeType="afterEffect" p14:presetBounceEnd="40000">
                                      <p:stCondLst>
                                        <p:cond delay="0"/>
                                      </p:stCondLst>
                                      <p:iterate type="lt">
                                        <p:tmPct val="10000"/>
                                      </p:iterate>
                                      <p:childTnLst>
                                        <p:set>
                                          <p:cBhvr>
                                            <p:cTn id="11" dur="1" fill="hold">
                                              <p:stCondLst>
                                                <p:cond delay="0"/>
                                              </p:stCondLst>
                                            </p:cTn>
                                            <p:tgtEl>
                                              <p:spTgt spid="5"/>
                                            </p:tgtEl>
                                            <p:attrNameLst>
                                              <p:attrName>style.visibility</p:attrName>
                                            </p:attrNameLst>
                                          </p:cBhvr>
                                          <p:to>
                                            <p:strVal val="visible"/>
                                          </p:to>
                                        </p:set>
                                        <p:anim calcmode="lin" valueType="num" p14:bounceEnd="40000">
                                          <p:cBhvr additive="base">
                                            <p:cTn id="12" dur="500" fill="hold"/>
                                            <p:tgtEl>
                                              <p:spTgt spid="5"/>
                                            </p:tgtEl>
                                            <p:attrNameLst>
                                              <p:attrName>ppt_x</p:attrName>
                                            </p:attrNameLst>
                                          </p:cBhvr>
                                          <p:tavLst>
                                            <p:tav tm="0">
                                              <p:val>
                                                <p:strVal val="0-#ppt_w/2"/>
                                              </p:val>
                                            </p:tav>
                                            <p:tav tm="100000">
                                              <p:val>
                                                <p:strVal val="#ppt_x"/>
                                              </p:val>
                                            </p:tav>
                                          </p:tavLst>
                                        </p:anim>
                                        <p:anim calcmode="lin" valueType="num" p14:bounceEnd="40000">
                                          <p:cBhvr additive="base">
                                            <p:cTn id="13" dur="500" fill="hold"/>
                                            <p:tgtEl>
                                              <p:spTgt spid="5"/>
                                            </p:tgtEl>
                                            <p:attrNameLst>
                                              <p:attrName>ppt_y</p:attrName>
                                            </p:attrNameLst>
                                          </p:cBhvr>
                                          <p:tavLst>
                                            <p:tav tm="0">
                                              <p:val>
                                                <p:strVal val="#ppt_y"/>
                                              </p:val>
                                            </p:tav>
                                            <p:tav tm="100000">
                                              <p:val>
                                                <p:strVal val="#ppt_y"/>
                                              </p:val>
                                            </p:tav>
                                          </p:tavLst>
                                        </p:anim>
                                      </p:childTnLst>
                                    </p:cTn>
                                  </p:par>
                                  <p:par>
                                    <p:cTn id="14" presetID="16" presetClass="entr" presetSubtype="37"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barn(outVertical)">
                                          <p:cBhvr>
                                            <p:cTn id="16" dur="500"/>
                                            <p:tgtEl>
                                              <p:spTgt spid="7"/>
                                            </p:tgtEl>
                                          </p:cBhvr>
                                        </p:animEffect>
                                      </p:childTnLst>
                                    </p:cTn>
                                  </p:par>
                                </p:childTnLst>
                              </p:cTn>
                            </p:par>
                            <p:par>
                              <p:cTn id="17" fill="hold">
                                <p:stCondLst>
                                  <p:cond delay="800"/>
                                </p:stCondLst>
                                <p:childTnLst>
                                  <p:par>
                                    <p:cTn id="18" presetID="53" presetClass="entr" presetSubtype="16" fill="hold" grpId="0" nodeType="afterEffect">
                                      <p:stCondLst>
                                        <p:cond delay="0"/>
                                      </p:stCondLst>
                                      <p:childTnLst>
                                        <p:set>
                                          <p:cBhvr>
                                            <p:cTn id="19" dur="1" fill="hold">
                                              <p:stCondLst>
                                                <p:cond delay="0"/>
                                              </p:stCondLst>
                                            </p:cTn>
                                            <p:tgtEl>
                                              <p:spTgt spid="6"/>
                                            </p:tgtEl>
                                            <p:attrNameLst>
                                              <p:attrName>style.visibility</p:attrName>
                                            </p:attrNameLst>
                                          </p:cBhvr>
                                          <p:to>
                                            <p:strVal val="visible"/>
                                          </p:to>
                                        </p:set>
                                        <p:anim calcmode="lin" valueType="num">
                                          <p:cBhvr>
                                            <p:cTn id="20" dur="500" fill="hold"/>
                                            <p:tgtEl>
                                              <p:spTgt spid="6"/>
                                            </p:tgtEl>
                                            <p:attrNameLst>
                                              <p:attrName>ppt_w</p:attrName>
                                            </p:attrNameLst>
                                          </p:cBhvr>
                                          <p:tavLst>
                                            <p:tav tm="0">
                                              <p:val>
                                                <p:fltVal val="0"/>
                                              </p:val>
                                            </p:tav>
                                            <p:tav tm="100000">
                                              <p:val>
                                                <p:strVal val="#ppt_w"/>
                                              </p:val>
                                            </p:tav>
                                          </p:tavLst>
                                        </p:anim>
                                        <p:anim calcmode="lin" valueType="num">
                                          <p:cBhvr>
                                            <p:cTn id="21" dur="500" fill="hold"/>
                                            <p:tgtEl>
                                              <p:spTgt spid="6"/>
                                            </p:tgtEl>
                                            <p:attrNameLst>
                                              <p:attrName>ppt_h</p:attrName>
                                            </p:attrNameLst>
                                          </p:cBhvr>
                                          <p:tavLst>
                                            <p:tav tm="0">
                                              <p:val>
                                                <p:fltVal val="0"/>
                                              </p:val>
                                            </p:tav>
                                            <p:tav tm="100000">
                                              <p:val>
                                                <p:strVal val="#ppt_h"/>
                                              </p:val>
                                            </p:tav>
                                          </p:tavLst>
                                        </p:anim>
                                        <p:animEffect transition="in" filter="fade">
                                          <p:cBhvr>
                                            <p:cTn id="22" dur="500"/>
                                            <p:tgtEl>
                                              <p:spTgt spid="6"/>
                                            </p:tgtEl>
                                          </p:cBhvr>
                                        </p:animEffect>
                                      </p:childTnLst>
                                    </p:cTn>
                                  </p:par>
                                </p:childTnLst>
                              </p:cTn>
                            </p:par>
                            <p:par>
                              <p:cTn id="23" fill="hold">
                                <p:stCondLst>
                                  <p:cond delay="1300"/>
                                </p:stCondLst>
                                <p:childTnLst>
                                  <p:par>
                                    <p:cTn id="24" presetID="42" presetClass="entr" presetSubtype="0" fill="hold" grpId="0" nodeType="after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1000"/>
                                            <p:tgtEl>
                                              <p:spTgt spid="8"/>
                                            </p:tgtEl>
                                          </p:cBhvr>
                                        </p:animEffect>
                                        <p:anim calcmode="lin" valueType="num">
                                          <p:cBhvr>
                                            <p:cTn id="27" dur="1000" fill="hold"/>
                                            <p:tgtEl>
                                              <p:spTgt spid="8"/>
                                            </p:tgtEl>
                                            <p:attrNameLst>
                                              <p:attrName>ppt_x</p:attrName>
                                            </p:attrNameLst>
                                          </p:cBhvr>
                                          <p:tavLst>
                                            <p:tav tm="0">
                                              <p:val>
                                                <p:strVal val="#ppt_x"/>
                                              </p:val>
                                            </p:tav>
                                            <p:tav tm="100000">
                                              <p:val>
                                                <p:strVal val="#ppt_x"/>
                                              </p:val>
                                            </p:tav>
                                          </p:tavLst>
                                        </p:anim>
                                        <p:anim calcmode="lin" valueType="num">
                                          <p:cBhvr>
                                            <p:cTn id="28"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8"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iterate type="lt">
                                        <p:tmPct val="10000"/>
                                      </p:iterate>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0"/>
                                </p:stCondLst>
                                <p:childTnLst>
                                  <p:par>
                                    <p:cTn id="10" presetID="2" presetClass="entr" presetSubtype="8" fill="hold" grpId="0" nodeType="afterEffect">
                                      <p:stCondLst>
                                        <p:cond delay="0"/>
                                      </p:stCondLst>
                                      <p:iterate type="lt">
                                        <p:tmPct val="10000"/>
                                      </p:iterate>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0-#ppt_w/2"/>
                                              </p:val>
                                            </p:tav>
                                            <p:tav tm="100000">
                                              <p:val>
                                                <p:strVal val="#ppt_x"/>
                                              </p:val>
                                            </p:tav>
                                          </p:tavLst>
                                        </p:anim>
                                        <p:anim calcmode="lin" valueType="num">
                                          <p:cBhvr additive="base">
                                            <p:cTn id="13" dur="500" fill="hold"/>
                                            <p:tgtEl>
                                              <p:spTgt spid="5"/>
                                            </p:tgtEl>
                                            <p:attrNameLst>
                                              <p:attrName>ppt_y</p:attrName>
                                            </p:attrNameLst>
                                          </p:cBhvr>
                                          <p:tavLst>
                                            <p:tav tm="0">
                                              <p:val>
                                                <p:strVal val="#ppt_y"/>
                                              </p:val>
                                            </p:tav>
                                            <p:tav tm="100000">
                                              <p:val>
                                                <p:strVal val="#ppt_y"/>
                                              </p:val>
                                            </p:tav>
                                          </p:tavLst>
                                        </p:anim>
                                      </p:childTnLst>
                                    </p:cTn>
                                  </p:par>
                                  <p:par>
                                    <p:cTn id="14" presetID="16" presetClass="entr" presetSubtype="37"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barn(outVertical)">
                                          <p:cBhvr>
                                            <p:cTn id="16" dur="500"/>
                                            <p:tgtEl>
                                              <p:spTgt spid="7"/>
                                            </p:tgtEl>
                                          </p:cBhvr>
                                        </p:animEffect>
                                      </p:childTnLst>
                                    </p:cTn>
                                  </p:par>
                                </p:childTnLst>
                              </p:cTn>
                            </p:par>
                            <p:par>
                              <p:cTn id="17" fill="hold">
                                <p:stCondLst>
                                  <p:cond delay="800"/>
                                </p:stCondLst>
                                <p:childTnLst>
                                  <p:par>
                                    <p:cTn id="18" presetID="53" presetClass="entr" presetSubtype="16" fill="hold" grpId="0" nodeType="afterEffect">
                                      <p:stCondLst>
                                        <p:cond delay="0"/>
                                      </p:stCondLst>
                                      <p:childTnLst>
                                        <p:set>
                                          <p:cBhvr>
                                            <p:cTn id="19" dur="1" fill="hold">
                                              <p:stCondLst>
                                                <p:cond delay="0"/>
                                              </p:stCondLst>
                                            </p:cTn>
                                            <p:tgtEl>
                                              <p:spTgt spid="6"/>
                                            </p:tgtEl>
                                            <p:attrNameLst>
                                              <p:attrName>style.visibility</p:attrName>
                                            </p:attrNameLst>
                                          </p:cBhvr>
                                          <p:to>
                                            <p:strVal val="visible"/>
                                          </p:to>
                                        </p:set>
                                        <p:anim calcmode="lin" valueType="num">
                                          <p:cBhvr>
                                            <p:cTn id="20" dur="500" fill="hold"/>
                                            <p:tgtEl>
                                              <p:spTgt spid="6"/>
                                            </p:tgtEl>
                                            <p:attrNameLst>
                                              <p:attrName>ppt_w</p:attrName>
                                            </p:attrNameLst>
                                          </p:cBhvr>
                                          <p:tavLst>
                                            <p:tav tm="0">
                                              <p:val>
                                                <p:fltVal val="0"/>
                                              </p:val>
                                            </p:tav>
                                            <p:tav tm="100000">
                                              <p:val>
                                                <p:strVal val="#ppt_w"/>
                                              </p:val>
                                            </p:tav>
                                          </p:tavLst>
                                        </p:anim>
                                        <p:anim calcmode="lin" valueType="num">
                                          <p:cBhvr>
                                            <p:cTn id="21" dur="500" fill="hold"/>
                                            <p:tgtEl>
                                              <p:spTgt spid="6"/>
                                            </p:tgtEl>
                                            <p:attrNameLst>
                                              <p:attrName>ppt_h</p:attrName>
                                            </p:attrNameLst>
                                          </p:cBhvr>
                                          <p:tavLst>
                                            <p:tav tm="0">
                                              <p:val>
                                                <p:fltVal val="0"/>
                                              </p:val>
                                            </p:tav>
                                            <p:tav tm="100000">
                                              <p:val>
                                                <p:strVal val="#ppt_h"/>
                                              </p:val>
                                            </p:tav>
                                          </p:tavLst>
                                        </p:anim>
                                        <p:animEffect transition="in" filter="fade">
                                          <p:cBhvr>
                                            <p:cTn id="22" dur="500"/>
                                            <p:tgtEl>
                                              <p:spTgt spid="6"/>
                                            </p:tgtEl>
                                          </p:cBhvr>
                                        </p:animEffect>
                                      </p:childTnLst>
                                    </p:cTn>
                                  </p:par>
                                </p:childTnLst>
                              </p:cTn>
                            </p:par>
                            <p:par>
                              <p:cTn id="23" fill="hold">
                                <p:stCondLst>
                                  <p:cond delay="1300"/>
                                </p:stCondLst>
                                <p:childTnLst>
                                  <p:par>
                                    <p:cTn id="24" presetID="42" presetClass="entr" presetSubtype="0" fill="hold" grpId="0" nodeType="after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1000"/>
                                            <p:tgtEl>
                                              <p:spTgt spid="8"/>
                                            </p:tgtEl>
                                          </p:cBhvr>
                                        </p:animEffect>
                                        <p:anim calcmode="lin" valueType="num">
                                          <p:cBhvr>
                                            <p:cTn id="27" dur="1000" fill="hold"/>
                                            <p:tgtEl>
                                              <p:spTgt spid="8"/>
                                            </p:tgtEl>
                                            <p:attrNameLst>
                                              <p:attrName>ppt_x</p:attrName>
                                            </p:attrNameLst>
                                          </p:cBhvr>
                                          <p:tavLst>
                                            <p:tav tm="0">
                                              <p:val>
                                                <p:strVal val="#ppt_x"/>
                                              </p:val>
                                            </p:tav>
                                            <p:tav tm="100000">
                                              <p:val>
                                                <p:strVal val="#ppt_x"/>
                                              </p:val>
                                            </p:tav>
                                          </p:tavLst>
                                        </p:anim>
                                        <p:anim calcmode="lin" valueType="num">
                                          <p:cBhvr>
                                            <p:cTn id="28"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8" grpId="0"/>
        </p:bldLst>
      </p:timing>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图片占位符 30">
            <a:extLst>
              <a:ext uri="{FF2B5EF4-FFF2-40B4-BE49-F238E27FC236}">
                <a16:creationId xmlns:a16="http://schemas.microsoft.com/office/drawing/2014/main" id="{068B6200-8275-40D6-B80A-BDD6518D99A0}"/>
              </a:ext>
            </a:extLst>
          </p:cNvPr>
          <p:cNvPicPr>
            <a:picLocks noGrp="1" noChangeAspect="1"/>
          </p:cNvPicPr>
          <p:nvPr>
            <p:ph type="pic" sz="quarter" idx="10"/>
          </p:nvPr>
        </p:nvPicPr>
        <p:blipFill>
          <a:blip r:embed="rId3" cstate="screen">
            <a:extLst>
              <a:ext uri="{28A0092B-C50C-407E-A947-70E740481C1C}">
                <a14:useLocalDpi xmlns:a14="http://schemas.microsoft.com/office/drawing/2010/main" val="0"/>
              </a:ext>
            </a:extLst>
          </a:blip>
          <a:srcRect t="10625" b="10625"/>
          <a:stretch>
            <a:fillRect/>
          </a:stretch>
        </p:blipFill>
        <p:spPr/>
      </p:pic>
      <p:sp>
        <p:nvSpPr>
          <p:cNvPr id="3" name="矩形 2">
            <a:extLst>
              <a:ext uri="{FF2B5EF4-FFF2-40B4-BE49-F238E27FC236}">
                <a16:creationId xmlns:a16="http://schemas.microsoft.com/office/drawing/2014/main" id="{1F5188B3-D10D-4507-B67C-15007DCCB228}"/>
              </a:ext>
            </a:extLst>
          </p:cNvPr>
          <p:cNvSpPr/>
          <p:nvPr/>
        </p:nvSpPr>
        <p:spPr>
          <a:xfrm>
            <a:off x="0" y="1796819"/>
            <a:ext cx="12192000" cy="3456000"/>
          </a:xfrm>
          <a:prstGeom prst="rect">
            <a:avLst/>
          </a:prstGeom>
          <a:solidFill>
            <a:srgbClr val="2386D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cxnSp>
        <p:nvCxnSpPr>
          <p:cNvPr id="4" name="直接连接符 3">
            <a:extLst>
              <a:ext uri="{FF2B5EF4-FFF2-40B4-BE49-F238E27FC236}">
                <a16:creationId xmlns:a16="http://schemas.microsoft.com/office/drawing/2014/main" id="{3EC83861-52FA-460E-8E8A-B8D0A6B620DD}"/>
              </a:ext>
            </a:extLst>
          </p:cNvPr>
          <p:cNvCxnSpPr/>
          <p:nvPr/>
        </p:nvCxnSpPr>
        <p:spPr>
          <a:xfrm>
            <a:off x="4410363" y="2180669"/>
            <a:ext cx="0" cy="2688299"/>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sp>
        <p:nvSpPr>
          <p:cNvPr id="5" name="TextBox 10">
            <a:extLst>
              <a:ext uri="{FF2B5EF4-FFF2-40B4-BE49-F238E27FC236}">
                <a16:creationId xmlns:a16="http://schemas.microsoft.com/office/drawing/2014/main" id="{11B2B263-E010-46C7-ABF7-A7FAACE533CA}"/>
              </a:ext>
            </a:extLst>
          </p:cNvPr>
          <p:cNvSpPr txBox="1"/>
          <p:nvPr/>
        </p:nvSpPr>
        <p:spPr>
          <a:xfrm>
            <a:off x="4987256" y="2618620"/>
            <a:ext cx="6543289" cy="830997"/>
          </a:xfrm>
          <a:prstGeom prst="rect">
            <a:avLst/>
          </a:prstGeom>
          <a:noFill/>
        </p:spPr>
        <p:txBody>
          <a:bodyPr wrap="square" rtlCol="0">
            <a:spAutoFit/>
          </a:bodyPr>
          <a:lstStyle/>
          <a:p>
            <a:r>
              <a:rPr lang="zh-CN" altLang="en-US" sz="2667" b="1" dirty="0">
                <a:solidFill>
                  <a:schemeClr val="bg1"/>
                </a:solidFill>
              </a:rPr>
              <a:t>第一部分 </a:t>
            </a:r>
            <a:r>
              <a:rPr lang="en-US" altLang="zh-CN" sz="3200" b="1" dirty="0">
                <a:solidFill>
                  <a:schemeClr val="bg1"/>
                </a:solidFill>
              </a:rPr>
              <a:t>| </a:t>
            </a:r>
            <a:r>
              <a:rPr lang="zh-CN" altLang="en-US" sz="4800" b="1" dirty="0">
                <a:solidFill>
                  <a:schemeClr val="bg1"/>
                </a:solidFill>
              </a:rPr>
              <a:t>多态性</a:t>
            </a:r>
          </a:p>
        </p:txBody>
      </p:sp>
      <p:sp>
        <p:nvSpPr>
          <p:cNvPr id="6" name="TextBox 12">
            <a:extLst>
              <a:ext uri="{FF2B5EF4-FFF2-40B4-BE49-F238E27FC236}">
                <a16:creationId xmlns:a16="http://schemas.microsoft.com/office/drawing/2014/main" id="{6E0B042D-980D-4EC4-80B2-67B382C6CFCA}"/>
              </a:ext>
            </a:extLst>
          </p:cNvPr>
          <p:cNvSpPr txBox="1"/>
          <p:nvPr/>
        </p:nvSpPr>
        <p:spPr>
          <a:xfrm>
            <a:off x="5039881" y="3576406"/>
            <a:ext cx="1680000" cy="379656"/>
          </a:xfrm>
          <a:prstGeom prst="rect">
            <a:avLst/>
          </a:prstGeom>
          <a:noFill/>
        </p:spPr>
        <p:txBody>
          <a:bodyPr wrap="square" rtlCol="0">
            <a:spAutoFit/>
          </a:bodyPr>
          <a:lstStyle/>
          <a:p>
            <a:pPr marL="380990" indent="-380990">
              <a:buFont typeface="Arial" panose="020B0604020202020204" pitchFamily="34" charset="0"/>
              <a:buChar char="•"/>
            </a:pPr>
            <a:r>
              <a:rPr lang="zh-CN" altLang="en-US" sz="1867" dirty="0">
                <a:solidFill>
                  <a:schemeClr val="bg1"/>
                </a:solidFill>
              </a:rPr>
              <a:t>基本概念</a:t>
            </a:r>
          </a:p>
        </p:txBody>
      </p:sp>
      <p:sp>
        <p:nvSpPr>
          <p:cNvPr id="7" name="TextBox 13">
            <a:extLst>
              <a:ext uri="{FF2B5EF4-FFF2-40B4-BE49-F238E27FC236}">
                <a16:creationId xmlns:a16="http://schemas.microsoft.com/office/drawing/2014/main" id="{6DE298B4-0121-4D95-885B-C8F22A3ACB82}"/>
              </a:ext>
            </a:extLst>
          </p:cNvPr>
          <p:cNvSpPr txBox="1"/>
          <p:nvPr/>
        </p:nvSpPr>
        <p:spPr>
          <a:xfrm>
            <a:off x="5039881" y="4357099"/>
            <a:ext cx="1680000" cy="379656"/>
          </a:xfrm>
          <a:prstGeom prst="rect">
            <a:avLst/>
          </a:prstGeom>
          <a:noFill/>
        </p:spPr>
        <p:txBody>
          <a:bodyPr wrap="square" rtlCol="0">
            <a:spAutoFit/>
          </a:bodyPr>
          <a:lstStyle/>
          <a:p>
            <a:pPr marL="380990" indent="-380990">
              <a:buFont typeface="Arial" panose="020B0604020202020204" pitchFamily="34" charset="0"/>
              <a:buChar char="•"/>
            </a:pPr>
            <a:r>
              <a:rPr lang="zh-CN" altLang="en-US" sz="1867" dirty="0">
                <a:solidFill>
                  <a:schemeClr val="bg1"/>
                </a:solidFill>
              </a:rPr>
              <a:t>实现方式</a:t>
            </a:r>
          </a:p>
        </p:txBody>
      </p:sp>
      <p:sp>
        <p:nvSpPr>
          <p:cNvPr id="8" name="TextBox 15">
            <a:extLst>
              <a:ext uri="{FF2B5EF4-FFF2-40B4-BE49-F238E27FC236}">
                <a16:creationId xmlns:a16="http://schemas.microsoft.com/office/drawing/2014/main" id="{A920DD8E-2D28-49AC-AC65-05EB2A4373BF}"/>
              </a:ext>
            </a:extLst>
          </p:cNvPr>
          <p:cNvSpPr txBox="1"/>
          <p:nvPr/>
        </p:nvSpPr>
        <p:spPr>
          <a:xfrm>
            <a:off x="5039881" y="3978738"/>
            <a:ext cx="1680000" cy="379656"/>
          </a:xfrm>
          <a:prstGeom prst="rect">
            <a:avLst/>
          </a:prstGeom>
          <a:noFill/>
        </p:spPr>
        <p:txBody>
          <a:bodyPr wrap="square" rtlCol="0">
            <a:spAutoFit/>
          </a:bodyPr>
          <a:lstStyle/>
          <a:p>
            <a:pPr marL="380990" indent="-380990">
              <a:buFont typeface="Arial" panose="020B0604020202020204" pitchFamily="34" charset="0"/>
              <a:buChar char="•"/>
            </a:pPr>
            <a:r>
              <a:rPr lang="zh-CN" altLang="en-US" sz="1867" dirty="0">
                <a:solidFill>
                  <a:schemeClr val="bg1"/>
                </a:solidFill>
              </a:rPr>
              <a:t>绑定</a:t>
            </a:r>
          </a:p>
        </p:txBody>
      </p:sp>
      <p:grpSp>
        <p:nvGrpSpPr>
          <p:cNvPr id="10" name="组合 9">
            <a:extLst>
              <a:ext uri="{FF2B5EF4-FFF2-40B4-BE49-F238E27FC236}">
                <a16:creationId xmlns:a16="http://schemas.microsoft.com/office/drawing/2014/main" id="{29E1981C-03E4-46E3-B9B4-CB334C185F6D}"/>
              </a:ext>
            </a:extLst>
          </p:cNvPr>
          <p:cNvGrpSpPr/>
          <p:nvPr/>
        </p:nvGrpSpPr>
        <p:grpSpPr>
          <a:xfrm>
            <a:off x="1575173" y="2564819"/>
            <a:ext cx="1920000" cy="1920000"/>
            <a:chOff x="1181380" y="1923614"/>
            <a:chExt cx="1440000" cy="1440000"/>
          </a:xfrm>
        </p:grpSpPr>
        <p:sp>
          <p:nvSpPr>
            <p:cNvPr id="11" name="椭圆 10">
              <a:extLst>
                <a:ext uri="{FF2B5EF4-FFF2-40B4-BE49-F238E27FC236}">
                  <a16:creationId xmlns:a16="http://schemas.microsoft.com/office/drawing/2014/main" id="{5BDB87F3-726C-4CFE-A4F8-70A71C7B1648}"/>
                </a:ext>
              </a:extLst>
            </p:cNvPr>
            <p:cNvSpPr/>
            <p:nvPr/>
          </p:nvSpPr>
          <p:spPr bwMode="auto">
            <a:xfrm>
              <a:off x="1181380" y="1923614"/>
              <a:ext cx="1440000" cy="1440000"/>
            </a:xfrm>
            <a:prstGeom prst="ellipse">
              <a:avLst/>
            </a:prstGeom>
            <a:gradFill flip="none" rotWithShape="1">
              <a:gsLst>
                <a:gs pos="100000">
                  <a:schemeClr val="bg1"/>
                </a:gs>
                <a:gs pos="0">
                  <a:srgbClr val="E0E0E0"/>
                </a:gs>
              </a:gsLst>
              <a:lin ang="8100000" scaled="0"/>
              <a:tileRect/>
            </a:gradFill>
            <a:ln w="63500">
              <a:gradFill>
                <a:gsLst>
                  <a:gs pos="100000">
                    <a:schemeClr val="bg1">
                      <a:lumMod val="85000"/>
                    </a:schemeClr>
                  </a:gs>
                  <a:gs pos="0">
                    <a:schemeClr val="bg1"/>
                  </a:gs>
                </a:gsLst>
                <a:lin ang="8100000" scaled="0"/>
              </a:gradFill>
            </a:ln>
            <a:effectLst>
              <a:outerShdw blurRad="254000" dist="2794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dirty="0">
                <a:solidFill>
                  <a:prstClr val="white"/>
                </a:solidFill>
              </a:endParaRPr>
            </a:p>
          </p:txBody>
        </p:sp>
        <p:sp>
          <p:nvSpPr>
            <p:cNvPr id="12" name="KSO_Shape">
              <a:extLst>
                <a:ext uri="{FF2B5EF4-FFF2-40B4-BE49-F238E27FC236}">
                  <a16:creationId xmlns:a16="http://schemas.microsoft.com/office/drawing/2014/main" id="{C739E056-2F70-40C6-8E6E-EC758CB9D001}"/>
                </a:ext>
              </a:extLst>
            </p:cNvPr>
            <p:cNvSpPr>
              <a:spLocks/>
            </p:cNvSpPr>
            <p:nvPr/>
          </p:nvSpPr>
          <p:spPr bwMode="auto">
            <a:xfrm>
              <a:off x="1596612" y="2273450"/>
              <a:ext cx="609536" cy="740328"/>
            </a:xfrm>
            <a:custGeom>
              <a:avLst/>
              <a:gdLst>
                <a:gd name="T0" fmla="*/ 440790 w 2792413"/>
                <a:gd name="T1" fmla="*/ 2575798 h 3389313"/>
                <a:gd name="T2" fmla="*/ 1147253 w 2792413"/>
                <a:gd name="T3" fmla="*/ 1201035 h 3389313"/>
                <a:gd name="T4" fmla="*/ 1223433 w 2792413"/>
                <a:gd name="T5" fmla="*/ 1473921 h 3389313"/>
                <a:gd name="T6" fmla="*/ 1315165 w 2792413"/>
                <a:gd name="T7" fmla="*/ 1458373 h 3389313"/>
                <a:gd name="T8" fmla="*/ 1462128 w 2792413"/>
                <a:gd name="T9" fmla="*/ 1368574 h 3389313"/>
                <a:gd name="T10" fmla="*/ 1552274 w 2792413"/>
                <a:gd name="T11" fmla="*/ 1517392 h 3389313"/>
                <a:gd name="T12" fmla="*/ 1632262 w 2792413"/>
                <a:gd name="T13" fmla="*/ 1262910 h 3389313"/>
                <a:gd name="T14" fmla="*/ 1689714 w 2792413"/>
                <a:gd name="T15" fmla="*/ 1093784 h 3389313"/>
                <a:gd name="T16" fmla="*/ 1947454 w 2792413"/>
                <a:gd name="T17" fmla="*/ 1176285 h 3389313"/>
                <a:gd name="T18" fmla="*/ 2040457 w 2792413"/>
                <a:gd name="T19" fmla="*/ 1240064 h 3389313"/>
                <a:gd name="T20" fmla="*/ 2124889 w 2792413"/>
                <a:gd name="T21" fmla="*/ 1394276 h 3389313"/>
                <a:gd name="T22" fmla="*/ 2358823 w 2792413"/>
                <a:gd name="T23" fmla="*/ 1575460 h 3389313"/>
                <a:gd name="T24" fmla="*/ 2669254 w 2792413"/>
                <a:gd name="T25" fmla="*/ 1240381 h 3389313"/>
                <a:gd name="T26" fmla="*/ 2738767 w 2792413"/>
                <a:gd name="T27" fmla="*/ 1227371 h 3389313"/>
                <a:gd name="T28" fmla="*/ 2783840 w 2792413"/>
                <a:gd name="T29" fmla="*/ 1283853 h 3389313"/>
                <a:gd name="T30" fmla="*/ 2705122 w 2792413"/>
                <a:gd name="T31" fmla="*/ 1422200 h 3389313"/>
                <a:gd name="T32" fmla="*/ 2761621 w 2792413"/>
                <a:gd name="T33" fmla="*/ 1492008 h 3389313"/>
                <a:gd name="T34" fmla="*/ 2775270 w 2792413"/>
                <a:gd name="T35" fmla="*/ 1582441 h 3389313"/>
                <a:gd name="T36" fmla="*/ 2740355 w 2792413"/>
                <a:gd name="T37" fmla="*/ 1669383 h 3389313"/>
                <a:gd name="T38" fmla="*/ 2438811 w 2792413"/>
                <a:gd name="T39" fmla="*/ 2001606 h 3389313"/>
                <a:gd name="T40" fmla="*/ 2326447 w 2792413"/>
                <a:gd name="T41" fmla="*/ 2083155 h 3389313"/>
                <a:gd name="T42" fmla="*/ 2234397 w 2792413"/>
                <a:gd name="T43" fmla="*/ 2095530 h 3389313"/>
                <a:gd name="T44" fmla="*/ 2140759 w 2792413"/>
                <a:gd name="T45" fmla="*/ 2059674 h 3389313"/>
                <a:gd name="T46" fmla="*/ 2049979 w 2792413"/>
                <a:gd name="T47" fmla="*/ 1965116 h 3389313"/>
                <a:gd name="T48" fmla="*/ 1428165 w 2792413"/>
                <a:gd name="T49" fmla="*/ 2143126 h 3389313"/>
                <a:gd name="T50" fmla="*/ 1429434 w 2792413"/>
                <a:gd name="T51" fmla="*/ 1759182 h 3389313"/>
                <a:gd name="T52" fmla="*/ 1368174 w 2792413"/>
                <a:gd name="T53" fmla="*/ 1755057 h 3389313"/>
                <a:gd name="T54" fmla="*/ 1337384 w 2792413"/>
                <a:gd name="T55" fmla="*/ 1826769 h 3389313"/>
                <a:gd name="T56" fmla="*/ 852376 w 2792413"/>
                <a:gd name="T57" fmla="*/ 1682710 h 3389313"/>
                <a:gd name="T58" fmla="*/ 784766 w 2792413"/>
                <a:gd name="T59" fmla="*/ 2018424 h 3389313"/>
                <a:gd name="T60" fmla="*/ 485762 w 2792413"/>
                <a:gd name="T61" fmla="*/ 1784884 h 3389313"/>
                <a:gd name="T62" fmla="*/ 583526 w 2792413"/>
                <a:gd name="T63" fmla="*/ 1432036 h 3389313"/>
                <a:gd name="T64" fmla="*/ 667641 w 2792413"/>
                <a:gd name="T65" fmla="*/ 1278141 h 3389313"/>
                <a:gd name="T66" fmla="*/ 848249 w 2792413"/>
                <a:gd name="T67" fmla="*/ 1188343 h 3389313"/>
                <a:gd name="T68" fmla="*/ 1117099 w 2792413"/>
                <a:gd name="T69" fmla="*/ 1090294 h 3389313"/>
                <a:gd name="T70" fmla="*/ 1495426 w 2792413"/>
                <a:gd name="T71" fmla="*/ 10798 h 3389313"/>
                <a:gd name="T72" fmla="*/ 1596073 w 2792413"/>
                <a:gd name="T73" fmla="*/ 50816 h 3389313"/>
                <a:gd name="T74" fmla="*/ 1679258 w 2792413"/>
                <a:gd name="T75" fmla="*/ 116241 h 3389313"/>
                <a:gd name="T76" fmla="*/ 1743076 w 2792413"/>
                <a:gd name="T77" fmla="*/ 203263 h 3389313"/>
                <a:gd name="T78" fmla="*/ 1802448 w 2792413"/>
                <a:gd name="T79" fmla="*/ 402397 h 3389313"/>
                <a:gd name="T80" fmla="*/ 1849121 w 2792413"/>
                <a:gd name="T81" fmla="*/ 458612 h 3389313"/>
                <a:gd name="T82" fmla="*/ 1861186 w 2792413"/>
                <a:gd name="T83" fmla="*/ 526260 h 3389313"/>
                <a:gd name="T84" fmla="*/ 1823086 w 2792413"/>
                <a:gd name="T85" fmla="*/ 626621 h 3389313"/>
                <a:gd name="T86" fmla="*/ 1771651 w 2792413"/>
                <a:gd name="T87" fmla="*/ 681248 h 3389313"/>
                <a:gd name="T88" fmla="*/ 1688148 w 2792413"/>
                <a:gd name="T89" fmla="*/ 863867 h 3389313"/>
                <a:gd name="T90" fmla="*/ 1552576 w 2792413"/>
                <a:gd name="T91" fmla="*/ 992176 h 3389313"/>
                <a:gd name="T92" fmla="*/ 1464628 w 2792413"/>
                <a:gd name="T93" fmla="*/ 1024254 h 3389313"/>
                <a:gd name="T94" fmla="*/ 1364933 w 2792413"/>
                <a:gd name="T95" fmla="*/ 1028383 h 3389313"/>
                <a:gd name="T96" fmla="*/ 1273493 w 2792413"/>
                <a:gd name="T97" fmla="*/ 1003928 h 3389313"/>
                <a:gd name="T98" fmla="*/ 1136333 w 2792413"/>
                <a:gd name="T99" fmla="*/ 893721 h 3389313"/>
                <a:gd name="T100" fmla="*/ 1043305 w 2792413"/>
                <a:gd name="T101" fmla="*/ 719677 h 3389313"/>
                <a:gd name="T102" fmla="*/ 984250 w 2792413"/>
                <a:gd name="T103" fmla="*/ 642183 h 3389313"/>
                <a:gd name="T104" fmla="*/ 943610 w 2792413"/>
                <a:gd name="T105" fmla="*/ 580887 h 3389313"/>
                <a:gd name="T106" fmla="*/ 930275 w 2792413"/>
                <a:gd name="T107" fmla="*/ 508792 h 3389313"/>
                <a:gd name="T108" fmla="*/ 958215 w 2792413"/>
                <a:gd name="T109" fmla="*/ 440826 h 3389313"/>
                <a:gd name="T110" fmla="*/ 1010603 w 2792413"/>
                <a:gd name="T111" fmla="*/ 336019 h 3389313"/>
                <a:gd name="T112" fmla="*/ 1081405 w 2792413"/>
                <a:gd name="T113" fmla="*/ 168327 h 3389313"/>
                <a:gd name="T114" fmla="*/ 1152525 w 2792413"/>
                <a:gd name="T115" fmla="*/ 89245 h 3389313"/>
                <a:gd name="T116" fmla="*/ 1242060 w 2792413"/>
                <a:gd name="T117" fmla="*/ 32713 h 3389313"/>
                <a:gd name="T118" fmla="*/ 1348105 w 2792413"/>
                <a:gd name="T119" fmla="*/ 3494 h 3389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792413" h="3389313">
                  <a:moveTo>
                    <a:pt x="520700" y="2665413"/>
                  </a:moveTo>
                  <a:lnTo>
                    <a:pt x="2271713" y="2665413"/>
                  </a:lnTo>
                  <a:lnTo>
                    <a:pt x="2258063" y="3389313"/>
                  </a:lnTo>
                  <a:lnTo>
                    <a:pt x="534985" y="3389313"/>
                  </a:lnTo>
                  <a:lnTo>
                    <a:pt x="520700" y="2665413"/>
                  </a:lnTo>
                  <a:close/>
                  <a:moveTo>
                    <a:pt x="0" y="2312988"/>
                  </a:moveTo>
                  <a:lnTo>
                    <a:pt x="2792413" y="2312988"/>
                  </a:lnTo>
                  <a:lnTo>
                    <a:pt x="2504058" y="3016251"/>
                  </a:lnTo>
                  <a:lnTo>
                    <a:pt x="2343366" y="3016251"/>
                  </a:lnTo>
                  <a:lnTo>
                    <a:pt x="2351623" y="2575798"/>
                  </a:lnTo>
                  <a:lnTo>
                    <a:pt x="440790" y="2575798"/>
                  </a:lnTo>
                  <a:lnTo>
                    <a:pt x="449047" y="3016251"/>
                  </a:lnTo>
                  <a:lnTo>
                    <a:pt x="288355" y="3016251"/>
                  </a:lnTo>
                  <a:lnTo>
                    <a:pt x="0" y="2312988"/>
                  </a:lnTo>
                  <a:close/>
                  <a:moveTo>
                    <a:pt x="1131065" y="1087438"/>
                  </a:moveTo>
                  <a:lnTo>
                    <a:pt x="1131065" y="1087755"/>
                  </a:lnTo>
                  <a:lnTo>
                    <a:pt x="1131700" y="1087438"/>
                  </a:lnTo>
                  <a:lnTo>
                    <a:pt x="1133287" y="1104890"/>
                  </a:lnTo>
                  <a:lnTo>
                    <a:pt x="1135826" y="1125198"/>
                  </a:lnTo>
                  <a:lnTo>
                    <a:pt x="1138683" y="1148044"/>
                  </a:lnTo>
                  <a:lnTo>
                    <a:pt x="1142492" y="1173112"/>
                  </a:lnTo>
                  <a:lnTo>
                    <a:pt x="1147253" y="1201035"/>
                  </a:lnTo>
                  <a:lnTo>
                    <a:pt x="1153284" y="1231179"/>
                  </a:lnTo>
                  <a:lnTo>
                    <a:pt x="1160267" y="1262910"/>
                  </a:lnTo>
                  <a:lnTo>
                    <a:pt x="1168520" y="1297180"/>
                  </a:lnTo>
                  <a:lnTo>
                    <a:pt x="1178042" y="1333670"/>
                  </a:lnTo>
                  <a:lnTo>
                    <a:pt x="1183439" y="1352074"/>
                  </a:lnTo>
                  <a:lnTo>
                    <a:pt x="1188835" y="1371430"/>
                  </a:lnTo>
                  <a:lnTo>
                    <a:pt x="1195183" y="1391103"/>
                  </a:lnTo>
                  <a:lnTo>
                    <a:pt x="1201531" y="1411094"/>
                  </a:lnTo>
                  <a:lnTo>
                    <a:pt x="1208514" y="1431719"/>
                  </a:lnTo>
                  <a:lnTo>
                    <a:pt x="1215497" y="1452344"/>
                  </a:lnTo>
                  <a:lnTo>
                    <a:pt x="1223433" y="1473921"/>
                  </a:lnTo>
                  <a:lnTo>
                    <a:pt x="1231685" y="1495498"/>
                  </a:lnTo>
                  <a:lnTo>
                    <a:pt x="1240573" y="1517392"/>
                  </a:lnTo>
                  <a:lnTo>
                    <a:pt x="1249461" y="1539604"/>
                  </a:lnTo>
                  <a:lnTo>
                    <a:pt x="1258983" y="1562450"/>
                  </a:lnTo>
                  <a:lnTo>
                    <a:pt x="1269458" y="1585296"/>
                  </a:lnTo>
                  <a:lnTo>
                    <a:pt x="1279932" y="1608460"/>
                  </a:lnTo>
                  <a:lnTo>
                    <a:pt x="1291359" y="1632258"/>
                  </a:lnTo>
                  <a:lnTo>
                    <a:pt x="1294851" y="1601162"/>
                  </a:lnTo>
                  <a:lnTo>
                    <a:pt x="1298977" y="1571018"/>
                  </a:lnTo>
                  <a:lnTo>
                    <a:pt x="1306913" y="1512315"/>
                  </a:lnTo>
                  <a:lnTo>
                    <a:pt x="1315165" y="1458373"/>
                  </a:lnTo>
                  <a:lnTo>
                    <a:pt x="1323101" y="1409824"/>
                  </a:lnTo>
                  <a:lnTo>
                    <a:pt x="1330084" y="1368574"/>
                  </a:lnTo>
                  <a:lnTo>
                    <a:pt x="1336115" y="1335574"/>
                  </a:lnTo>
                  <a:lnTo>
                    <a:pt x="1342780" y="1300670"/>
                  </a:lnTo>
                  <a:lnTo>
                    <a:pt x="1298025" y="1196275"/>
                  </a:lnTo>
                  <a:lnTo>
                    <a:pt x="1370395" y="1127736"/>
                  </a:lnTo>
                  <a:lnTo>
                    <a:pt x="1421817" y="1127736"/>
                  </a:lnTo>
                  <a:lnTo>
                    <a:pt x="1494187" y="1196275"/>
                  </a:lnTo>
                  <a:lnTo>
                    <a:pt x="1449749" y="1300670"/>
                  </a:lnTo>
                  <a:lnTo>
                    <a:pt x="1456415" y="1335574"/>
                  </a:lnTo>
                  <a:lnTo>
                    <a:pt x="1462128" y="1368574"/>
                  </a:lnTo>
                  <a:lnTo>
                    <a:pt x="1469746" y="1409824"/>
                  </a:lnTo>
                  <a:lnTo>
                    <a:pt x="1477364" y="1458373"/>
                  </a:lnTo>
                  <a:lnTo>
                    <a:pt x="1485617" y="1512315"/>
                  </a:lnTo>
                  <a:lnTo>
                    <a:pt x="1493869" y="1571018"/>
                  </a:lnTo>
                  <a:lnTo>
                    <a:pt x="1497678" y="1601162"/>
                  </a:lnTo>
                  <a:lnTo>
                    <a:pt x="1501170" y="1632258"/>
                  </a:lnTo>
                  <a:lnTo>
                    <a:pt x="1512279" y="1608460"/>
                  </a:lnTo>
                  <a:lnTo>
                    <a:pt x="1523072" y="1585296"/>
                  </a:lnTo>
                  <a:lnTo>
                    <a:pt x="1533229" y="1562450"/>
                  </a:lnTo>
                  <a:lnTo>
                    <a:pt x="1542751" y="1539604"/>
                  </a:lnTo>
                  <a:lnTo>
                    <a:pt x="1552274" y="1517392"/>
                  </a:lnTo>
                  <a:lnTo>
                    <a:pt x="1560844" y="1495498"/>
                  </a:lnTo>
                  <a:lnTo>
                    <a:pt x="1568779" y="1473921"/>
                  </a:lnTo>
                  <a:lnTo>
                    <a:pt x="1576715" y="1452344"/>
                  </a:lnTo>
                  <a:lnTo>
                    <a:pt x="1584015" y="1431719"/>
                  </a:lnTo>
                  <a:lnTo>
                    <a:pt x="1590681" y="1411094"/>
                  </a:lnTo>
                  <a:lnTo>
                    <a:pt x="1597346" y="1391103"/>
                  </a:lnTo>
                  <a:lnTo>
                    <a:pt x="1603377" y="1371430"/>
                  </a:lnTo>
                  <a:lnTo>
                    <a:pt x="1609408" y="1352074"/>
                  </a:lnTo>
                  <a:lnTo>
                    <a:pt x="1614487" y="1333670"/>
                  </a:lnTo>
                  <a:lnTo>
                    <a:pt x="1624327" y="1297180"/>
                  </a:lnTo>
                  <a:lnTo>
                    <a:pt x="1632262" y="1262910"/>
                  </a:lnTo>
                  <a:lnTo>
                    <a:pt x="1639563" y="1231179"/>
                  </a:lnTo>
                  <a:lnTo>
                    <a:pt x="1644959" y="1201035"/>
                  </a:lnTo>
                  <a:lnTo>
                    <a:pt x="1649720" y="1173112"/>
                  </a:lnTo>
                  <a:lnTo>
                    <a:pt x="1653846" y="1148044"/>
                  </a:lnTo>
                  <a:lnTo>
                    <a:pt x="1657020" y="1125198"/>
                  </a:lnTo>
                  <a:lnTo>
                    <a:pt x="1659242" y="1104890"/>
                  </a:lnTo>
                  <a:lnTo>
                    <a:pt x="1660829" y="1087438"/>
                  </a:lnTo>
                  <a:lnTo>
                    <a:pt x="1661464" y="1087755"/>
                  </a:lnTo>
                  <a:lnTo>
                    <a:pt x="1661464" y="1087438"/>
                  </a:lnTo>
                  <a:lnTo>
                    <a:pt x="1675430" y="1090294"/>
                  </a:lnTo>
                  <a:lnTo>
                    <a:pt x="1689714" y="1093784"/>
                  </a:lnTo>
                  <a:lnTo>
                    <a:pt x="1703998" y="1097592"/>
                  </a:lnTo>
                  <a:lnTo>
                    <a:pt x="1718916" y="1101400"/>
                  </a:lnTo>
                  <a:lnTo>
                    <a:pt x="1749705" y="1110919"/>
                  </a:lnTo>
                  <a:lnTo>
                    <a:pt x="1782399" y="1120756"/>
                  </a:lnTo>
                  <a:lnTo>
                    <a:pt x="1812871" y="1129640"/>
                  </a:lnTo>
                  <a:lnTo>
                    <a:pt x="1841120" y="1138208"/>
                  </a:lnTo>
                  <a:lnTo>
                    <a:pt x="1866831" y="1146458"/>
                  </a:lnTo>
                  <a:lnTo>
                    <a:pt x="1890002" y="1154390"/>
                  </a:lnTo>
                  <a:lnTo>
                    <a:pt x="1911269" y="1162006"/>
                  </a:lnTo>
                  <a:lnTo>
                    <a:pt x="1930314" y="1168987"/>
                  </a:lnTo>
                  <a:lnTo>
                    <a:pt x="1947454" y="1176285"/>
                  </a:lnTo>
                  <a:lnTo>
                    <a:pt x="1962690" y="1183266"/>
                  </a:lnTo>
                  <a:lnTo>
                    <a:pt x="1976021" y="1189612"/>
                  </a:lnTo>
                  <a:lnTo>
                    <a:pt x="1987766" y="1195958"/>
                  </a:lnTo>
                  <a:lnTo>
                    <a:pt x="1998240" y="1201670"/>
                  </a:lnTo>
                  <a:lnTo>
                    <a:pt x="2006811" y="1207381"/>
                  </a:lnTo>
                  <a:lnTo>
                    <a:pt x="2014111" y="1212775"/>
                  </a:lnTo>
                  <a:lnTo>
                    <a:pt x="2020142" y="1218487"/>
                  </a:lnTo>
                  <a:lnTo>
                    <a:pt x="2025221" y="1223564"/>
                  </a:lnTo>
                  <a:lnTo>
                    <a:pt x="2029030" y="1228641"/>
                  </a:lnTo>
                  <a:lnTo>
                    <a:pt x="2035061" y="1234035"/>
                  </a:lnTo>
                  <a:lnTo>
                    <a:pt x="2040457" y="1240064"/>
                  </a:lnTo>
                  <a:lnTo>
                    <a:pt x="2046170" y="1246410"/>
                  </a:lnTo>
                  <a:lnTo>
                    <a:pt x="2051249" y="1252756"/>
                  </a:lnTo>
                  <a:lnTo>
                    <a:pt x="2056010" y="1259420"/>
                  </a:lnTo>
                  <a:lnTo>
                    <a:pt x="2060771" y="1266401"/>
                  </a:lnTo>
                  <a:lnTo>
                    <a:pt x="2065215" y="1273699"/>
                  </a:lnTo>
                  <a:lnTo>
                    <a:pt x="2068706" y="1281631"/>
                  </a:lnTo>
                  <a:lnTo>
                    <a:pt x="2069976" y="1283535"/>
                  </a:lnTo>
                  <a:lnTo>
                    <a:pt x="2072833" y="1289564"/>
                  </a:lnTo>
                  <a:lnTo>
                    <a:pt x="2083942" y="1312410"/>
                  </a:lnTo>
                  <a:lnTo>
                    <a:pt x="2101717" y="1348584"/>
                  </a:lnTo>
                  <a:lnTo>
                    <a:pt x="2124889" y="1394276"/>
                  </a:lnTo>
                  <a:lnTo>
                    <a:pt x="2151869" y="1446950"/>
                  </a:lnTo>
                  <a:lnTo>
                    <a:pt x="2182341" y="1504382"/>
                  </a:lnTo>
                  <a:lnTo>
                    <a:pt x="2197894" y="1534210"/>
                  </a:lnTo>
                  <a:lnTo>
                    <a:pt x="2214399" y="1563719"/>
                  </a:lnTo>
                  <a:lnTo>
                    <a:pt x="2230588" y="1593229"/>
                  </a:lnTo>
                  <a:lnTo>
                    <a:pt x="2247093" y="1622104"/>
                  </a:lnTo>
                  <a:lnTo>
                    <a:pt x="2260742" y="1645902"/>
                  </a:lnTo>
                  <a:lnTo>
                    <a:pt x="2274073" y="1668431"/>
                  </a:lnTo>
                  <a:lnTo>
                    <a:pt x="2305497" y="1634479"/>
                  </a:lnTo>
                  <a:lnTo>
                    <a:pt x="2332478" y="1604652"/>
                  </a:lnTo>
                  <a:lnTo>
                    <a:pt x="2358823" y="1575460"/>
                  </a:lnTo>
                  <a:lnTo>
                    <a:pt x="2406752" y="1520883"/>
                  </a:lnTo>
                  <a:lnTo>
                    <a:pt x="2443572" y="1478046"/>
                  </a:lnTo>
                  <a:lnTo>
                    <a:pt x="2465157" y="1453296"/>
                  </a:lnTo>
                  <a:lnTo>
                    <a:pt x="2468013" y="1449805"/>
                  </a:lnTo>
                  <a:lnTo>
                    <a:pt x="2471822" y="1445681"/>
                  </a:lnTo>
                  <a:lnTo>
                    <a:pt x="2475631" y="1441555"/>
                  </a:lnTo>
                  <a:lnTo>
                    <a:pt x="2483567" y="1434257"/>
                  </a:lnTo>
                  <a:lnTo>
                    <a:pt x="2491819" y="1427276"/>
                  </a:lnTo>
                  <a:lnTo>
                    <a:pt x="2500390" y="1420930"/>
                  </a:lnTo>
                  <a:lnTo>
                    <a:pt x="2664175" y="1245141"/>
                  </a:lnTo>
                  <a:lnTo>
                    <a:pt x="2669254" y="1240381"/>
                  </a:lnTo>
                  <a:lnTo>
                    <a:pt x="2674967" y="1235939"/>
                  </a:lnTo>
                  <a:lnTo>
                    <a:pt x="2680681" y="1232131"/>
                  </a:lnTo>
                  <a:lnTo>
                    <a:pt x="2686712" y="1229275"/>
                  </a:lnTo>
                  <a:lnTo>
                    <a:pt x="2693060" y="1227054"/>
                  </a:lnTo>
                  <a:lnTo>
                    <a:pt x="2699408" y="1225150"/>
                  </a:lnTo>
                  <a:lnTo>
                    <a:pt x="2706074" y="1224198"/>
                  </a:lnTo>
                  <a:lnTo>
                    <a:pt x="2712422" y="1223247"/>
                  </a:lnTo>
                  <a:lnTo>
                    <a:pt x="2719088" y="1223247"/>
                  </a:lnTo>
                  <a:lnTo>
                    <a:pt x="2725754" y="1224198"/>
                  </a:lnTo>
                  <a:lnTo>
                    <a:pt x="2732419" y="1225468"/>
                  </a:lnTo>
                  <a:lnTo>
                    <a:pt x="2738767" y="1227371"/>
                  </a:lnTo>
                  <a:lnTo>
                    <a:pt x="2745116" y="1229910"/>
                  </a:lnTo>
                  <a:lnTo>
                    <a:pt x="2751147" y="1233400"/>
                  </a:lnTo>
                  <a:lnTo>
                    <a:pt x="2757178" y="1237525"/>
                  </a:lnTo>
                  <a:lnTo>
                    <a:pt x="2762574" y="1241968"/>
                  </a:lnTo>
                  <a:lnTo>
                    <a:pt x="2767335" y="1247045"/>
                  </a:lnTo>
                  <a:lnTo>
                    <a:pt x="2771779" y="1252756"/>
                  </a:lnTo>
                  <a:lnTo>
                    <a:pt x="2775270" y="1258151"/>
                  </a:lnTo>
                  <a:lnTo>
                    <a:pt x="2778444" y="1264497"/>
                  </a:lnTo>
                  <a:lnTo>
                    <a:pt x="2780666" y="1270843"/>
                  </a:lnTo>
                  <a:lnTo>
                    <a:pt x="2782571" y="1277189"/>
                  </a:lnTo>
                  <a:lnTo>
                    <a:pt x="2783840" y="1283853"/>
                  </a:lnTo>
                  <a:lnTo>
                    <a:pt x="2784475" y="1290199"/>
                  </a:lnTo>
                  <a:lnTo>
                    <a:pt x="2784475" y="1296862"/>
                  </a:lnTo>
                  <a:lnTo>
                    <a:pt x="2783840" y="1303526"/>
                  </a:lnTo>
                  <a:lnTo>
                    <a:pt x="2782253" y="1310189"/>
                  </a:lnTo>
                  <a:lnTo>
                    <a:pt x="2780349" y="1316535"/>
                  </a:lnTo>
                  <a:lnTo>
                    <a:pt x="2777492" y="1322882"/>
                  </a:lnTo>
                  <a:lnTo>
                    <a:pt x="2774635" y="1328911"/>
                  </a:lnTo>
                  <a:lnTo>
                    <a:pt x="2770509" y="1334622"/>
                  </a:lnTo>
                  <a:lnTo>
                    <a:pt x="2766065" y="1340334"/>
                  </a:lnTo>
                  <a:lnTo>
                    <a:pt x="2694964" y="1416171"/>
                  </a:lnTo>
                  <a:lnTo>
                    <a:pt x="2705122" y="1422200"/>
                  </a:lnTo>
                  <a:lnTo>
                    <a:pt x="2709883" y="1426007"/>
                  </a:lnTo>
                  <a:lnTo>
                    <a:pt x="2714644" y="1429815"/>
                  </a:lnTo>
                  <a:lnTo>
                    <a:pt x="2721310" y="1435844"/>
                  </a:lnTo>
                  <a:lnTo>
                    <a:pt x="2727658" y="1441873"/>
                  </a:lnTo>
                  <a:lnTo>
                    <a:pt x="2733689" y="1448854"/>
                  </a:lnTo>
                  <a:lnTo>
                    <a:pt x="2739085" y="1455517"/>
                  </a:lnTo>
                  <a:lnTo>
                    <a:pt x="2744481" y="1462498"/>
                  </a:lnTo>
                  <a:lnTo>
                    <a:pt x="2749242" y="1469478"/>
                  </a:lnTo>
                  <a:lnTo>
                    <a:pt x="2753686" y="1476777"/>
                  </a:lnTo>
                  <a:lnTo>
                    <a:pt x="2757812" y="1484392"/>
                  </a:lnTo>
                  <a:lnTo>
                    <a:pt x="2761621" y="1492008"/>
                  </a:lnTo>
                  <a:lnTo>
                    <a:pt x="2764478" y="1499940"/>
                  </a:lnTo>
                  <a:lnTo>
                    <a:pt x="2767335" y="1507873"/>
                  </a:lnTo>
                  <a:lnTo>
                    <a:pt x="2770191" y="1515806"/>
                  </a:lnTo>
                  <a:lnTo>
                    <a:pt x="2771779" y="1524056"/>
                  </a:lnTo>
                  <a:lnTo>
                    <a:pt x="2773683" y="1532306"/>
                  </a:lnTo>
                  <a:lnTo>
                    <a:pt x="2774953" y="1540556"/>
                  </a:lnTo>
                  <a:lnTo>
                    <a:pt x="2775905" y="1548806"/>
                  </a:lnTo>
                  <a:lnTo>
                    <a:pt x="2776222" y="1557373"/>
                  </a:lnTo>
                  <a:lnTo>
                    <a:pt x="2776222" y="1565623"/>
                  </a:lnTo>
                  <a:lnTo>
                    <a:pt x="2775905" y="1574191"/>
                  </a:lnTo>
                  <a:lnTo>
                    <a:pt x="2775270" y="1582441"/>
                  </a:lnTo>
                  <a:lnTo>
                    <a:pt x="2774000" y="1591008"/>
                  </a:lnTo>
                  <a:lnTo>
                    <a:pt x="2772731" y="1598941"/>
                  </a:lnTo>
                  <a:lnTo>
                    <a:pt x="2770826" y="1607508"/>
                  </a:lnTo>
                  <a:lnTo>
                    <a:pt x="2768604" y="1615758"/>
                  </a:lnTo>
                  <a:lnTo>
                    <a:pt x="2765430" y="1623691"/>
                  </a:lnTo>
                  <a:lnTo>
                    <a:pt x="2762574" y="1631624"/>
                  </a:lnTo>
                  <a:lnTo>
                    <a:pt x="2758765" y="1639556"/>
                  </a:lnTo>
                  <a:lnTo>
                    <a:pt x="2754956" y="1647489"/>
                  </a:lnTo>
                  <a:lnTo>
                    <a:pt x="2750194" y="1654787"/>
                  </a:lnTo>
                  <a:lnTo>
                    <a:pt x="2745433" y="1662085"/>
                  </a:lnTo>
                  <a:lnTo>
                    <a:pt x="2740355" y="1669383"/>
                  </a:lnTo>
                  <a:lnTo>
                    <a:pt x="2734641" y="1676364"/>
                  </a:lnTo>
                  <a:lnTo>
                    <a:pt x="2716549" y="1697941"/>
                  </a:lnTo>
                  <a:lnTo>
                    <a:pt x="2670206" y="1751249"/>
                  </a:lnTo>
                  <a:lnTo>
                    <a:pt x="2639417" y="1786470"/>
                  </a:lnTo>
                  <a:lnTo>
                    <a:pt x="2605136" y="1824865"/>
                  </a:lnTo>
                  <a:lnTo>
                    <a:pt x="2569586" y="1864529"/>
                  </a:lnTo>
                  <a:lnTo>
                    <a:pt x="2532766" y="1904827"/>
                  </a:lnTo>
                  <a:lnTo>
                    <a:pt x="2508325" y="1930529"/>
                  </a:lnTo>
                  <a:lnTo>
                    <a:pt x="2484519" y="1955914"/>
                  </a:lnTo>
                  <a:lnTo>
                    <a:pt x="2461030" y="1979712"/>
                  </a:lnTo>
                  <a:lnTo>
                    <a:pt x="2438811" y="2001606"/>
                  </a:lnTo>
                  <a:lnTo>
                    <a:pt x="2426115" y="2013347"/>
                  </a:lnTo>
                  <a:lnTo>
                    <a:pt x="2413418" y="2025087"/>
                  </a:lnTo>
                  <a:lnTo>
                    <a:pt x="2400722" y="2035876"/>
                  </a:lnTo>
                  <a:lnTo>
                    <a:pt x="2387708" y="2046664"/>
                  </a:lnTo>
                  <a:lnTo>
                    <a:pt x="2380090" y="2052376"/>
                  </a:lnTo>
                  <a:lnTo>
                    <a:pt x="2371837" y="2058405"/>
                  </a:lnTo>
                  <a:lnTo>
                    <a:pt x="2362314" y="2064751"/>
                  </a:lnTo>
                  <a:lnTo>
                    <a:pt x="2351205" y="2071414"/>
                  </a:lnTo>
                  <a:lnTo>
                    <a:pt x="2343904" y="2075222"/>
                  </a:lnTo>
                  <a:lnTo>
                    <a:pt x="2335969" y="2079347"/>
                  </a:lnTo>
                  <a:lnTo>
                    <a:pt x="2326447" y="2083155"/>
                  </a:lnTo>
                  <a:lnTo>
                    <a:pt x="2315337" y="2087280"/>
                  </a:lnTo>
                  <a:lnTo>
                    <a:pt x="2307719" y="2089501"/>
                  </a:lnTo>
                  <a:lnTo>
                    <a:pt x="2300101" y="2091405"/>
                  </a:lnTo>
                  <a:lnTo>
                    <a:pt x="2292801" y="2093309"/>
                  </a:lnTo>
                  <a:lnTo>
                    <a:pt x="2284865" y="2094578"/>
                  </a:lnTo>
                  <a:lnTo>
                    <a:pt x="2277565" y="2095530"/>
                  </a:lnTo>
                  <a:lnTo>
                    <a:pt x="2270582" y="2096164"/>
                  </a:lnTo>
                  <a:lnTo>
                    <a:pt x="2262964" y="2096799"/>
                  </a:lnTo>
                  <a:lnTo>
                    <a:pt x="2255981" y="2097116"/>
                  </a:lnTo>
                  <a:lnTo>
                    <a:pt x="2244871" y="2096799"/>
                  </a:lnTo>
                  <a:lnTo>
                    <a:pt x="2234397" y="2095530"/>
                  </a:lnTo>
                  <a:lnTo>
                    <a:pt x="2224557" y="2093943"/>
                  </a:lnTo>
                  <a:lnTo>
                    <a:pt x="2215034" y="2092357"/>
                  </a:lnTo>
                  <a:lnTo>
                    <a:pt x="2206147" y="2090453"/>
                  </a:lnTo>
                  <a:lnTo>
                    <a:pt x="2197894" y="2087597"/>
                  </a:lnTo>
                  <a:lnTo>
                    <a:pt x="2190593" y="2085058"/>
                  </a:lnTo>
                  <a:lnTo>
                    <a:pt x="2183610" y="2082520"/>
                  </a:lnTo>
                  <a:lnTo>
                    <a:pt x="2176945" y="2079982"/>
                  </a:lnTo>
                  <a:lnTo>
                    <a:pt x="2170596" y="2077126"/>
                  </a:lnTo>
                  <a:lnTo>
                    <a:pt x="2159487" y="2071097"/>
                  </a:lnTo>
                  <a:lnTo>
                    <a:pt x="2149647" y="2065385"/>
                  </a:lnTo>
                  <a:lnTo>
                    <a:pt x="2140759" y="2059674"/>
                  </a:lnTo>
                  <a:lnTo>
                    <a:pt x="2133141" y="2053962"/>
                  </a:lnTo>
                  <a:lnTo>
                    <a:pt x="2125841" y="2048251"/>
                  </a:lnTo>
                  <a:lnTo>
                    <a:pt x="2119175" y="2043174"/>
                  </a:lnTo>
                  <a:lnTo>
                    <a:pt x="2113462" y="2037779"/>
                  </a:lnTo>
                  <a:lnTo>
                    <a:pt x="2102670" y="2027308"/>
                  </a:lnTo>
                  <a:lnTo>
                    <a:pt x="2092512" y="2017154"/>
                  </a:lnTo>
                  <a:lnTo>
                    <a:pt x="2083307" y="2006683"/>
                  </a:lnTo>
                  <a:lnTo>
                    <a:pt x="2074737" y="1996847"/>
                  </a:lnTo>
                  <a:lnTo>
                    <a:pt x="2066167" y="1986375"/>
                  </a:lnTo>
                  <a:lnTo>
                    <a:pt x="2057914" y="1975904"/>
                  </a:lnTo>
                  <a:lnTo>
                    <a:pt x="2049979" y="1965116"/>
                  </a:lnTo>
                  <a:lnTo>
                    <a:pt x="2042044" y="1954010"/>
                  </a:lnTo>
                  <a:lnTo>
                    <a:pt x="2026490" y="1931798"/>
                  </a:lnTo>
                  <a:lnTo>
                    <a:pt x="2013476" y="1912125"/>
                  </a:lnTo>
                  <a:lnTo>
                    <a:pt x="2000462" y="1891817"/>
                  </a:lnTo>
                  <a:lnTo>
                    <a:pt x="1987131" y="1870557"/>
                  </a:lnTo>
                  <a:lnTo>
                    <a:pt x="1974117" y="1848663"/>
                  </a:lnTo>
                  <a:lnTo>
                    <a:pt x="1961103" y="1826769"/>
                  </a:lnTo>
                  <a:lnTo>
                    <a:pt x="1948089" y="1803922"/>
                  </a:lnTo>
                  <a:lnTo>
                    <a:pt x="1922061" y="1758547"/>
                  </a:lnTo>
                  <a:lnTo>
                    <a:pt x="1922061" y="2143126"/>
                  </a:lnTo>
                  <a:lnTo>
                    <a:pt x="1428165" y="2143126"/>
                  </a:lnTo>
                  <a:lnTo>
                    <a:pt x="1455462" y="1826769"/>
                  </a:lnTo>
                  <a:lnTo>
                    <a:pt x="1455145" y="1818519"/>
                  </a:lnTo>
                  <a:lnTo>
                    <a:pt x="1454510" y="1810269"/>
                  </a:lnTo>
                  <a:lnTo>
                    <a:pt x="1452923" y="1802653"/>
                  </a:lnTo>
                  <a:lnTo>
                    <a:pt x="1450701" y="1795038"/>
                  </a:lnTo>
                  <a:lnTo>
                    <a:pt x="1448479" y="1788057"/>
                  </a:lnTo>
                  <a:lnTo>
                    <a:pt x="1445623" y="1781076"/>
                  </a:lnTo>
                  <a:lnTo>
                    <a:pt x="1441814" y="1774730"/>
                  </a:lnTo>
                  <a:lnTo>
                    <a:pt x="1438005" y="1769018"/>
                  </a:lnTo>
                  <a:lnTo>
                    <a:pt x="1433878" y="1763941"/>
                  </a:lnTo>
                  <a:lnTo>
                    <a:pt x="1429434" y="1759182"/>
                  </a:lnTo>
                  <a:lnTo>
                    <a:pt x="1424673" y="1755057"/>
                  </a:lnTo>
                  <a:lnTo>
                    <a:pt x="1419595" y="1751566"/>
                  </a:lnTo>
                  <a:lnTo>
                    <a:pt x="1413881" y="1748711"/>
                  </a:lnTo>
                  <a:lnTo>
                    <a:pt x="1408485" y="1746807"/>
                  </a:lnTo>
                  <a:lnTo>
                    <a:pt x="1402454" y="1745538"/>
                  </a:lnTo>
                  <a:lnTo>
                    <a:pt x="1396423" y="1744903"/>
                  </a:lnTo>
                  <a:lnTo>
                    <a:pt x="1390710" y="1745538"/>
                  </a:lnTo>
                  <a:lnTo>
                    <a:pt x="1384679" y="1746807"/>
                  </a:lnTo>
                  <a:lnTo>
                    <a:pt x="1378966" y="1748711"/>
                  </a:lnTo>
                  <a:lnTo>
                    <a:pt x="1373570" y="1751566"/>
                  </a:lnTo>
                  <a:lnTo>
                    <a:pt x="1368174" y="1755057"/>
                  </a:lnTo>
                  <a:lnTo>
                    <a:pt x="1363412" y="1759182"/>
                  </a:lnTo>
                  <a:lnTo>
                    <a:pt x="1358969" y="1763941"/>
                  </a:lnTo>
                  <a:lnTo>
                    <a:pt x="1354842" y="1769018"/>
                  </a:lnTo>
                  <a:lnTo>
                    <a:pt x="1351351" y="1774730"/>
                  </a:lnTo>
                  <a:lnTo>
                    <a:pt x="1347542" y="1781076"/>
                  </a:lnTo>
                  <a:lnTo>
                    <a:pt x="1344367" y="1788057"/>
                  </a:lnTo>
                  <a:lnTo>
                    <a:pt x="1342146" y="1795038"/>
                  </a:lnTo>
                  <a:lnTo>
                    <a:pt x="1339924" y="1802653"/>
                  </a:lnTo>
                  <a:lnTo>
                    <a:pt x="1338971" y="1810269"/>
                  </a:lnTo>
                  <a:lnTo>
                    <a:pt x="1337702" y="1818519"/>
                  </a:lnTo>
                  <a:lnTo>
                    <a:pt x="1337384" y="1826769"/>
                  </a:lnTo>
                  <a:lnTo>
                    <a:pt x="1364999" y="2143126"/>
                  </a:lnTo>
                  <a:lnTo>
                    <a:pt x="870151" y="2143126"/>
                  </a:lnTo>
                  <a:lnTo>
                    <a:pt x="870151" y="1651297"/>
                  </a:lnTo>
                  <a:lnTo>
                    <a:pt x="869833" y="1651297"/>
                  </a:lnTo>
                  <a:lnTo>
                    <a:pt x="868881" y="1652249"/>
                  </a:lnTo>
                  <a:lnTo>
                    <a:pt x="867294" y="1653201"/>
                  </a:lnTo>
                  <a:lnTo>
                    <a:pt x="864755" y="1656691"/>
                  </a:lnTo>
                  <a:lnTo>
                    <a:pt x="861581" y="1661133"/>
                  </a:lnTo>
                  <a:lnTo>
                    <a:pt x="858724" y="1667162"/>
                  </a:lnTo>
                  <a:lnTo>
                    <a:pt x="855867" y="1674143"/>
                  </a:lnTo>
                  <a:lnTo>
                    <a:pt x="852376" y="1682710"/>
                  </a:lnTo>
                  <a:lnTo>
                    <a:pt x="848884" y="1691912"/>
                  </a:lnTo>
                  <a:lnTo>
                    <a:pt x="845710" y="1702701"/>
                  </a:lnTo>
                  <a:lnTo>
                    <a:pt x="839044" y="1726816"/>
                  </a:lnTo>
                  <a:lnTo>
                    <a:pt x="832061" y="1755057"/>
                  </a:lnTo>
                  <a:lnTo>
                    <a:pt x="824443" y="1786153"/>
                  </a:lnTo>
                  <a:lnTo>
                    <a:pt x="817460" y="1820423"/>
                  </a:lnTo>
                  <a:lnTo>
                    <a:pt x="810477" y="1856913"/>
                  </a:lnTo>
                  <a:lnTo>
                    <a:pt x="803811" y="1895308"/>
                  </a:lnTo>
                  <a:lnTo>
                    <a:pt x="797145" y="1935606"/>
                  </a:lnTo>
                  <a:lnTo>
                    <a:pt x="790797" y="1976221"/>
                  </a:lnTo>
                  <a:lnTo>
                    <a:pt x="784766" y="2018424"/>
                  </a:lnTo>
                  <a:lnTo>
                    <a:pt x="779688" y="2060308"/>
                  </a:lnTo>
                  <a:lnTo>
                    <a:pt x="774609" y="2101876"/>
                  </a:lnTo>
                  <a:lnTo>
                    <a:pt x="771118" y="2143126"/>
                  </a:lnTo>
                  <a:lnTo>
                    <a:pt x="438150" y="2143126"/>
                  </a:lnTo>
                  <a:lnTo>
                    <a:pt x="443864" y="2084741"/>
                  </a:lnTo>
                  <a:lnTo>
                    <a:pt x="449894" y="2028577"/>
                  </a:lnTo>
                  <a:lnTo>
                    <a:pt x="455925" y="1975269"/>
                  </a:lnTo>
                  <a:lnTo>
                    <a:pt x="463226" y="1923865"/>
                  </a:lnTo>
                  <a:lnTo>
                    <a:pt x="470209" y="1875317"/>
                  </a:lnTo>
                  <a:lnTo>
                    <a:pt x="478144" y="1828990"/>
                  </a:lnTo>
                  <a:lnTo>
                    <a:pt x="485762" y="1784884"/>
                  </a:lnTo>
                  <a:lnTo>
                    <a:pt x="494015" y="1742682"/>
                  </a:lnTo>
                  <a:lnTo>
                    <a:pt x="502585" y="1702701"/>
                  </a:lnTo>
                  <a:lnTo>
                    <a:pt x="511155" y="1665258"/>
                  </a:lnTo>
                  <a:lnTo>
                    <a:pt x="520043" y="1629085"/>
                  </a:lnTo>
                  <a:lnTo>
                    <a:pt x="528931" y="1595450"/>
                  </a:lnTo>
                  <a:lnTo>
                    <a:pt x="537818" y="1563719"/>
                  </a:lnTo>
                  <a:lnTo>
                    <a:pt x="547023" y="1533892"/>
                  </a:lnTo>
                  <a:lnTo>
                    <a:pt x="556228" y="1505969"/>
                  </a:lnTo>
                  <a:lnTo>
                    <a:pt x="565116" y="1479632"/>
                  </a:lnTo>
                  <a:lnTo>
                    <a:pt x="574638" y="1454882"/>
                  </a:lnTo>
                  <a:lnTo>
                    <a:pt x="583526" y="1432036"/>
                  </a:lnTo>
                  <a:lnTo>
                    <a:pt x="592413" y="1410777"/>
                  </a:lnTo>
                  <a:lnTo>
                    <a:pt x="601301" y="1391420"/>
                  </a:lnTo>
                  <a:lnTo>
                    <a:pt x="609871" y="1373334"/>
                  </a:lnTo>
                  <a:lnTo>
                    <a:pt x="618124" y="1356516"/>
                  </a:lnTo>
                  <a:lnTo>
                    <a:pt x="626059" y="1341920"/>
                  </a:lnTo>
                  <a:lnTo>
                    <a:pt x="633995" y="1327959"/>
                  </a:lnTo>
                  <a:lnTo>
                    <a:pt x="641930" y="1315266"/>
                  </a:lnTo>
                  <a:lnTo>
                    <a:pt x="648913" y="1304160"/>
                  </a:lnTo>
                  <a:lnTo>
                    <a:pt x="655579" y="1294324"/>
                  </a:lnTo>
                  <a:lnTo>
                    <a:pt x="661927" y="1285756"/>
                  </a:lnTo>
                  <a:lnTo>
                    <a:pt x="667641" y="1278141"/>
                  </a:lnTo>
                  <a:lnTo>
                    <a:pt x="673037" y="1271478"/>
                  </a:lnTo>
                  <a:lnTo>
                    <a:pt x="677798" y="1266083"/>
                  </a:lnTo>
                  <a:lnTo>
                    <a:pt x="681924" y="1261641"/>
                  </a:lnTo>
                  <a:lnTo>
                    <a:pt x="699065" y="1252756"/>
                  </a:lnTo>
                  <a:lnTo>
                    <a:pt x="717475" y="1243237"/>
                  </a:lnTo>
                  <a:lnTo>
                    <a:pt x="737154" y="1234035"/>
                  </a:lnTo>
                  <a:lnTo>
                    <a:pt x="758104" y="1224833"/>
                  </a:lnTo>
                  <a:lnTo>
                    <a:pt x="779688" y="1215948"/>
                  </a:lnTo>
                  <a:lnTo>
                    <a:pt x="801907" y="1206746"/>
                  </a:lnTo>
                  <a:lnTo>
                    <a:pt x="824761" y="1197227"/>
                  </a:lnTo>
                  <a:lnTo>
                    <a:pt x="848249" y="1188343"/>
                  </a:lnTo>
                  <a:lnTo>
                    <a:pt x="895544" y="1170891"/>
                  </a:lnTo>
                  <a:lnTo>
                    <a:pt x="942204" y="1154390"/>
                  </a:lnTo>
                  <a:lnTo>
                    <a:pt x="987594" y="1138525"/>
                  </a:lnTo>
                  <a:lnTo>
                    <a:pt x="1030445" y="1124564"/>
                  </a:lnTo>
                  <a:lnTo>
                    <a:pt x="1041554" y="1118217"/>
                  </a:lnTo>
                  <a:lnTo>
                    <a:pt x="1053299" y="1112188"/>
                  </a:lnTo>
                  <a:lnTo>
                    <a:pt x="1065678" y="1107111"/>
                  </a:lnTo>
                  <a:lnTo>
                    <a:pt x="1077740" y="1102352"/>
                  </a:lnTo>
                  <a:lnTo>
                    <a:pt x="1090754" y="1097909"/>
                  </a:lnTo>
                  <a:lnTo>
                    <a:pt x="1103768" y="1094102"/>
                  </a:lnTo>
                  <a:lnTo>
                    <a:pt x="1117099" y="1090294"/>
                  </a:lnTo>
                  <a:lnTo>
                    <a:pt x="1131065" y="1087438"/>
                  </a:lnTo>
                  <a:close/>
                  <a:moveTo>
                    <a:pt x="1401445" y="0"/>
                  </a:moveTo>
                  <a:lnTo>
                    <a:pt x="1412240" y="318"/>
                  </a:lnTo>
                  <a:lnTo>
                    <a:pt x="1423353" y="635"/>
                  </a:lnTo>
                  <a:lnTo>
                    <a:pt x="1433513" y="1588"/>
                  </a:lnTo>
                  <a:lnTo>
                    <a:pt x="1444308" y="2223"/>
                  </a:lnTo>
                  <a:lnTo>
                    <a:pt x="1454786" y="3494"/>
                  </a:lnTo>
                  <a:lnTo>
                    <a:pt x="1465263" y="4764"/>
                  </a:lnTo>
                  <a:lnTo>
                    <a:pt x="1475423" y="6670"/>
                  </a:lnTo>
                  <a:lnTo>
                    <a:pt x="1485266" y="8575"/>
                  </a:lnTo>
                  <a:lnTo>
                    <a:pt x="1495426" y="10798"/>
                  </a:lnTo>
                  <a:lnTo>
                    <a:pt x="1505268" y="13339"/>
                  </a:lnTo>
                  <a:lnTo>
                    <a:pt x="1515111" y="15880"/>
                  </a:lnTo>
                  <a:lnTo>
                    <a:pt x="1524636" y="19056"/>
                  </a:lnTo>
                  <a:lnTo>
                    <a:pt x="1533843" y="22232"/>
                  </a:lnTo>
                  <a:lnTo>
                    <a:pt x="1543368" y="25726"/>
                  </a:lnTo>
                  <a:lnTo>
                    <a:pt x="1552576" y="29219"/>
                  </a:lnTo>
                  <a:lnTo>
                    <a:pt x="1561466" y="33030"/>
                  </a:lnTo>
                  <a:lnTo>
                    <a:pt x="1570356" y="37159"/>
                  </a:lnTo>
                  <a:lnTo>
                    <a:pt x="1578928" y="41605"/>
                  </a:lnTo>
                  <a:lnTo>
                    <a:pt x="1587818" y="46052"/>
                  </a:lnTo>
                  <a:lnTo>
                    <a:pt x="1596073" y="50816"/>
                  </a:lnTo>
                  <a:lnTo>
                    <a:pt x="1604646" y="55897"/>
                  </a:lnTo>
                  <a:lnTo>
                    <a:pt x="1612583" y="60979"/>
                  </a:lnTo>
                  <a:lnTo>
                    <a:pt x="1620521" y="66378"/>
                  </a:lnTo>
                  <a:lnTo>
                    <a:pt x="1628776" y="72095"/>
                  </a:lnTo>
                  <a:lnTo>
                    <a:pt x="1636078" y="77812"/>
                  </a:lnTo>
                  <a:lnTo>
                    <a:pt x="1644016" y="83528"/>
                  </a:lnTo>
                  <a:lnTo>
                    <a:pt x="1651318" y="89880"/>
                  </a:lnTo>
                  <a:lnTo>
                    <a:pt x="1658303" y="96232"/>
                  </a:lnTo>
                  <a:lnTo>
                    <a:pt x="1665606" y="102902"/>
                  </a:lnTo>
                  <a:lnTo>
                    <a:pt x="1672591" y="109571"/>
                  </a:lnTo>
                  <a:lnTo>
                    <a:pt x="1679258" y="116241"/>
                  </a:lnTo>
                  <a:lnTo>
                    <a:pt x="1685926" y="123546"/>
                  </a:lnTo>
                  <a:lnTo>
                    <a:pt x="1692593" y="130851"/>
                  </a:lnTo>
                  <a:lnTo>
                    <a:pt x="1698943" y="138155"/>
                  </a:lnTo>
                  <a:lnTo>
                    <a:pt x="1704976" y="145778"/>
                  </a:lnTo>
                  <a:lnTo>
                    <a:pt x="1710691" y="153400"/>
                  </a:lnTo>
                  <a:lnTo>
                    <a:pt x="1716723" y="161658"/>
                  </a:lnTo>
                  <a:lnTo>
                    <a:pt x="1722438" y="169597"/>
                  </a:lnTo>
                  <a:lnTo>
                    <a:pt x="1727836" y="177537"/>
                  </a:lnTo>
                  <a:lnTo>
                    <a:pt x="1733233" y="186113"/>
                  </a:lnTo>
                  <a:lnTo>
                    <a:pt x="1738313" y="194688"/>
                  </a:lnTo>
                  <a:lnTo>
                    <a:pt x="1743076" y="203263"/>
                  </a:lnTo>
                  <a:lnTo>
                    <a:pt x="1747838" y="212156"/>
                  </a:lnTo>
                  <a:lnTo>
                    <a:pt x="1752283" y="221048"/>
                  </a:lnTo>
                  <a:lnTo>
                    <a:pt x="1760856" y="239469"/>
                  </a:lnTo>
                  <a:lnTo>
                    <a:pt x="1768793" y="258207"/>
                  </a:lnTo>
                  <a:lnTo>
                    <a:pt x="1776096" y="277581"/>
                  </a:lnTo>
                  <a:lnTo>
                    <a:pt x="1782446" y="297272"/>
                  </a:lnTo>
                  <a:lnTo>
                    <a:pt x="1788161" y="317916"/>
                  </a:lnTo>
                  <a:lnTo>
                    <a:pt x="1792923" y="338560"/>
                  </a:lnTo>
                  <a:lnTo>
                    <a:pt x="1797051" y="359521"/>
                  </a:lnTo>
                  <a:lnTo>
                    <a:pt x="1799908" y="380800"/>
                  </a:lnTo>
                  <a:lnTo>
                    <a:pt x="1802448" y="402397"/>
                  </a:lnTo>
                  <a:lnTo>
                    <a:pt x="1804036" y="424946"/>
                  </a:lnTo>
                  <a:lnTo>
                    <a:pt x="1809751" y="426534"/>
                  </a:lnTo>
                  <a:lnTo>
                    <a:pt x="1815148" y="428758"/>
                  </a:lnTo>
                  <a:lnTo>
                    <a:pt x="1819911" y="431616"/>
                  </a:lnTo>
                  <a:lnTo>
                    <a:pt x="1825308" y="434474"/>
                  </a:lnTo>
                  <a:lnTo>
                    <a:pt x="1829753" y="437968"/>
                  </a:lnTo>
                  <a:lnTo>
                    <a:pt x="1834198" y="441144"/>
                  </a:lnTo>
                  <a:lnTo>
                    <a:pt x="1838326" y="445273"/>
                  </a:lnTo>
                  <a:lnTo>
                    <a:pt x="1842453" y="449401"/>
                  </a:lnTo>
                  <a:lnTo>
                    <a:pt x="1845628" y="453848"/>
                  </a:lnTo>
                  <a:lnTo>
                    <a:pt x="1849121" y="458612"/>
                  </a:lnTo>
                  <a:lnTo>
                    <a:pt x="1851978" y="463693"/>
                  </a:lnTo>
                  <a:lnTo>
                    <a:pt x="1854201" y="469728"/>
                  </a:lnTo>
                  <a:lnTo>
                    <a:pt x="1856423" y="475762"/>
                  </a:lnTo>
                  <a:lnTo>
                    <a:pt x="1858328" y="482114"/>
                  </a:lnTo>
                  <a:lnTo>
                    <a:pt x="1859916" y="488784"/>
                  </a:lnTo>
                  <a:lnTo>
                    <a:pt x="1860868" y="496088"/>
                  </a:lnTo>
                  <a:lnTo>
                    <a:pt x="1861503" y="502123"/>
                  </a:lnTo>
                  <a:lnTo>
                    <a:pt x="1862138" y="507839"/>
                  </a:lnTo>
                  <a:lnTo>
                    <a:pt x="1862138" y="513874"/>
                  </a:lnTo>
                  <a:lnTo>
                    <a:pt x="1861503" y="519908"/>
                  </a:lnTo>
                  <a:lnTo>
                    <a:pt x="1861186" y="526260"/>
                  </a:lnTo>
                  <a:lnTo>
                    <a:pt x="1860868" y="532294"/>
                  </a:lnTo>
                  <a:lnTo>
                    <a:pt x="1858963" y="544998"/>
                  </a:lnTo>
                  <a:lnTo>
                    <a:pt x="1856106" y="557385"/>
                  </a:lnTo>
                  <a:lnTo>
                    <a:pt x="1852296" y="569771"/>
                  </a:lnTo>
                  <a:lnTo>
                    <a:pt x="1847851" y="582157"/>
                  </a:lnTo>
                  <a:lnTo>
                    <a:pt x="1842771" y="593908"/>
                  </a:lnTo>
                  <a:lnTo>
                    <a:pt x="1836738" y="605342"/>
                  </a:lnTo>
                  <a:lnTo>
                    <a:pt x="1833881" y="611059"/>
                  </a:lnTo>
                  <a:lnTo>
                    <a:pt x="1830071" y="616140"/>
                  </a:lnTo>
                  <a:lnTo>
                    <a:pt x="1826578" y="621540"/>
                  </a:lnTo>
                  <a:lnTo>
                    <a:pt x="1823086" y="626621"/>
                  </a:lnTo>
                  <a:lnTo>
                    <a:pt x="1818958" y="631385"/>
                  </a:lnTo>
                  <a:lnTo>
                    <a:pt x="1814831" y="635831"/>
                  </a:lnTo>
                  <a:lnTo>
                    <a:pt x="1810703" y="640278"/>
                  </a:lnTo>
                  <a:lnTo>
                    <a:pt x="1806258" y="644407"/>
                  </a:lnTo>
                  <a:lnTo>
                    <a:pt x="1801813" y="648218"/>
                  </a:lnTo>
                  <a:lnTo>
                    <a:pt x="1797051" y="652029"/>
                  </a:lnTo>
                  <a:lnTo>
                    <a:pt x="1792288" y="655205"/>
                  </a:lnTo>
                  <a:lnTo>
                    <a:pt x="1787208" y="658063"/>
                  </a:lnTo>
                  <a:lnTo>
                    <a:pt x="1782128" y="660922"/>
                  </a:lnTo>
                  <a:lnTo>
                    <a:pt x="1777048" y="663145"/>
                  </a:lnTo>
                  <a:lnTo>
                    <a:pt x="1771651" y="681248"/>
                  </a:lnTo>
                  <a:lnTo>
                    <a:pt x="1766571" y="699033"/>
                  </a:lnTo>
                  <a:lnTo>
                    <a:pt x="1760538" y="716501"/>
                  </a:lnTo>
                  <a:lnTo>
                    <a:pt x="1754188" y="733969"/>
                  </a:lnTo>
                  <a:lnTo>
                    <a:pt x="1747521" y="751437"/>
                  </a:lnTo>
                  <a:lnTo>
                    <a:pt x="1740218" y="768587"/>
                  </a:lnTo>
                  <a:lnTo>
                    <a:pt x="1732598" y="785420"/>
                  </a:lnTo>
                  <a:lnTo>
                    <a:pt x="1724661" y="801618"/>
                  </a:lnTo>
                  <a:lnTo>
                    <a:pt x="1716406" y="817497"/>
                  </a:lnTo>
                  <a:lnTo>
                    <a:pt x="1707516" y="833695"/>
                  </a:lnTo>
                  <a:lnTo>
                    <a:pt x="1698308" y="848940"/>
                  </a:lnTo>
                  <a:lnTo>
                    <a:pt x="1688148" y="863867"/>
                  </a:lnTo>
                  <a:lnTo>
                    <a:pt x="1677988" y="878159"/>
                  </a:lnTo>
                  <a:lnTo>
                    <a:pt x="1667511" y="892451"/>
                  </a:lnTo>
                  <a:lnTo>
                    <a:pt x="1656716" y="905790"/>
                  </a:lnTo>
                  <a:lnTo>
                    <a:pt x="1644968" y="918811"/>
                  </a:lnTo>
                  <a:lnTo>
                    <a:pt x="1633221" y="931515"/>
                  </a:lnTo>
                  <a:lnTo>
                    <a:pt x="1620838" y="943266"/>
                  </a:lnTo>
                  <a:lnTo>
                    <a:pt x="1607821" y="954382"/>
                  </a:lnTo>
                  <a:lnTo>
                    <a:pt x="1594803" y="964863"/>
                  </a:lnTo>
                  <a:lnTo>
                    <a:pt x="1581151" y="974709"/>
                  </a:lnTo>
                  <a:lnTo>
                    <a:pt x="1567181" y="983919"/>
                  </a:lnTo>
                  <a:lnTo>
                    <a:pt x="1552576" y="992176"/>
                  </a:lnTo>
                  <a:lnTo>
                    <a:pt x="1545273" y="996305"/>
                  </a:lnTo>
                  <a:lnTo>
                    <a:pt x="1537336" y="1000116"/>
                  </a:lnTo>
                  <a:lnTo>
                    <a:pt x="1530033" y="1003610"/>
                  </a:lnTo>
                  <a:lnTo>
                    <a:pt x="1522096" y="1006786"/>
                  </a:lnTo>
                  <a:lnTo>
                    <a:pt x="1513841" y="1010279"/>
                  </a:lnTo>
                  <a:lnTo>
                    <a:pt x="1506221" y="1012820"/>
                  </a:lnTo>
                  <a:lnTo>
                    <a:pt x="1497966" y="1015679"/>
                  </a:lnTo>
                  <a:lnTo>
                    <a:pt x="1489711" y="1017902"/>
                  </a:lnTo>
                  <a:lnTo>
                    <a:pt x="1481456" y="1020443"/>
                  </a:lnTo>
                  <a:lnTo>
                    <a:pt x="1473201" y="1022348"/>
                  </a:lnTo>
                  <a:lnTo>
                    <a:pt x="1464628" y="1024254"/>
                  </a:lnTo>
                  <a:lnTo>
                    <a:pt x="1455738" y="1025842"/>
                  </a:lnTo>
                  <a:lnTo>
                    <a:pt x="1447166" y="1027112"/>
                  </a:lnTo>
                  <a:lnTo>
                    <a:pt x="1438276" y="1028383"/>
                  </a:lnTo>
                  <a:lnTo>
                    <a:pt x="1429068" y="1029018"/>
                  </a:lnTo>
                  <a:lnTo>
                    <a:pt x="1419860" y="1029971"/>
                  </a:lnTo>
                  <a:lnTo>
                    <a:pt x="1410653" y="1030288"/>
                  </a:lnTo>
                  <a:lnTo>
                    <a:pt x="1401445" y="1030288"/>
                  </a:lnTo>
                  <a:lnTo>
                    <a:pt x="1391920" y="1030288"/>
                  </a:lnTo>
                  <a:lnTo>
                    <a:pt x="1382713" y="1029971"/>
                  </a:lnTo>
                  <a:lnTo>
                    <a:pt x="1373823" y="1029018"/>
                  </a:lnTo>
                  <a:lnTo>
                    <a:pt x="1364933" y="1028383"/>
                  </a:lnTo>
                  <a:lnTo>
                    <a:pt x="1356043" y="1027112"/>
                  </a:lnTo>
                  <a:lnTo>
                    <a:pt x="1347153" y="1025842"/>
                  </a:lnTo>
                  <a:lnTo>
                    <a:pt x="1338580" y="1024254"/>
                  </a:lnTo>
                  <a:lnTo>
                    <a:pt x="1330008" y="1022348"/>
                  </a:lnTo>
                  <a:lnTo>
                    <a:pt x="1321753" y="1020443"/>
                  </a:lnTo>
                  <a:lnTo>
                    <a:pt x="1313180" y="1018219"/>
                  </a:lnTo>
                  <a:lnTo>
                    <a:pt x="1305243" y="1015679"/>
                  </a:lnTo>
                  <a:lnTo>
                    <a:pt x="1297305" y="1013138"/>
                  </a:lnTo>
                  <a:lnTo>
                    <a:pt x="1289050" y="1010279"/>
                  </a:lnTo>
                  <a:lnTo>
                    <a:pt x="1281430" y="1007104"/>
                  </a:lnTo>
                  <a:lnTo>
                    <a:pt x="1273493" y="1003928"/>
                  </a:lnTo>
                  <a:lnTo>
                    <a:pt x="1266190" y="1000434"/>
                  </a:lnTo>
                  <a:lnTo>
                    <a:pt x="1250950" y="992812"/>
                  </a:lnTo>
                  <a:lnTo>
                    <a:pt x="1236345" y="984554"/>
                  </a:lnTo>
                  <a:lnTo>
                    <a:pt x="1222693" y="975344"/>
                  </a:lnTo>
                  <a:lnTo>
                    <a:pt x="1209040" y="965498"/>
                  </a:lnTo>
                  <a:lnTo>
                    <a:pt x="1196023" y="955017"/>
                  </a:lnTo>
                  <a:lnTo>
                    <a:pt x="1183005" y="943901"/>
                  </a:lnTo>
                  <a:lnTo>
                    <a:pt x="1170623" y="932150"/>
                  </a:lnTo>
                  <a:lnTo>
                    <a:pt x="1158875" y="919764"/>
                  </a:lnTo>
                  <a:lnTo>
                    <a:pt x="1147128" y="907378"/>
                  </a:lnTo>
                  <a:lnTo>
                    <a:pt x="1136333" y="893721"/>
                  </a:lnTo>
                  <a:lnTo>
                    <a:pt x="1125538" y="879747"/>
                  </a:lnTo>
                  <a:lnTo>
                    <a:pt x="1115695" y="865455"/>
                  </a:lnTo>
                  <a:lnTo>
                    <a:pt x="1105853" y="850845"/>
                  </a:lnTo>
                  <a:lnTo>
                    <a:pt x="1096645" y="835601"/>
                  </a:lnTo>
                  <a:lnTo>
                    <a:pt x="1087755" y="820038"/>
                  </a:lnTo>
                  <a:lnTo>
                    <a:pt x="1079183" y="803841"/>
                  </a:lnTo>
                  <a:lnTo>
                    <a:pt x="1070928" y="787643"/>
                  </a:lnTo>
                  <a:lnTo>
                    <a:pt x="1063625" y="770811"/>
                  </a:lnTo>
                  <a:lnTo>
                    <a:pt x="1056323" y="753978"/>
                  </a:lnTo>
                  <a:lnTo>
                    <a:pt x="1049655" y="737145"/>
                  </a:lnTo>
                  <a:lnTo>
                    <a:pt x="1043305" y="719677"/>
                  </a:lnTo>
                  <a:lnTo>
                    <a:pt x="1037273" y="702209"/>
                  </a:lnTo>
                  <a:lnTo>
                    <a:pt x="1031558" y="684106"/>
                  </a:lnTo>
                  <a:lnTo>
                    <a:pt x="1026795" y="666321"/>
                  </a:lnTo>
                  <a:lnTo>
                    <a:pt x="1020763" y="664415"/>
                  </a:lnTo>
                  <a:lnTo>
                    <a:pt x="1015365" y="662827"/>
                  </a:lnTo>
                  <a:lnTo>
                    <a:pt x="1009650" y="659969"/>
                  </a:lnTo>
                  <a:lnTo>
                    <a:pt x="1004253" y="657110"/>
                  </a:lnTo>
                  <a:lnTo>
                    <a:pt x="998855" y="653617"/>
                  </a:lnTo>
                  <a:lnTo>
                    <a:pt x="993775" y="650441"/>
                  </a:lnTo>
                  <a:lnTo>
                    <a:pt x="989013" y="646312"/>
                  </a:lnTo>
                  <a:lnTo>
                    <a:pt x="984250" y="642183"/>
                  </a:lnTo>
                  <a:lnTo>
                    <a:pt x="979805" y="637737"/>
                  </a:lnTo>
                  <a:lnTo>
                    <a:pt x="975360" y="632973"/>
                  </a:lnTo>
                  <a:lnTo>
                    <a:pt x="970598" y="627891"/>
                  </a:lnTo>
                  <a:lnTo>
                    <a:pt x="966788" y="622492"/>
                  </a:lnTo>
                  <a:lnTo>
                    <a:pt x="962978" y="617411"/>
                  </a:lnTo>
                  <a:lnTo>
                    <a:pt x="959168" y="611376"/>
                  </a:lnTo>
                  <a:lnTo>
                    <a:pt x="955358" y="605660"/>
                  </a:lnTo>
                  <a:lnTo>
                    <a:pt x="952500" y="599625"/>
                  </a:lnTo>
                  <a:lnTo>
                    <a:pt x="949325" y="593591"/>
                  </a:lnTo>
                  <a:lnTo>
                    <a:pt x="946468" y="587239"/>
                  </a:lnTo>
                  <a:lnTo>
                    <a:pt x="943610" y="580887"/>
                  </a:lnTo>
                  <a:lnTo>
                    <a:pt x="941388" y="574535"/>
                  </a:lnTo>
                  <a:lnTo>
                    <a:pt x="939165" y="567865"/>
                  </a:lnTo>
                  <a:lnTo>
                    <a:pt x="937260" y="561196"/>
                  </a:lnTo>
                  <a:lnTo>
                    <a:pt x="935355" y="554526"/>
                  </a:lnTo>
                  <a:lnTo>
                    <a:pt x="934085" y="547857"/>
                  </a:lnTo>
                  <a:lnTo>
                    <a:pt x="932815" y="541505"/>
                  </a:lnTo>
                  <a:lnTo>
                    <a:pt x="931863" y="534835"/>
                  </a:lnTo>
                  <a:lnTo>
                    <a:pt x="930910" y="528166"/>
                  </a:lnTo>
                  <a:lnTo>
                    <a:pt x="930593" y="521496"/>
                  </a:lnTo>
                  <a:lnTo>
                    <a:pt x="930275" y="515144"/>
                  </a:lnTo>
                  <a:lnTo>
                    <a:pt x="930275" y="508792"/>
                  </a:lnTo>
                  <a:lnTo>
                    <a:pt x="930593" y="502440"/>
                  </a:lnTo>
                  <a:lnTo>
                    <a:pt x="931228" y="496088"/>
                  </a:lnTo>
                  <a:lnTo>
                    <a:pt x="932498" y="488148"/>
                  </a:lnTo>
                  <a:lnTo>
                    <a:pt x="934403" y="480526"/>
                  </a:lnTo>
                  <a:lnTo>
                    <a:pt x="936625" y="473539"/>
                  </a:lnTo>
                  <a:lnTo>
                    <a:pt x="939165" y="466869"/>
                  </a:lnTo>
                  <a:lnTo>
                    <a:pt x="942023" y="460835"/>
                  </a:lnTo>
                  <a:lnTo>
                    <a:pt x="945515" y="455436"/>
                  </a:lnTo>
                  <a:lnTo>
                    <a:pt x="949325" y="450037"/>
                  </a:lnTo>
                  <a:lnTo>
                    <a:pt x="953770" y="445273"/>
                  </a:lnTo>
                  <a:lnTo>
                    <a:pt x="958215" y="440826"/>
                  </a:lnTo>
                  <a:lnTo>
                    <a:pt x="962978" y="437015"/>
                  </a:lnTo>
                  <a:lnTo>
                    <a:pt x="968058" y="433204"/>
                  </a:lnTo>
                  <a:lnTo>
                    <a:pt x="973773" y="430345"/>
                  </a:lnTo>
                  <a:lnTo>
                    <a:pt x="979805" y="427805"/>
                  </a:lnTo>
                  <a:lnTo>
                    <a:pt x="985520" y="425264"/>
                  </a:lnTo>
                  <a:lnTo>
                    <a:pt x="992188" y="423358"/>
                  </a:lnTo>
                  <a:lnTo>
                    <a:pt x="998855" y="421453"/>
                  </a:lnTo>
                  <a:lnTo>
                    <a:pt x="1000443" y="399538"/>
                  </a:lnTo>
                  <a:lnTo>
                    <a:pt x="1002983" y="377942"/>
                  </a:lnTo>
                  <a:lnTo>
                    <a:pt x="1006475" y="356663"/>
                  </a:lnTo>
                  <a:lnTo>
                    <a:pt x="1010603" y="336019"/>
                  </a:lnTo>
                  <a:lnTo>
                    <a:pt x="1015365" y="315057"/>
                  </a:lnTo>
                  <a:lnTo>
                    <a:pt x="1020763" y="295049"/>
                  </a:lnTo>
                  <a:lnTo>
                    <a:pt x="1027748" y="275358"/>
                  </a:lnTo>
                  <a:lnTo>
                    <a:pt x="1034733" y="256302"/>
                  </a:lnTo>
                  <a:lnTo>
                    <a:pt x="1042353" y="237564"/>
                  </a:lnTo>
                  <a:lnTo>
                    <a:pt x="1051243" y="219143"/>
                  </a:lnTo>
                  <a:lnTo>
                    <a:pt x="1060768" y="201675"/>
                  </a:lnTo>
                  <a:lnTo>
                    <a:pt x="1065530" y="193417"/>
                  </a:lnTo>
                  <a:lnTo>
                    <a:pt x="1070610" y="184842"/>
                  </a:lnTo>
                  <a:lnTo>
                    <a:pt x="1076008" y="176585"/>
                  </a:lnTo>
                  <a:lnTo>
                    <a:pt x="1081405" y="168327"/>
                  </a:lnTo>
                  <a:lnTo>
                    <a:pt x="1087120" y="160070"/>
                  </a:lnTo>
                  <a:lnTo>
                    <a:pt x="1092835" y="152447"/>
                  </a:lnTo>
                  <a:lnTo>
                    <a:pt x="1098868" y="144507"/>
                  </a:lnTo>
                  <a:lnTo>
                    <a:pt x="1104900" y="137202"/>
                  </a:lnTo>
                  <a:lnTo>
                    <a:pt x="1111250" y="129580"/>
                  </a:lnTo>
                  <a:lnTo>
                    <a:pt x="1117600" y="122593"/>
                  </a:lnTo>
                  <a:lnTo>
                    <a:pt x="1124268" y="115606"/>
                  </a:lnTo>
                  <a:lnTo>
                    <a:pt x="1131253" y="108619"/>
                  </a:lnTo>
                  <a:lnTo>
                    <a:pt x="1137920" y="101949"/>
                  </a:lnTo>
                  <a:lnTo>
                    <a:pt x="1144905" y="95597"/>
                  </a:lnTo>
                  <a:lnTo>
                    <a:pt x="1152525" y="89245"/>
                  </a:lnTo>
                  <a:lnTo>
                    <a:pt x="1159828" y="82893"/>
                  </a:lnTo>
                  <a:lnTo>
                    <a:pt x="1167130" y="76859"/>
                  </a:lnTo>
                  <a:lnTo>
                    <a:pt x="1175068" y="71460"/>
                  </a:lnTo>
                  <a:lnTo>
                    <a:pt x="1183005" y="65743"/>
                  </a:lnTo>
                  <a:lnTo>
                    <a:pt x="1190943" y="60661"/>
                  </a:lnTo>
                  <a:lnTo>
                    <a:pt x="1198880" y="55262"/>
                  </a:lnTo>
                  <a:lnTo>
                    <a:pt x="1207453" y="50498"/>
                  </a:lnTo>
                  <a:lnTo>
                    <a:pt x="1216025" y="45734"/>
                  </a:lnTo>
                  <a:lnTo>
                    <a:pt x="1224598" y="41288"/>
                  </a:lnTo>
                  <a:lnTo>
                    <a:pt x="1233170" y="36841"/>
                  </a:lnTo>
                  <a:lnTo>
                    <a:pt x="1242060" y="32713"/>
                  </a:lnTo>
                  <a:lnTo>
                    <a:pt x="1250950" y="28902"/>
                  </a:lnTo>
                  <a:lnTo>
                    <a:pt x="1260158" y="25408"/>
                  </a:lnTo>
                  <a:lnTo>
                    <a:pt x="1269365" y="21914"/>
                  </a:lnTo>
                  <a:lnTo>
                    <a:pt x="1278890" y="19056"/>
                  </a:lnTo>
                  <a:lnTo>
                    <a:pt x="1288415" y="15880"/>
                  </a:lnTo>
                  <a:lnTo>
                    <a:pt x="1297940" y="13339"/>
                  </a:lnTo>
                  <a:lnTo>
                    <a:pt x="1307783" y="10798"/>
                  </a:lnTo>
                  <a:lnTo>
                    <a:pt x="1317625" y="8575"/>
                  </a:lnTo>
                  <a:lnTo>
                    <a:pt x="1327785" y="6670"/>
                  </a:lnTo>
                  <a:lnTo>
                    <a:pt x="1337945" y="4764"/>
                  </a:lnTo>
                  <a:lnTo>
                    <a:pt x="1348105" y="3494"/>
                  </a:lnTo>
                  <a:lnTo>
                    <a:pt x="1358583" y="2223"/>
                  </a:lnTo>
                  <a:lnTo>
                    <a:pt x="1369060" y="1588"/>
                  </a:lnTo>
                  <a:lnTo>
                    <a:pt x="1379855" y="635"/>
                  </a:lnTo>
                  <a:lnTo>
                    <a:pt x="1390650" y="318"/>
                  </a:lnTo>
                  <a:lnTo>
                    <a:pt x="1401445" y="0"/>
                  </a:lnTo>
                  <a:close/>
                </a:path>
              </a:pathLst>
            </a:custGeom>
            <a:solidFill>
              <a:srgbClr val="197BC8"/>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sz="2400">
                <a:solidFill>
                  <a:srgbClr val="FFFFFF"/>
                </a:solidFill>
              </a:endParaRPr>
            </a:p>
          </p:txBody>
        </p:sp>
      </p:grpSp>
    </p:spTree>
    <p:extLst>
      <p:ext uri="{BB962C8B-B14F-4D97-AF65-F5344CB8AC3E}">
        <p14:creationId xmlns:p14="http://schemas.microsoft.com/office/powerpoint/2010/main" val="3979056618"/>
      </p:ext>
    </p:extLst>
  </p:cSld>
  <p:clrMapOvr>
    <a:masterClrMapping/>
  </p:clrMapOvr>
  <mc:AlternateContent xmlns:mc="http://schemas.openxmlformats.org/markup-compatibility/2006" xmlns:p14="http://schemas.microsoft.com/office/powerpoint/2010/main">
    <mc:Choice Requires="p14">
      <p:transition spd="slow" p14:dur="900" advClick="0" advTm="5000">
        <p14:warp dir="in"/>
      </p:transition>
    </mc:Choice>
    <mc:Fallback xmlns="">
      <p:transition spd="slow" advClick="0" advTm="500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outHorizontal)">
                                          <p:cBhvr>
                                            <p:cTn id="7" dur="500"/>
                                            <p:tgtEl>
                                              <p:spTgt spid="3"/>
                                            </p:tgtEl>
                                          </p:cBhvr>
                                        </p:animEffect>
                                      </p:childTnLst>
                                    </p:cTn>
                                  </p:par>
                                </p:childTnLst>
                              </p:cTn>
                            </p:par>
                            <p:par>
                              <p:cTn id="8" fill="hold">
                                <p:stCondLst>
                                  <p:cond delay="500"/>
                                </p:stCondLst>
                                <p:childTnLst>
                                  <p:par>
                                    <p:cTn id="9" presetID="2" presetClass="entr" presetSubtype="8" fill="hold" nodeType="afterEffect" p14:presetBounceEnd="40000">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14:bounceEnd="40000">
                                          <p:cBhvr additive="base">
                                            <p:cTn id="11"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2" dur="750" fill="hold"/>
                                            <p:tgtEl>
                                              <p:spTgt spid="10"/>
                                            </p:tgtEl>
                                            <p:attrNameLst>
                                              <p:attrName>ppt_y</p:attrName>
                                            </p:attrNameLst>
                                          </p:cBhvr>
                                          <p:tavLst>
                                            <p:tav tm="0">
                                              <p:val>
                                                <p:strVal val="#ppt_y"/>
                                              </p:val>
                                            </p:tav>
                                            <p:tav tm="100000">
                                              <p:val>
                                                <p:strVal val="#ppt_y"/>
                                              </p:val>
                                            </p:tav>
                                          </p:tavLst>
                                        </p:anim>
                                      </p:childTnLst>
                                    </p:cTn>
                                  </p:par>
                                </p:childTnLst>
                              </p:cTn>
                            </p:par>
                            <p:par>
                              <p:cTn id="13" fill="hold">
                                <p:stCondLst>
                                  <p:cond delay="1250"/>
                                </p:stCondLst>
                                <p:childTnLst>
                                  <p:par>
                                    <p:cTn id="14" presetID="16" presetClass="entr" presetSubtype="42" fill="hold" nodeType="after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barn(outHorizontal)">
                                          <p:cBhvr>
                                            <p:cTn id="16" dur="500"/>
                                            <p:tgtEl>
                                              <p:spTgt spid="4"/>
                                            </p:tgtEl>
                                          </p:cBhvr>
                                        </p:animEffect>
                                      </p:childTnLst>
                                    </p:cTn>
                                  </p:par>
                                </p:childTnLst>
                              </p:cTn>
                            </p:par>
                            <p:par>
                              <p:cTn id="17" fill="hold">
                                <p:stCondLst>
                                  <p:cond delay="1750"/>
                                </p:stCondLst>
                                <p:childTnLst>
                                  <p:par>
                                    <p:cTn id="18" presetID="12" presetClass="entr" presetSubtype="8" fill="hold" grpId="0" nodeType="afterEffect">
                                      <p:stCondLst>
                                        <p:cond delay="0"/>
                                      </p:stCondLst>
                                      <p:childTnLst>
                                        <p:set>
                                          <p:cBhvr>
                                            <p:cTn id="19" dur="1" fill="hold">
                                              <p:stCondLst>
                                                <p:cond delay="0"/>
                                              </p:stCondLst>
                                            </p:cTn>
                                            <p:tgtEl>
                                              <p:spTgt spid="5"/>
                                            </p:tgtEl>
                                            <p:attrNameLst>
                                              <p:attrName>style.visibility</p:attrName>
                                            </p:attrNameLst>
                                          </p:cBhvr>
                                          <p:to>
                                            <p:strVal val="visible"/>
                                          </p:to>
                                        </p:set>
                                        <p:anim calcmode="lin" valueType="num">
                                          <p:cBhvr additive="base">
                                            <p:cTn id="20" dur="500"/>
                                            <p:tgtEl>
                                              <p:spTgt spid="5"/>
                                            </p:tgtEl>
                                            <p:attrNameLst>
                                              <p:attrName>ppt_x</p:attrName>
                                            </p:attrNameLst>
                                          </p:cBhvr>
                                          <p:tavLst>
                                            <p:tav tm="0">
                                              <p:val>
                                                <p:strVal val="#ppt_x-#ppt_w*1.125000"/>
                                              </p:val>
                                            </p:tav>
                                            <p:tav tm="100000">
                                              <p:val>
                                                <p:strVal val="#ppt_x"/>
                                              </p:val>
                                            </p:tav>
                                          </p:tavLst>
                                        </p:anim>
                                        <p:animEffect transition="in" filter="wipe(right)">
                                          <p:cBhvr>
                                            <p:cTn id="21" dur="500"/>
                                            <p:tgtEl>
                                              <p:spTgt spid="5"/>
                                            </p:tgtEl>
                                          </p:cBhvr>
                                        </p:animEffect>
                                      </p:childTnLst>
                                    </p:cTn>
                                  </p:par>
                                </p:childTnLst>
                              </p:cTn>
                            </p:par>
                            <p:par>
                              <p:cTn id="22" fill="hold">
                                <p:stCondLst>
                                  <p:cond delay="2250"/>
                                </p:stCondLst>
                                <p:childTnLst>
                                  <p:par>
                                    <p:cTn id="23" presetID="37" presetClass="entr" presetSubtype="0" fill="hold" grpId="0" nodeType="after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1000"/>
                                            <p:tgtEl>
                                              <p:spTgt spid="6"/>
                                            </p:tgtEl>
                                          </p:cBhvr>
                                        </p:animEffect>
                                        <p:anim calcmode="lin" valueType="num">
                                          <p:cBhvr>
                                            <p:cTn id="26" dur="1000" fill="hold"/>
                                            <p:tgtEl>
                                              <p:spTgt spid="6"/>
                                            </p:tgtEl>
                                            <p:attrNameLst>
                                              <p:attrName>ppt_x</p:attrName>
                                            </p:attrNameLst>
                                          </p:cBhvr>
                                          <p:tavLst>
                                            <p:tav tm="0">
                                              <p:val>
                                                <p:strVal val="#ppt_x"/>
                                              </p:val>
                                            </p:tav>
                                            <p:tav tm="100000">
                                              <p:val>
                                                <p:strVal val="#ppt_x"/>
                                              </p:val>
                                            </p:tav>
                                          </p:tavLst>
                                        </p:anim>
                                        <p:anim calcmode="lin" valueType="num">
                                          <p:cBhvr>
                                            <p:cTn id="27" dur="900" decel="100000" fill="hold"/>
                                            <p:tgtEl>
                                              <p:spTgt spid="6"/>
                                            </p:tgtEl>
                                            <p:attrNameLst>
                                              <p:attrName>ppt_y</p:attrName>
                                            </p:attrNameLst>
                                          </p:cBhvr>
                                          <p:tavLst>
                                            <p:tav tm="0">
                                              <p:val>
                                                <p:strVal val="#ppt_y+1"/>
                                              </p:val>
                                            </p:tav>
                                            <p:tav tm="100000">
                                              <p:val>
                                                <p:strVal val="#ppt_y-.03"/>
                                              </p:val>
                                            </p:tav>
                                          </p:tavLst>
                                        </p:anim>
                                        <p:anim calcmode="lin" valueType="num">
                                          <p:cBhvr>
                                            <p:cTn id="28" dur="100" accel="100000" fill="hold">
                                              <p:stCondLst>
                                                <p:cond delay="900"/>
                                              </p:stCondLst>
                                            </p:cTn>
                                            <p:tgtEl>
                                              <p:spTgt spid="6"/>
                                            </p:tgtEl>
                                            <p:attrNameLst>
                                              <p:attrName>ppt_y</p:attrName>
                                            </p:attrNameLst>
                                          </p:cBhvr>
                                          <p:tavLst>
                                            <p:tav tm="0">
                                              <p:val>
                                                <p:strVal val="#ppt_y-.03"/>
                                              </p:val>
                                            </p:tav>
                                            <p:tav tm="100000">
                                              <p:val>
                                                <p:strVal val="#ppt_y"/>
                                              </p:val>
                                            </p:tav>
                                          </p:tavLst>
                                        </p:anim>
                                      </p:childTnLst>
                                    </p:cTn>
                                  </p:par>
                                  <p:par>
                                    <p:cTn id="29" presetID="37" presetClass="entr" presetSubtype="0" fill="hold" grpId="0" nodeType="withEffect">
                                      <p:stCondLst>
                                        <p:cond delay="250"/>
                                      </p:stCondLst>
                                      <p:childTnLst>
                                        <p:set>
                                          <p:cBhvr>
                                            <p:cTn id="30" dur="1" fill="hold">
                                              <p:stCondLst>
                                                <p:cond delay="0"/>
                                              </p:stCondLst>
                                            </p:cTn>
                                            <p:tgtEl>
                                              <p:spTgt spid="7"/>
                                            </p:tgtEl>
                                            <p:attrNameLst>
                                              <p:attrName>style.visibility</p:attrName>
                                            </p:attrNameLst>
                                          </p:cBhvr>
                                          <p:to>
                                            <p:strVal val="visible"/>
                                          </p:to>
                                        </p:set>
                                        <p:animEffect transition="in" filter="fade">
                                          <p:cBhvr>
                                            <p:cTn id="31" dur="1000"/>
                                            <p:tgtEl>
                                              <p:spTgt spid="7"/>
                                            </p:tgtEl>
                                          </p:cBhvr>
                                        </p:animEffect>
                                        <p:anim calcmode="lin" valueType="num">
                                          <p:cBhvr>
                                            <p:cTn id="32" dur="1000" fill="hold"/>
                                            <p:tgtEl>
                                              <p:spTgt spid="7"/>
                                            </p:tgtEl>
                                            <p:attrNameLst>
                                              <p:attrName>ppt_x</p:attrName>
                                            </p:attrNameLst>
                                          </p:cBhvr>
                                          <p:tavLst>
                                            <p:tav tm="0">
                                              <p:val>
                                                <p:strVal val="#ppt_x"/>
                                              </p:val>
                                            </p:tav>
                                            <p:tav tm="100000">
                                              <p:val>
                                                <p:strVal val="#ppt_x"/>
                                              </p:val>
                                            </p:tav>
                                          </p:tavLst>
                                        </p:anim>
                                        <p:anim calcmode="lin" valueType="num">
                                          <p:cBhvr>
                                            <p:cTn id="33" dur="900" decel="100000" fill="hold"/>
                                            <p:tgtEl>
                                              <p:spTgt spid="7"/>
                                            </p:tgtEl>
                                            <p:attrNameLst>
                                              <p:attrName>ppt_y</p:attrName>
                                            </p:attrNameLst>
                                          </p:cBhvr>
                                          <p:tavLst>
                                            <p:tav tm="0">
                                              <p:val>
                                                <p:strVal val="#ppt_y+1"/>
                                              </p:val>
                                            </p:tav>
                                            <p:tav tm="100000">
                                              <p:val>
                                                <p:strVal val="#ppt_y-.03"/>
                                              </p:val>
                                            </p:tav>
                                          </p:tavLst>
                                        </p:anim>
                                        <p:anim calcmode="lin" valueType="num">
                                          <p:cBhvr>
                                            <p:cTn id="34" dur="100" accel="100000" fill="hold">
                                              <p:stCondLst>
                                                <p:cond delay="900"/>
                                              </p:stCondLst>
                                            </p:cTn>
                                            <p:tgtEl>
                                              <p:spTgt spid="7"/>
                                            </p:tgtEl>
                                            <p:attrNameLst>
                                              <p:attrName>ppt_y</p:attrName>
                                            </p:attrNameLst>
                                          </p:cBhvr>
                                          <p:tavLst>
                                            <p:tav tm="0">
                                              <p:val>
                                                <p:strVal val="#ppt_y-.03"/>
                                              </p:val>
                                            </p:tav>
                                            <p:tav tm="100000">
                                              <p:val>
                                                <p:strVal val="#ppt_y"/>
                                              </p:val>
                                            </p:tav>
                                          </p:tavLst>
                                        </p:anim>
                                      </p:childTnLst>
                                    </p:cTn>
                                  </p:par>
                                  <p:par>
                                    <p:cTn id="35" presetID="37" presetClass="entr" presetSubtype="0" fill="hold" grpId="0" nodeType="withEffect">
                                      <p:stCondLst>
                                        <p:cond delay="500"/>
                                      </p:stCondLst>
                                      <p:childTnLst>
                                        <p:set>
                                          <p:cBhvr>
                                            <p:cTn id="36" dur="1" fill="hold">
                                              <p:stCondLst>
                                                <p:cond delay="0"/>
                                              </p:stCondLst>
                                            </p:cTn>
                                            <p:tgtEl>
                                              <p:spTgt spid="8"/>
                                            </p:tgtEl>
                                            <p:attrNameLst>
                                              <p:attrName>style.visibility</p:attrName>
                                            </p:attrNameLst>
                                          </p:cBhvr>
                                          <p:to>
                                            <p:strVal val="visible"/>
                                          </p:to>
                                        </p:set>
                                        <p:animEffect transition="in" filter="fade">
                                          <p:cBhvr>
                                            <p:cTn id="37" dur="1000"/>
                                            <p:tgtEl>
                                              <p:spTgt spid="8"/>
                                            </p:tgtEl>
                                          </p:cBhvr>
                                        </p:animEffect>
                                        <p:anim calcmode="lin" valueType="num">
                                          <p:cBhvr>
                                            <p:cTn id="38" dur="1000" fill="hold"/>
                                            <p:tgtEl>
                                              <p:spTgt spid="8"/>
                                            </p:tgtEl>
                                            <p:attrNameLst>
                                              <p:attrName>ppt_x</p:attrName>
                                            </p:attrNameLst>
                                          </p:cBhvr>
                                          <p:tavLst>
                                            <p:tav tm="0">
                                              <p:val>
                                                <p:strVal val="#ppt_x"/>
                                              </p:val>
                                            </p:tav>
                                            <p:tav tm="100000">
                                              <p:val>
                                                <p:strVal val="#ppt_x"/>
                                              </p:val>
                                            </p:tav>
                                          </p:tavLst>
                                        </p:anim>
                                        <p:anim calcmode="lin" valueType="num">
                                          <p:cBhvr>
                                            <p:cTn id="39" dur="900" decel="100000" fill="hold"/>
                                            <p:tgtEl>
                                              <p:spTgt spid="8"/>
                                            </p:tgtEl>
                                            <p:attrNameLst>
                                              <p:attrName>ppt_y</p:attrName>
                                            </p:attrNameLst>
                                          </p:cBhvr>
                                          <p:tavLst>
                                            <p:tav tm="0">
                                              <p:val>
                                                <p:strVal val="#ppt_y+1"/>
                                              </p:val>
                                            </p:tav>
                                            <p:tav tm="100000">
                                              <p:val>
                                                <p:strVal val="#ppt_y-.03"/>
                                              </p:val>
                                            </p:tav>
                                          </p:tavLst>
                                        </p:anim>
                                        <p:anim calcmode="lin" valueType="num">
                                          <p:cBhvr>
                                            <p:cTn id="40" dur="100" accel="100000" fill="hold">
                                              <p:stCondLst>
                                                <p:cond delay="900"/>
                                              </p:stCondLst>
                                            </p:cTn>
                                            <p:tgtEl>
                                              <p:spTgt spid="8"/>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p:bldP spid="6" grpId="0"/>
          <p:bldP spid="7" grpId="0"/>
          <p:bldP spid="8"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outHorizontal)">
                                          <p:cBhvr>
                                            <p:cTn id="7" dur="500"/>
                                            <p:tgtEl>
                                              <p:spTgt spid="3"/>
                                            </p:tgtEl>
                                          </p:cBhvr>
                                        </p:animEffect>
                                      </p:childTnLst>
                                    </p:cTn>
                                  </p:par>
                                </p:childTnLst>
                              </p:cTn>
                            </p:par>
                            <p:par>
                              <p:cTn id="8" fill="hold">
                                <p:stCondLst>
                                  <p:cond delay="500"/>
                                </p:stCondLst>
                                <p:childTnLst>
                                  <p:par>
                                    <p:cTn id="9" presetID="2" presetClass="entr" presetSubtype="8"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750" fill="hold"/>
                                            <p:tgtEl>
                                              <p:spTgt spid="10"/>
                                            </p:tgtEl>
                                            <p:attrNameLst>
                                              <p:attrName>ppt_x</p:attrName>
                                            </p:attrNameLst>
                                          </p:cBhvr>
                                          <p:tavLst>
                                            <p:tav tm="0">
                                              <p:val>
                                                <p:strVal val="0-#ppt_w/2"/>
                                              </p:val>
                                            </p:tav>
                                            <p:tav tm="100000">
                                              <p:val>
                                                <p:strVal val="#ppt_x"/>
                                              </p:val>
                                            </p:tav>
                                          </p:tavLst>
                                        </p:anim>
                                        <p:anim calcmode="lin" valueType="num">
                                          <p:cBhvr additive="base">
                                            <p:cTn id="12" dur="750" fill="hold"/>
                                            <p:tgtEl>
                                              <p:spTgt spid="10"/>
                                            </p:tgtEl>
                                            <p:attrNameLst>
                                              <p:attrName>ppt_y</p:attrName>
                                            </p:attrNameLst>
                                          </p:cBhvr>
                                          <p:tavLst>
                                            <p:tav tm="0">
                                              <p:val>
                                                <p:strVal val="#ppt_y"/>
                                              </p:val>
                                            </p:tav>
                                            <p:tav tm="100000">
                                              <p:val>
                                                <p:strVal val="#ppt_y"/>
                                              </p:val>
                                            </p:tav>
                                          </p:tavLst>
                                        </p:anim>
                                      </p:childTnLst>
                                    </p:cTn>
                                  </p:par>
                                </p:childTnLst>
                              </p:cTn>
                            </p:par>
                            <p:par>
                              <p:cTn id="13" fill="hold">
                                <p:stCondLst>
                                  <p:cond delay="1250"/>
                                </p:stCondLst>
                                <p:childTnLst>
                                  <p:par>
                                    <p:cTn id="14" presetID="16" presetClass="entr" presetSubtype="42" fill="hold" nodeType="after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barn(outHorizontal)">
                                          <p:cBhvr>
                                            <p:cTn id="16" dur="500"/>
                                            <p:tgtEl>
                                              <p:spTgt spid="4"/>
                                            </p:tgtEl>
                                          </p:cBhvr>
                                        </p:animEffect>
                                      </p:childTnLst>
                                    </p:cTn>
                                  </p:par>
                                </p:childTnLst>
                              </p:cTn>
                            </p:par>
                            <p:par>
                              <p:cTn id="17" fill="hold">
                                <p:stCondLst>
                                  <p:cond delay="1750"/>
                                </p:stCondLst>
                                <p:childTnLst>
                                  <p:par>
                                    <p:cTn id="18" presetID="12" presetClass="entr" presetSubtype="8" fill="hold" grpId="0" nodeType="afterEffect">
                                      <p:stCondLst>
                                        <p:cond delay="0"/>
                                      </p:stCondLst>
                                      <p:childTnLst>
                                        <p:set>
                                          <p:cBhvr>
                                            <p:cTn id="19" dur="1" fill="hold">
                                              <p:stCondLst>
                                                <p:cond delay="0"/>
                                              </p:stCondLst>
                                            </p:cTn>
                                            <p:tgtEl>
                                              <p:spTgt spid="5"/>
                                            </p:tgtEl>
                                            <p:attrNameLst>
                                              <p:attrName>style.visibility</p:attrName>
                                            </p:attrNameLst>
                                          </p:cBhvr>
                                          <p:to>
                                            <p:strVal val="visible"/>
                                          </p:to>
                                        </p:set>
                                        <p:anim calcmode="lin" valueType="num">
                                          <p:cBhvr additive="base">
                                            <p:cTn id="20" dur="500"/>
                                            <p:tgtEl>
                                              <p:spTgt spid="5"/>
                                            </p:tgtEl>
                                            <p:attrNameLst>
                                              <p:attrName>ppt_x</p:attrName>
                                            </p:attrNameLst>
                                          </p:cBhvr>
                                          <p:tavLst>
                                            <p:tav tm="0">
                                              <p:val>
                                                <p:strVal val="#ppt_x-#ppt_w*1.125000"/>
                                              </p:val>
                                            </p:tav>
                                            <p:tav tm="100000">
                                              <p:val>
                                                <p:strVal val="#ppt_x"/>
                                              </p:val>
                                            </p:tav>
                                          </p:tavLst>
                                        </p:anim>
                                        <p:animEffect transition="in" filter="wipe(right)">
                                          <p:cBhvr>
                                            <p:cTn id="21" dur="500"/>
                                            <p:tgtEl>
                                              <p:spTgt spid="5"/>
                                            </p:tgtEl>
                                          </p:cBhvr>
                                        </p:animEffect>
                                      </p:childTnLst>
                                    </p:cTn>
                                  </p:par>
                                </p:childTnLst>
                              </p:cTn>
                            </p:par>
                            <p:par>
                              <p:cTn id="22" fill="hold">
                                <p:stCondLst>
                                  <p:cond delay="2250"/>
                                </p:stCondLst>
                                <p:childTnLst>
                                  <p:par>
                                    <p:cTn id="23" presetID="37" presetClass="entr" presetSubtype="0" fill="hold" grpId="0" nodeType="after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1000"/>
                                            <p:tgtEl>
                                              <p:spTgt spid="6"/>
                                            </p:tgtEl>
                                          </p:cBhvr>
                                        </p:animEffect>
                                        <p:anim calcmode="lin" valueType="num">
                                          <p:cBhvr>
                                            <p:cTn id="26" dur="1000" fill="hold"/>
                                            <p:tgtEl>
                                              <p:spTgt spid="6"/>
                                            </p:tgtEl>
                                            <p:attrNameLst>
                                              <p:attrName>ppt_x</p:attrName>
                                            </p:attrNameLst>
                                          </p:cBhvr>
                                          <p:tavLst>
                                            <p:tav tm="0">
                                              <p:val>
                                                <p:strVal val="#ppt_x"/>
                                              </p:val>
                                            </p:tav>
                                            <p:tav tm="100000">
                                              <p:val>
                                                <p:strVal val="#ppt_x"/>
                                              </p:val>
                                            </p:tav>
                                          </p:tavLst>
                                        </p:anim>
                                        <p:anim calcmode="lin" valueType="num">
                                          <p:cBhvr>
                                            <p:cTn id="27" dur="900" decel="100000" fill="hold"/>
                                            <p:tgtEl>
                                              <p:spTgt spid="6"/>
                                            </p:tgtEl>
                                            <p:attrNameLst>
                                              <p:attrName>ppt_y</p:attrName>
                                            </p:attrNameLst>
                                          </p:cBhvr>
                                          <p:tavLst>
                                            <p:tav tm="0">
                                              <p:val>
                                                <p:strVal val="#ppt_y+1"/>
                                              </p:val>
                                            </p:tav>
                                            <p:tav tm="100000">
                                              <p:val>
                                                <p:strVal val="#ppt_y-.03"/>
                                              </p:val>
                                            </p:tav>
                                          </p:tavLst>
                                        </p:anim>
                                        <p:anim calcmode="lin" valueType="num">
                                          <p:cBhvr>
                                            <p:cTn id="28" dur="100" accel="100000" fill="hold">
                                              <p:stCondLst>
                                                <p:cond delay="900"/>
                                              </p:stCondLst>
                                            </p:cTn>
                                            <p:tgtEl>
                                              <p:spTgt spid="6"/>
                                            </p:tgtEl>
                                            <p:attrNameLst>
                                              <p:attrName>ppt_y</p:attrName>
                                            </p:attrNameLst>
                                          </p:cBhvr>
                                          <p:tavLst>
                                            <p:tav tm="0">
                                              <p:val>
                                                <p:strVal val="#ppt_y-.03"/>
                                              </p:val>
                                            </p:tav>
                                            <p:tav tm="100000">
                                              <p:val>
                                                <p:strVal val="#ppt_y"/>
                                              </p:val>
                                            </p:tav>
                                          </p:tavLst>
                                        </p:anim>
                                      </p:childTnLst>
                                    </p:cTn>
                                  </p:par>
                                  <p:par>
                                    <p:cTn id="29" presetID="37" presetClass="entr" presetSubtype="0" fill="hold" grpId="0" nodeType="withEffect">
                                      <p:stCondLst>
                                        <p:cond delay="250"/>
                                      </p:stCondLst>
                                      <p:childTnLst>
                                        <p:set>
                                          <p:cBhvr>
                                            <p:cTn id="30" dur="1" fill="hold">
                                              <p:stCondLst>
                                                <p:cond delay="0"/>
                                              </p:stCondLst>
                                            </p:cTn>
                                            <p:tgtEl>
                                              <p:spTgt spid="7"/>
                                            </p:tgtEl>
                                            <p:attrNameLst>
                                              <p:attrName>style.visibility</p:attrName>
                                            </p:attrNameLst>
                                          </p:cBhvr>
                                          <p:to>
                                            <p:strVal val="visible"/>
                                          </p:to>
                                        </p:set>
                                        <p:animEffect transition="in" filter="fade">
                                          <p:cBhvr>
                                            <p:cTn id="31" dur="1000"/>
                                            <p:tgtEl>
                                              <p:spTgt spid="7"/>
                                            </p:tgtEl>
                                          </p:cBhvr>
                                        </p:animEffect>
                                        <p:anim calcmode="lin" valueType="num">
                                          <p:cBhvr>
                                            <p:cTn id="32" dur="1000" fill="hold"/>
                                            <p:tgtEl>
                                              <p:spTgt spid="7"/>
                                            </p:tgtEl>
                                            <p:attrNameLst>
                                              <p:attrName>ppt_x</p:attrName>
                                            </p:attrNameLst>
                                          </p:cBhvr>
                                          <p:tavLst>
                                            <p:tav tm="0">
                                              <p:val>
                                                <p:strVal val="#ppt_x"/>
                                              </p:val>
                                            </p:tav>
                                            <p:tav tm="100000">
                                              <p:val>
                                                <p:strVal val="#ppt_x"/>
                                              </p:val>
                                            </p:tav>
                                          </p:tavLst>
                                        </p:anim>
                                        <p:anim calcmode="lin" valueType="num">
                                          <p:cBhvr>
                                            <p:cTn id="33" dur="900" decel="100000" fill="hold"/>
                                            <p:tgtEl>
                                              <p:spTgt spid="7"/>
                                            </p:tgtEl>
                                            <p:attrNameLst>
                                              <p:attrName>ppt_y</p:attrName>
                                            </p:attrNameLst>
                                          </p:cBhvr>
                                          <p:tavLst>
                                            <p:tav tm="0">
                                              <p:val>
                                                <p:strVal val="#ppt_y+1"/>
                                              </p:val>
                                            </p:tav>
                                            <p:tav tm="100000">
                                              <p:val>
                                                <p:strVal val="#ppt_y-.03"/>
                                              </p:val>
                                            </p:tav>
                                          </p:tavLst>
                                        </p:anim>
                                        <p:anim calcmode="lin" valueType="num">
                                          <p:cBhvr>
                                            <p:cTn id="34" dur="100" accel="100000" fill="hold">
                                              <p:stCondLst>
                                                <p:cond delay="900"/>
                                              </p:stCondLst>
                                            </p:cTn>
                                            <p:tgtEl>
                                              <p:spTgt spid="7"/>
                                            </p:tgtEl>
                                            <p:attrNameLst>
                                              <p:attrName>ppt_y</p:attrName>
                                            </p:attrNameLst>
                                          </p:cBhvr>
                                          <p:tavLst>
                                            <p:tav tm="0">
                                              <p:val>
                                                <p:strVal val="#ppt_y-.03"/>
                                              </p:val>
                                            </p:tav>
                                            <p:tav tm="100000">
                                              <p:val>
                                                <p:strVal val="#ppt_y"/>
                                              </p:val>
                                            </p:tav>
                                          </p:tavLst>
                                        </p:anim>
                                      </p:childTnLst>
                                    </p:cTn>
                                  </p:par>
                                  <p:par>
                                    <p:cTn id="35" presetID="37" presetClass="entr" presetSubtype="0" fill="hold" grpId="0" nodeType="withEffect">
                                      <p:stCondLst>
                                        <p:cond delay="500"/>
                                      </p:stCondLst>
                                      <p:childTnLst>
                                        <p:set>
                                          <p:cBhvr>
                                            <p:cTn id="36" dur="1" fill="hold">
                                              <p:stCondLst>
                                                <p:cond delay="0"/>
                                              </p:stCondLst>
                                            </p:cTn>
                                            <p:tgtEl>
                                              <p:spTgt spid="8"/>
                                            </p:tgtEl>
                                            <p:attrNameLst>
                                              <p:attrName>style.visibility</p:attrName>
                                            </p:attrNameLst>
                                          </p:cBhvr>
                                          <p:to>
                                            <p:strVal val="visible"/>
                                          </p:to>
                                        </p:set>
                                        <p:animEffect transition="in" filter="fade">
                                          <p:cBhvr>
                                            <p:cTn id="37" dur="1000"/>
                                            <p:tgtEl>
                                              <p:spTgt spid="8"/>
                                            </p:tgtEl>
                                          </p:cBhvr>
                                        </p:animEffect>
                                        <p:anim calcmode="lin" valueType="num">
                                          <p:cBhvr>
                                            <p:cTn id="38" dur="1000" fill="hold"/>
                                            <p:tgtEl>
                                              <p:spTgt spid="8"/>
                                            </p:tgtEl>
                                            <p:attrNameLst>
                                              <p:attrName>ppt_x</p:attrName>
                                            </p:attrNameLst>
                                          </p:cBhvr>
                                          <p:tavLst>
                                            <p:tav tm="0">
                                              <p:val>
                                                <p:strVal val="#ppt_x"/>
                                              </p:val>
                                            </p:tav>
                                            <p:tav tm="100000">
                                              <p:val>
                                                <p:strVal val="#ppt_x"/>
                                              </p:val>
                                            </p:tav>
                                          </p:tavLst>
                                        </p:anim>
                                        <p:anim calcmode="lin" valueType="num">
                                          <p:cBhvr>
                                            <p:cTn id="39" dur="900" decel="100000" fill="hold"/>
                                            <p:tgtEl>
                                              <p:spTgt spid="8"/>
                                            </p:tgtEl>
                                            <p:attrNameLst>
                                              <p:attrName>ppt_y</p:attrName>
                                            </p:attrNameLst>
                                          </p:cBhvr>
                                          <p:tavLst>
                                            <p:tav tm="0">
                                              <p:val>
                                                <p:strVal val="#ppt_y+1"/>
                                              </p:val>
                                            </p:tav>
                                            <p:tav tm="100000">
                                              <p:val>
                                                <p:strVal val="#ppt_y-.03"/>
                                              </p:val>
                                            </p:tav>
                                          </p:tavLst>
                                        </p:anim>
                                        <p:anim calcmode="lin" valueType="num">
                                          <p:cBhvr>
                                            <p:cTn id="40" dur="100" accel="100000" fill="hold">
                                              <p:stCondLst>
                                                <p:cond delay="900"/>
                                              </p:stCondLst>
                                            </p:cTn>
                                            <p:tgtEl>
                                              <p:spTgt spid="8"/>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p:bldP spid="6" grpId="0"/>
          <p:bldP spid="7" grpId="0"/>
          <p:bldP spid="8" grpId="0"/>
        </p:bldLst>
      </p:timing>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千图PPT彼岸天：ID 8661124库_组合 3"/>
          <p:cNvGrpSpPr/>
          <p:nvPr>
            <p:custDataLst>
              <p:tags r:id="rId1"/>
            </p:custDataLst>
          </p:nvPr>
        </p:nvGrpSpPr>
        <p:grpSpPr>
          <a:xfrm>
            <a:off x="2352446" y="1519038"/>
            <a:ext cx="6019197" cy="851116"/>
            <a:chOff x="3306007" y="1985645"/>
            <a:chExt cx="6019197" cy="851116"/>
          </a:xfrm>
        </p:grpSpPr>
        <p:cxnSp>
          <p:nvCxnSpPr>
            <p:cNvPr id="33" name="直接箭头连接符 32"/>
            <p:cNvCxnSpPr/>
            <p:nvPr/>
          </p:nvCxnSpPr>
          <p:spPr>
            <a:xfrm>
              <a:off x="4274381" y="2411204"/>
              <a:ext cx="954240" cy="0"/>
            </a:xfrm>
            <a:prstGeom prst="straightConnector1">
              <a:avLst/>
            </a:prstGeom>
            <a:ln>
              <a:solidFill>
                <a:schemeClr val="accent1"/>
              </a:solidFill>
              <a:tailEnd type="oval"/>
            </a:ln>
          </p:spPr>
          <p:style>
            <a:lnRef idx="1">
              <a:schemeClr val="accent1"/>
            </a:lnRef>
            <a:fillRef idx="0">
              <a:schemeClr val="accent1"/>
            </a:fillRef>
            <a:effectRef idx="0">
              <a:schemeClr val="accent1"/>
            </a:effectRef>
            <a:fontRef idx="minor">
              <a:schemeClr val="tx1"/>
            </a:fontRef>
          </p:style>
        </p:cxnSp>
        <p:sp>
          <p:nvSpPr>
            <p:cNvPr id="34" name="圆角矩形 10"/>
            <p:cNvSpPr/>
            <p:nvPr/>
          </p:nvSpPr>
          <p:spPr>
            <a:xfrm>
              <a:off x="5291632" y="2235778"/>
              <a:ext cx="4033572" cy="352981"/>
            </a:xfrm>
            <a:prstGeom prst="roundRect">
              <a:avLst>
                <a:gd name="adj" fmla="val 50000"/>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144000" anchor="ctr" anchorCtr="0">
              <a:noAutofit/>
            </a:bodyPr>
            <a:lstStyle/>
            <a:p>
              <a:pPr>
                <a:lnSpc>
                  <a:spcPct val="120000"/>
                </a:lnSpc>
                <a:defRPr/>
              </a:pPr>
              <a:r>
                <a:rPr lang="zh-CN" altLang="en-US" b="1" dirty="0">
                  <a:solidFill>
                    <a:schemeClr val="bg1"/>
                  </a:solidFill>
                </a:rPr>
                <a:t>所谓多态性，简单说来就是一词多义</a:t>
              </a:r>
            </a:p>
          </p:txBody>
        </p:sp>
        <p:grpSp>
          <p:nvGrpSpPr>
            <p:cNvPr id="36" name="组合 35"/>
            <p:cNvGrpSpPr/>
            <p:nvPr/>
          </p:nvGrpSpPr>
          <p:grpSpPr>
            <a:xfrm>
              <a:off x="3306007" y="1985645"/>
              <a:ext cx="1032574" cy="851116"/>
              <a:chOff x="2531604" y="1628800"/>
              <a:chExt cx="1898423" cy="1564806"/>
            </a:xfrm>
          </p:grpSpPr>
          <p:sp>
            <p:nvSpPr>
              <p:cNvPr id="37" name="圆角矩形 11"/>
              <p:cNvSpPr/>
              <p:nvPr/>
            </p:nvSpPr>
            <p:spPr>
              <a:xfrm>
                <a:off x="2531604" y="1628800"/>
                <a:ext cx="1898423" cy="1564806"/>
              </a:xfrm>
              <a:prstGeom prst="roundRect">
                <a:avLst>
                  <a:gd name="adj" fmla="val 46218"/>
                </a:avLst>
              </a:prstGeom>
              <a:solidFill>
                <a:schemeClr val="bg1"/>
              </a:solidFill>
              <a:ln w="7620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38" name="任意多边形 14"/>
              <p:cNvSpPr/>
              <p:nvPr/>
            </p:nvSpPr>
            <p:spPr bwMode="auto">
              <a:xfrm>
                <a:off x="3121138" y="2096805"/>
                <a:ext cx="628796" cy="628796"/>
              </a:xfrm>
              <a:custGeom>
                <a:avLst/>
                <a:gdLst>
                  <a:gd name="T0" fmla="*/ 223 w 228"/>
                  <a:gd name="T1" fmla="*/ 95 h 228"/>
                  <a:gd name="T2" fmla="*/ 196 w 228"/>
                  <a:gd name="T3" fmla="*/ 90 h 228"/>
                  <a:gd name="T4" fmla="*/ 189 w 228"/>
                  <a:gd name="T5" fmla="*/ 74 h 228"/>
                  <a:gd name="T6" fmla="*/ 205 w 228"/>
                  <a:gd name="T7" fmla="*/ 50 h 228"/>
                  <a:gd name="T8" fmla="*/ 205 w 228"/>
                  <a:gd name="T9" fmla="*/ 43 h 228"/>
                  <a:gd name="T10" fmla="*/ 185 w 228"/>
                  <a:gd name="T11" fmla="*/ 24 h 228"/>
                  <a:gd name="T12" fmla="*/ 178 w 228"/>
                  <a:gd name="T13" fmla="*/ 23 h 228"/>
                  <a:gd name="T14" fmla="*/ 155 w 228"/>
                  <a:gd name="T15" fmla="*/ 39 h 228"/>
                  <a:gd name="T16" fmla="*/ 138 w 228"/>
                  <a:gd name="T17" fmla="*/ 32 h 228"/>
                  <a:gd name="T18" fmla="*/ 133 w 228"/>
                  <a:gd name="T19" fmla="*/ 5 h 228"/>
                  <a:gd name="T20" fmla="*/ 127 w 228"/>
                  <a:gd name="T21" fmla="*/ 0 h 228"/>
                  <a:gd name="T22" fmla="*/ 100 w 228"/>
                  <a:gd name="T23" fmla="*/ 0 h 228"/>
                  <a:gd name="T24" fmla="*/ 94 w 228"/>
                  <a:gd name="T25" fmla="*/ 5 h 228"/>
                  <a:gd name="T26" fmla="*/ 89 w 228"/>
                  <a:gd name="T27" fmla="*/ 32 h 228"/>
                  <a:gd name="T28" fmla="*/ 73 w 228"/>
                  <a:gd name="T29" fmla="*/ 39 h 228"/>
                  <a:gd name="T30" fmla="*/ 50 w 228"/>
                  <a:gd name="T31" fmla="*/ 23 h 228"/>
                  <a:gd name="T32" fmla="*/ 43 w 228"/>
                  <a:gd name="T33" fmla="*/ 24 h 228"/>
                  <a:gd name="T34" fmla="*/ 23 w 228"/>
                  <a:gd name="T35" fmla="*/ 43 h 228"/>
                  <a:gd name="T36" fmla="*/ 23 w 228"/>
                  <a:gd name="T37" fmla="*/ 51 h 228"/>
                  <a:gd name="T38" fmla="*/ 39 w 228"/>
                  <a:gd name="T39" fmla="*/ 74 h 228"/>
                  <a:gd name="T40" fmla="*/ 32 w 228"/>
                  <a:gd name="T41" fmla="*/ 90 h 228"/>
                  <a:gd name="T42" fmla="*/ 5 w 228"/>
                  <a:gd name="T43" fmla="*/ 95 h 228"/>
                  <a:gd name="T44" fmla="*/ 0 w 228"/>
                  <a:gd name="T45" fmla="*/ 100 h 228"/>
                  <a:gd name="T46" fmla="*/ 0 w 228"/>
                  <a:gd name="T47" fmla="*/ 128 h 228"/>
                  <a:gd name="T48" fmla="*/ 5 w 228"/>
                  <a:gd name="T49" fmla="*/ 134 h 228"/>
                  <a:gd name="T50" fmla="*/ 32 w 228"/>
                  <a:gd name="T51" fmla="*/ 139 h 228"/>
                  <a:gd name="T52" fmla="*/ 39 w 228"/>
                  <a:gd name="T53" fmla="*/ 155 h 228"/>
                  <a:gd name="T54" fmla="*/ 23 w 228"/>
                  <a:gd name="T55" fmla="*/ 178 h 228"/>
                  <a:gd name="T56" fmla="*/ 24 w 228"/>
                  <a:gd name="T57" fmla="*/ 185 h 228"/>
                  <a:gd name="T58" fmla="*/ 43 w 228"/>
                  <a:gd name="T59" fmla="*/ 204 h 228"/>
                  <a:gd name="T60" fmla="*/ 51 w 228"/>
                  <a:gd name="T61" fmla="*/ 205 h 228"/>
                  <a:gd name="T62" fmla="*/ 73 w 228"/>
                  <a:gd name="T63" fmla="*/ 189 h 228"/>
                  <a:gd name="T64" fmla="*/ 89 w 228"/>
                  <a:gd name="T65" fmla="*/ 196 h 228"/>
                  <a:gd name="T66" fmla="*/ 94 w 228"/>
                  <a:gd name="T67" fmla="*/ 223 h 228"/>
                  <a:gd name="T68" fmla="*/ 100 w 228"/>
                  <a:gd name="T69" fmla="*/ 228 h 228"/>
                  <a:gd name="T70" fmla="*/ 127 w 228"/>
                  <a:gd name="T71" fmla="*/ 228 h 228"/>
                  <a:gd name="T72" fmla="*/ 133 w 228"/>
                  <a:gd name="T73" fmla="*/ 223 h 228"/>
                  <a:gd name="T74" fmla="*/ 138 w 228"/>
                  <a:gd name="T75" fmla="*/ 196 h 228"/>
                  <a:gd name="T76" fmla="*/ 154 w 228"/>
                  <a:gd name="T77" fmla="*/ 190 h 228"/>
                  <a:gd name="T78" fmla="*/ 177 w 228"/>
                  <a:gd name="T79" fmla="*/ 205 h 228"/>
                  <a:gd name="T80" fmla="*/ 185 w 228"/>
                  <a:gd name="T81" fmla="*/ 205 h 228"/>
                  <a:gd name="T82" fmla="*/ 204 w 228"/>
                  <a:gd name="T83" fmla="*/ 185 h 228"/>
                  <a:gd name="T84" fmla="*/ 205 w 228"/>
                  <a:gd name="T85" fmla="*/ 178 h 228"/>
                  <a:gd name="T86" fmla="*/ 189 w 228"/>
                  <a:gd name="T87" fmla="*/ 155 h 228"/>
                  <a:gd name="T88" fmla="*/ 196 w 228"/>
                  <a:gd name="T89" fmla="*/ 139 h 228"/>
                  <a:gd name="T90" fmla="*/ 223 w 228"/>
                  <a:gd name="T91" fmla="*/ 134 h 228"/>
                  <a:gd name="T92" fmla="*/ 228 w 228"/>
                  <a:gd name="T93" fmla="*/ 128 h 228"/>
                  <a:gd name="T94" fmla="*/ 228 w 228"/>
                  <a:gd name="T95" fmla="*/ 100 h 228"/>
                  <a:gd name="T96" fmla="*/ 223 w 228"/>
                  <a:gd name="T97" fmla="*/ 95 h 228"/>
                  <a:gd name="T98" fmla="*/ 114 w 228"/>
                  <a:gd name="T99" fmla="*/ 149 h 228"/>
                  <a:gd name="T100" fmla="*/ 79 w 228"/>
                  <a:gd name="T101" fmla="*/ 114 h 228"/>
                  <a:gd name="T102" fmla="*/ 114 w 228"/>
                  <a:gd name="T103" fmla="*/ 79 h 228"/>
                  <a:gd name="T104" fmla="*/ 149 w 228"/>
                  <a:gd name="T105" fmla="*/ 114 h 228"/>
                  <a:gd name="T106" fmla="*/ 114 w 228"/>
                  <a:gd name="T107" fmla="*/ 149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28" h="228">
                    <a:moveTo>
                      <a:pt x="223" y="95"/>
                    </a:moveTo>
                    <a:cubicBezTo>
                      <a:pt x="196" y="90"/>
                      <a:pt x="196" y="90"/>
                      <a:pt x="196" y="90"/>
                    </a:cubicBezTo>
                    <a:cubicBezTo>
                      <a:pt x="194" y="84"/>
                      <a:pt x="192" y="79"/>
                      <a:pt x="189" y="74"/>
                    </a:cubicBezTo>
                    <a:cubicBezTo>
                      <a:pt x="205" y="50"/>
                      <a:pt x="205" y="50"/>
                      <a:pt x="205" y="50"/>
                    </a:cubicBezTo>
                    <a:cubicBezTo>
                      <a:pt x="207" y="48"/>
                      <a:pt x="206" y="45"/>
                      <a:pt x="205" y="43"/>
                    </a:cubicBezTo>
                    <a:cubicBezTo>
                      <a:pt x="185" y="24"/>
                      <a:pt x="185" y="24"/>
                      <a:pt x="185" y="24"/>
                    </a:cubicBezTo>
                    <a:cubicBezTo>
                      <a:pt x="183" y="22"/>
                      <a:pt x="180" y="21"/>
                      <a:pt x="178" y="23"/>
                    </a:cubicBezTo>
                    <a:cubicBezTo>
                      <a:pt x="155" y="39"/>
                      <a:pt x="155" y="39"/>
                      <a:pt x="155" y="39"/>
                    </a:cubicBezTo>
                    <a:cubicBezTo>
                      <a:pt x="149" y="36"/>
                      <a:pt x="144" y="34"/>
                      <a:pt x="138" y="32"/>
                    </a:cubicBezTo>
                    <a:cubicBezTo>
                      <a:pt x="133" y="5"/>
                      <a:pt x="133" y="5"/>
                      <a:pt x="133" y="5"/>
                    </a:cubicBezTo>
                    <a:cubicBezTo>
                      <a:pt x="133" y="2"/>
                      <a:pt x="130" y="0"/>
                      <a:pt x="127" y="0"/>
                    </a:cubicBezTo>
                    <a:cubicBezTo>
                      <a:pt x="100" y="0"/>
                      <a:pt x="100" y="0"/>
                      <a:pt x="100" y="0"/>
                    </a:cubicBezTo>
                    <a:cubicBezTo>
                      <a:pt x="97" y="0"/>
                      <a:pt x="95" y="2"/>
                      <a:pt x="94" y="5"/>
                    </a:cubicBezTo>
                    <a:cubicBezTo>
                      <a:pt x="89" y="32"/>
                      <a:pt x="89" y="32"/>
                      <a:pt x="89" y="32"/>
                    </a:cubicBezTo>
                    <a:cubicBezTo>
                      <a:pt x="83" y="34"/>
                      <a:pt x="78" y="36"/>
                      <a:pt x="73" y="39"/>
                    </a:cubicBezTo>
                    <a:cubicBezTo>
                      <a:pt x="50" y="23"/>
                      <a:pt x="50" y="23"/>
                      <a:pt x="50" y="23"/>
                    </a:cubicBezTo>
                    <a:cubicBezTo>
                      <a:pt x="48" y="22"/>
                      <a:pt x="45" y="22"/>
                      <a:pt x="43" y="24"/>
                    </a:cubicBezTo>
                    <a:cubicBezTo>
                      <a:pt x="23" y="43"/>
                      <a:pt x="23" y="43"/>
                      <a:pt x="23" y="43"/>
                    </a:cubicBezTo>
                    <a:cubicBezTo>
                      <a:pt x="22" y="45"/>
                      <a:pt x="21" y="49"/>
                      <a:pt x="23" y="51"/>
                    </a:cubicBezTo>
                    <a:cubicBezTo>
                      <a:pt x="39" y="74"/>
                      <a:pt x="39" y="74"/>
                      <a:pt x="39" y="74"/>
                    </a:cubicBezTo>
                    <a:cubicBezTo>
                      <a:pt x="36" y="79"/>
                      <a:pt x="34" y="84"/>
                      <a:pt x="32" y="90"/>
                    </a:cubicBezTo>
                    <a:cubicBezTo>
                      <a:pt x="5" y="95"/>
                      <a:pt x="5" y="95"/>
                      <a:pt x="5" y="95"/>
                    </a:cubicBezTo>
                    <a:cubicBezTo>
                      <a:pt x="2" y="95"/>
                      <a:pt x="0" y="98"/>
                      <a:pt x="0" y="100"/>
                    </a:cubicBezTo>
                    <a:cubicBezTo>
                      <a:pt x="0" y="128"/>
                      <a:pt x="0" y="128"/>
                      <a:pt x="0" y="128"/>
                    </a:cubicBezTo>
                    <a:cubicBezTo>
                      <a:pt x="0" y="131"/>
                      <a:pt x="2" y="133"/>
                      <a:pt x="5" y="134"/>
                    </a:cubicBezTo>
                    <a:cubicBezTo>
                      <a:pt x="32" y="139"/>
                      <a:pt x="32" y="139"/>
                      <a:pt x="32" y="139"/>
                    </a:cubicBezTo>
                    <a:cubicBezTo>
                      <a:pt x="34" y="144"/>
                      <a:pt x="36" y="150"/>
                      <a:pt x="39" y="155"/>
                    </a:cubicBezTo>
                    <a:cubicBezTo>
                      <a:pt x="23" y="178"/>
                      <a:pt x="23" y="178"/>
                      <a:pt x="23" y="178"/>
                    </a:cubicBezTo>
                    <a:cubicBezTo>
                      <a:pt x="22" y="180"/>
                      <a:pt x="22" y="183"/>
                      <a:pt x="24" y="185"/>
                    </a:cubicBezTo>
                    <a:cubicBezTo>
                      <a:pt x="43" y="204"/>
                      <a:pt x="43" y="204"/>
                      <a:pt x="43" y="204"/>
                    </a:cubicBezTo>
                    <a:cubicBezTo>
                      <a:pt x="45" y="206"/>
                      <a:pt x="48" y="207"/>
                      <a:pt x="51" y="205"/>
                    </a:cubicBezTo>
                    <a:cubicBezTo>
                      <a:pt x="73" y="189"/>
                      <a:pt x="73" y="189"/>
                      <a:pt x="73" y="189"/>
                    </a:cubicBezTo>
                    <a:cubicBezTo>
                      <a:pt x="78" y="192"/>
                      <a:pt x="84" y="194"/>
                      <a:pt x="89" y="196"/>
                    </a:cubicBezTo>
                    <a:cubicBezTo>
                      <a:pt x="94" y="223"/>
                      <a:pt x="94" y="223"/>
                      <a:pt x="94" y="223"/>
                    </a:cubicBezTo>
                    <a:cubicBezTo>
                      <a:pt x="95" y="226"/>
                      <a:pt x="97" y="228"/>
                      <a:pt x="100" y="228"/>
                    </a:cubicBezTo>
                    <a:cubicBezTo>
                      <a:pt x="127" y="228"/>
                      <a:pt x="127" y="228"/>
                      <a:pt x="127" y="228"/>
                    </a:cubicBezTo>
                    <a:cubicBezTo>
                      <a:pt x="130" y="228"/>
                      <a:pt x="133" y="226"/>
                      <a:pt x="133" y="223"/>
                    </a:cubicBezTo>
                    <a:cubicBezTo>
                      <a:pt x="138" y="196"/>
                      <a:pt x="138" y="196"/>
                      <a:pt x="138" y="196"/>
                    </a:cubicBezTo>
                    <a:cubicBezTo>
                      <a:pt x="144" y="194"/>
                      <a:pt x="149" y="192"/>
                      <a:pt x="154" y="190"/>
                    </a:cubicBezTo>
                    <a:cubicBezTo>
                      <a:pt x="177" y="205"/>
                      <a:pt x="177" y="205"/>
                      <a:pt x="177" y="205"/>
                    </a:cubicBezTo>
                    <a:cubicBezTo>
                      <a:pt x="180" y="207"/>
                      <a:pt x="183" y="207"/>
                      <a:pt x="185" y="205"/>
                    </a:cubicBezTo>
                    <a:cubicBezTo>
                      <a:pt x="204" y="185"/>
                      <a:pt x="204" y="185"/>
                      <a:pt x="204" y="185"/>
                    </a:cubicBezTo>
                    <a:cubicBezTo>
                      <a:pt x="206" y="183"/>
                      <a:pt x="206" y="180"/>
                      <a:pt x="205" y="178"/>
                    </a:cubicBezTo>
                    <a:cubicBezTo>
                      <a:pt x="189" y="155"/>
                      <a:pt x="189" y="155"/>
                      <a:pt x="189" y="155"/>
                    </a:cubicBezTo>
                    <a:cubicBezTo>
                      <a:pt x="192" y="150"/>
                      <a:pt x="194" y="144"/>
                      <a:pt x="196" y="139"/>
                    </a:cubicBezTo>
                    <a:cubicBezTo>
                      <a:pt x="223" y="134"/>
                      <a:pt x="223" y="134"/>
                      <a:pt x="223" y="134"/>
                    </a:cubicBezTo>
                    <a:cubicBezTo>
                      <a:pt x="226" y="133"/>
                      <a:pt x="228" y="131"/>
                      <a:pt x="228" y="128"/>
                    </a:cubicBezTo>
                    <a:cubicBezTo>
                      <a:pt x="228" y="100"/>
                      <a:pt x="228" y="100"/>
                      <a:pt x="228" y="100"/>
                    </a:cubicBezTo>
                    <a:cubicBezTo>
                      <a:pt x="228" y="98"/>
                      <a:pt x="226" y="95"/>
                      <a:pt x="223" y="95"/>
                    </a:cubicBezTo>
                    <a:close/>
                    <a:moveTo>
                      <a:pt x="114" y="149"/>
                    </a:moveTo>
                    <a:cubicBezTo>
                      <a:pt x="95" y="149"/>
                      <a:pt x="79" y="133"/>
                      <a:pt x="79" y="114"/>
                    </a:cubicBezTo>
                    <a:cubicBezTo>
                      <a:pt x="79" y="95"/>
                      <a:pt x="95" y="79"/>
                      <a:pt x="114" y="79"/>
                    </a:cubicBezTo>
                    <a:cubicBezTo>
                      <a:pt x="133" y="79"/>
                      <a:pt x="149" y="95"/>
                      <a:pt x="149" y="114"/>
                    </a:cubicBezTo>
                    <a:cubicBezTo>
                      <a:pt x="149" y="133"/>
                      <a:pt x="133" y="149"/>
                      <a:pt x="114" y="149"/>
                    </a:cubicBezTo>
                    <a:close/>
                  </a:path>
                </a:pathLst>
              </a:custGeom>
              <a:solidFill>
                <a:schemeClr val="accent1"/>
              </a:solidFill>
              <a:ln>
                <a:noFill/>
              </a:ln>
            </p:spPr>
            <p:txBody>
              <a:bodyPr anchor="ctr"/>
              <a:lstStyle/>
              <a:p>
                <a:pPr algn="ctr"/>
                <a:endParaRPr/>
              </a:p>
            </p:txBody>
          </p:sp>
        </p:grpSp>
      </p:grpSp>
      <p:grpSp>
        <p:nvGrpSpPr>
          <p:cNvPr id="5" name="千图PPT彼岸天：ID 8661124库_组合 4"/>
          <p:cNvGrpSpPr/>
          <p:nvPr>
            <p:custDataLst>
              <p:tags r:id="rId2"/>
            </p:custDataLst>
          </p:nvPr>
        </p:nvGrpSpPr>
        <p:grpSpPr>
          <a:xfrm>
            <a:off x="2991359" y="2390042"/>
            <a:ext cx="6209282" cy="851116"/>
            <a:chOff x="3944920" y="3145861"/>
            <a:chExt cx="6209282" cy="851116"/>
          </a:xfrm>
        </p:grpSpPr>
        <p:cxnSp>
          <p:nvCxnSpPr>
            <p:cNvPr id="27" name="直接箭头连接符 26"/>
            <p:cNvCxnSpPr/>
            <p:nvPr/>
          </p:nvCxnSpPr>
          <p:spPr>
            <a:xfrm>
              <a:off x="4879174" y="3571419"/>
              <a:ext cx="954240" cy="0"/>
            </a:xfrm>
            <a:prstGeom prst="straightConnector1">
              <a:avLst/>
            </a:prstGeom>
            <a:ln>
              <a:solidFill>
                <a:schemeClr val="accent2"/>
              </a:solidFill>
              <a:tailEnd type="oval"/>
            </a:ln>
          </p:spPr>
          <p:style>
            <a:lnRef idx="1">
              <a:schemeClr val="accent1"/>
            </a:lnRef>
            <a:fillRef idx="0">
              <a:schemeClr val="accent1"/>
            </a:fillRef>
            <a:effectRef idx="0">
              <a:schemeClr val="accent1"/>
            </a:effectRef>
            <a:fontRef idx="minor">
              <a:schemeClr val="tx1"/>
            </a:fontRef>
          </p:style>
        </p:cxnSp>
        <p:sp>
          <p:nvSpPr>
            <p:cNvPr id="28" name="圆角矩形 9"/>
            <p:cNvSpPr/>
            <p:nvPr/>
          </p:nvSpPr>
          <p:spPr>
            <a:xfrm>
              <a:off x="5901182" y="3394966"/>
              <a:ext cx="4253020" cy="352981"/>
            </a:xfrm>
            <a:prstGeom prst="roundRect">
              <a:avLst>
                <a:gd name="adj" fmla="val 50000"/>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144000" anchor="ctr" anchorCtr="0">
              <a:noAutofit/>
            </a:bodyPr>
            <a:lstStyle/>
            <a:p>
              <a:pPr>
                <a:lnSpc>
                  <a:spcPct val="120000"/>
                </a:lnSpc>
                <a:defRPr/>
              </a:pPr>
              <a:r>
                <a:rPr lang="zh-CN" altLang="en-US" b="1" dirty="0">
                  <a:solidFill>
                    <a:schemeClr val="bg1"/>
                  </a:solidFill>
                </a:rPr>
                <a:t>多态性是面向程序设计的重要特征之一</a:t>
              </a:r>
              <a:endParaRPr lang="en-US" altLang="zh-CN" b="1" dirty="0">
                <a:solidFill>
                  <a:schemeClr val="bg1"/>
                </a:solidFill>
              </a:endParaRPr>
            </a:p>
          </p:txBody>
        </p:sp>
        <p:grpSp>
          <p:nvGrpSpPr>
            <p:cNvPr id="29" name="组合 28"/>
            <p:cNvGrpSpPr/>
            <p:nvPr/>
          </p:nvGrpSpPr>
          <p:grpSpPr>
            <a:xfrm>
              <a:off x="3944920" y="3145861"/>
              <a:ext cx="1032574" cy="851116"/>
              <a:chOff x="3170517" y="2789016"/>
              <a:chExt cx="1898423" cy="1564806"/>
            </a:xfrm>
          </p:grpSpPr>
          <p:sp>
            <p:nvSpPr>
              <p:cNvPr id="31" name="圆角矩形 7"/>
              <p:cNvSpPr/>
              <p:nvPr/>
            </p:nvSpPr>
            <p:spPr>
              <a:xfrm>
                <a:off x="3170517" y="2789016"/>
                <a:ext cx="1898423" cy="1564806"/>
              </a:xfrm>
              <a:prstGeom prst="roundRect">
                <a:avLst>
                  <a:gd name="adj" fmla="val 46218"/>
                </a:avLst>
              </a:prstGeom>
              <a:solidFill>
                <a:schemeClr val="bg1"/>
              </a:solidFill>
              <a:ln w="76200">
                <a:solidFill>
                  <a:schemeClr val="accent2"/>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32" name="任意多边形 15"/>
              <p:cNvSpPr/>
              <p:nvPr/>
            </p:nvSpPr>
            <p:spPr bwMode="auto">
              <a:xfrm>
                <a:off x="3862607" y="3264117"/>
                <a:ext cx="628796" cy="628796"/>
              </a:xfrm>
              <a:custGeom>
                <a:avLst/>
                <a:gdLst>
                  <a:gd name="T0" fmla="*/ 130 w 236"/>
                  <a:gd name="T1" fmla="*/ 1 h 236"/>
                  <a:gd name="T2" fmla="*/ 118 w 236"/>
                  <a:gd name="T3" fmla="*/ 0 h 236"/>
                  <a:gd name="T4" fmla="*/ 30 w 236"/>
                  <a:gd name="T5" fmla="*/ 40 h 236"/>
                  <a:gd name="T6" fmla="*/ 68 w 236"/>
                  <a:gd name="T7" fmla="*/ 105 h 236"/>
                  <a:gd name="T8" fmla="*/ 130 w 236"/>
                  <a:gd name="T9" fmla="*/ 1 h 236"/>
                  <a:gd name="T10" fmla="*/ 20 w 236"/>
                  <a:gd name="T11" fmla="*/ 52 h 236"/>
                  <a:gd name="T12" fmla="*/ 0 w 236"/>
                  <a:gd name="T13" fmla="*/ 118 h 236"/>
                  <a:gd name="T14" fmla="*/ 5 w 236"/>
                  <a:gd name="T15" fmla="*/ 153 h 236"/>
                  <a:gd name="T16" fmla="*/ 81 w 236"/>
                  <a:gd name="T17" fmla="*/ 153 h 236"/>
                  <a:gd name="T18" fmla="*/ 20 w 236"/>
                  <a:gd name="T19" fmla="*/ 52 h 236"/>
                  <a:gd name="T20" fmla="*/ 225 w 236"/>
                  <a:gd name="T21" fmla="*/ 68 h 236"/>
                  <a:gd name="T22" fmla="*/ 145 w 236"/>
                  <a:gd name="T23" fmla="*/ 3 h 236"/>
                  <a:gd name="T24" fmla="*/ 106 w 236"/>
                  <a:gd name="T25" fmla="*/ 68 h 236"/>
                  <a:gd name="T26" fmla="*/ 225 w 236"/>
                  <a:gd name="T27" fmla="*/ 68 h 236"/>
                  <a:gd name="T28" fmla="*/ 130 w 236"/>
                  <a:gd name="T29" fmla="*/ 167 h 236"/>
                  <a:gd name="T30" fmla="*/ 11 w 236"/>
                  <a:gd name="T31" fmla="*/ 167 h 236"/>
                  <a:gd name="T32" fmla="*/ 96 w 236"/>
                  <a:gd name="T33" fmla="*/ 234 h 236"/>
                  <a:gd name="T34" fmla="*/ 93 w 236"/>
                  <a:gd name="T35" fmla="*/ 232 h 236"/>
                  <a:gd name="T36" fmla="*/ 130 w 236"/>
                  <a:gd name="T37" fmla="*/ 167 h 236"/>
                  <a:gd name="T38" fmla="*/ 230 w 236"/>
                  <a:gd name="T39" fmla="*/ 82 h 236"/>
                  <a:gd name="T40" fmla="*/ 155 w 236"/>
                  <a:gd name="T41" fmla="*/ 82 h 236"/>
                  <a:gd name="T42" fmla="*/ 215 w 236"/>
                  <a:gd name="T43" fmla="*/ 186 h 236"/>
                  <a:gd name="T44" fmla="*/ 236 w 236"/>
                  <a:gd name="T45" fmla="*/ 118 h 236"/>
                  <a:gd name="T46" fmla="*/ 230 w 236"/>
                  <a:gd name="T47" fmla="*/ 82 h 236"/>
                  <a:gd name="T48" fmla="*/ 108 w 236"/>
                  <a:gd name="T49" fmla="*/ 236 h 236"/>
                  <a:gd name="T50" fmla="*/ 118 w 236"/>
                  <a:gd name="T51" fmla="*/ 236 h 236"/>
                  <a:gd name="T52" fmla="*/ 205 w 236"/>
                  <a:gd name="T53" fmla="*/ 198 h 236"/>
                  <a:gd name="T54" fmla="*/ 167 w 236"/>
                  <a:gd name="T55" fmla="*/ 132 h 236"/>
                  <a:gd name="T56" fmla="*/ 108 w 236"/>
                  <a:gd name="T57" fmla="*/ 236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36" h="236">
                    <a:moveTo>
                      <a:pt x="130" y="1"/>
                    </a:moveTo>
                    <a:cubicBezTo>
                      <a:pt x="126" y="0"/>
                      <a:pt x="122" y="0"/>
                      <a:pt x="118" y="0"/>
                    </a:cubicBezTo>
                    <a:cubicBezTo>
                      <a:pt x="83" y="0"/>
                      <a:pt x="51" y="16"/>
                      <a:pt x="30" y="40"/>
                    </a:cubicBezTo>
                    <a:cubicBezTo>
                      <a:pt x="68" y="105"/>
                      <a:pt x="68" y="105"/>
                      <a:pt x="68" y="105"/>
                    </a:cubicBezTo>
                    <a:lnTo>
                      <a:pt x="130" y="1"/>
                    </a:lnTo>
                    <a:close/>
                    <a:moveTo>
                      <a:pt x="20" y="52"/>
                    </a:moveTo>
                    <a:cubicBezTo>
                      <a:pt x="7" y="71"/>
                      <a:pt x="0" y="94"/>
                      <a:pt x="0" y="118"/>
                    </a:cubicBezTo>
                    <a:cubicBezTo>
                      <a:pt x="0" y="130"/>
                      <a:pt x="2" y="142"/>
                      <a:pt x="5" y="153"/>
                    </a:cubicBezTo>
                    <a:cubicBezTo>
                      <a:pt x="81" y="153"/>
                      <a:pt x="81" y="153"/>
                      <a:pt x="81" y="153"/>
                    </a:cubicBezTo>
                    <a:lnTo>
                      <a:pt x="20" y="52"/>
                    </a:lnTo>
                    <a:close/>
                    <a:moveTo>
                      <a:pt x="225" y="68"/>
                    </a:moveTo>
                    <a:cubicBezTo>
                      <a:pt x="210" y="36"/>
                      <a:pt x="180" y="11"/>
                      <a:pt x="145" y="3"/>
                    </a:cubicBezTo>
                    <a:cubicBezTo>
                      <a:pt x="106" y="68"/>
                      <a:pt x="106" y="68"/>
                      <a:pt x="106" y="68"/>
                    </a:cubicBezTo>
                    <a:lnTo>
                      <a:pt x="225" y="68"/>
                    </a:lnTo>
                    <a:close/>
                    <a:moveTo>
                      <a:pt x="130" y="167"/>
                    </a:moveTo>
                    <a:cubicBezTo>
                      <a:pt x="11" y="167"/>
                      <a:pt x="11" y="167"/>
                      <a:pt x="11" y="167"/>
                    </a:cubicBezTo>
                    <a:cubicBezTo>
                      <a:pt x="26" y="201"/>
                      <a:pt x="58" y="227"/>
                      <a:pt x="96" y="234"/>
                    </a:cubicBezTo>
                    <a:cubicBezTo>
                      <a:pt x="93" y="232"/>
                      <a:pt x="93" y="232"/>
                      <a:pt x="93" y="232"/>
                    </a:cubicBezTo>
                    <a:lnTo>
                      <a:pt x="130" y="167"/>
                    </a:lnTo>
                    <a:close/>
                    <a:moveTo>
                      <a:pt x="230" y="82"/>
                    </a:moveTo>
                    <a:cubicBezTo>
                      <a:pt x="155" y="82"/>
                      <a:pt x="155" y="82"/>
                      <a:pt x="155" y="82"/>
                    </a:cubicBezTo>
                    <a:cubicBezTo>
                      <a:pt x="215" y="186"/>
                      <a:pt x="215" y="186"/>
                      <a:pt x="215" y="186"/>
                    </a:cubicBezTo>
                    <a:cubicBezTo>
                      <a:pt x="228" y="167"/>
                      <a:pt x="236" y="143"/>
                      <a:pt x="236" y="118"/>
                    </a:cubicBezTo>
                    <a:cubicBezTo>
                      <a:pt x="236" y="106"/>
                      <a:pt x="234" y="94"/>
                      <a:pt x="230" y="82"/>
                    </a:cubicBezTo>
                    <a:close/>
                    <a:moveTo>
                      <a:pt x="108" y="236"/>
                    </a:moveTo>
                    <a:cubicBezTo>
                      <a:pt x="111" y="236"/>
                      <a:pt x="115" y="236"/>
                      <a:pt x="118" y="236"/>
                    </a:cubicBezTo>
                    <a:cubicBezTo>
                      <a:pt x="152" y="236"/>
                      <a:pt x="183" y="221"/>
                      <a:pt x="205" y="198"/>
                    </a:cubicBezTo>
                    <a:cubicBezTo>
                      <a:pt x="167" y="132"/>
                      <a:pt x="167" y="132"/>
                      <a:pt x="167" y="132"/>
                    </a:cubicBezTo>
                    <a:lnTo>
                      <a:pt x="108" y="236"/>
                    </a:lnTo>
                    <a:close/>
                  </a:path>
                </a:pathLst>
              </a:custGeom>
              <a:solidFill>
                <a:schemeClr val="accent2"/>
              </a:solidFill>
              <a:ln>
                <a:noFill/>
              </a:ln>
            </p:spPr>
            <p:txBody>
              <a:bodyPr anchor="ctr"/>
              <a:lstStyle/>
              <a:p>
                <a:pPr algn="ctr"/>
                <a:endParaRPr/>
              </a:p>
            </p:txBody>
          </p:sp>
        </p:grpSp>
      </p:grpSp>
      <p:grpSp>
        <p:nvGrpSpPr>
          <p:cNvPr id="6" name="千图PPT彼岸天：ID 8661124库_组合 5"/>
          <p:cNvGrpSpPr/>
          <p:nvPr>
            <p:custDataLst>
              <p:tags r:id="rId3"/>
            </p:custDataLst>
          </p:nvPr>
        </p:nvGrpSpPr>
        <p:grpSpPr>
          <a:xfrm>
            <a:off x="3630271" y="3261046"/>
            <a:ext cx="6002001" cy="851116"/>
            <a:chOff x="4583832" y="4306076"/>
            <a:chExt cx="6002001" cy="851116"/>
          </a:xfrm>
        </p:grpSpPr>
        <p:cxnSp>
          <p:nvCxnSpPr>
            <p:cNvPr id="21" name="直接箭头连接符 20"/>
            <p:cNvCxnSpPr/>
            <p:nvPr/>
          </p:nvCxnSpPr>
          <p:spPr>
            <a:xfrm>
              <a:off x="5483967" y="4731634"/>
              <a:ext cx="954240" cy="0"/>
            </a:xfrm>
            <a:prstGeom prst="straightConnector1">
              <a:avLst/>
            </a:prstGeom>
            <a:ln>
              <a:solidFill>
                <a:schemeClr val="accent3"/>
              </a:solidFill>
              <a:tailEnd type="oval"/>
            </a:ln>
          </p:spPr>
          <p:style>
            <a:lnRef idx="1">
              <a:schemeClr val="accent1"/>
            </a:lnRef>
            <a:fillRef idx="0">
              <a:schemeClr val="accent1"/>
            </a:fillRef>
            <a:effectRef idx="0">
              <a:schemeClr val="accent1"/>
            </a:effectRef>
            <a:fontRef idx="minor">
              <a:schemeClr val="tx1"/>
            </a:fontRef>
          </p:style>
        </p:cxnSp>
        <p:sp>
          <p:nvSpPr>
            <p:cNvPr id="22" name="圆角矩形 8"/>
            <p:cNvSpPr/>
            <p:nvPr/>
          </p:nvSpPr>
          <p:spPr>
            <a:xfrm>
              <a:off x="6510732" y="4554153"/>
              <a:ext cx="4075101" cy="352981"/>
            </a:xfrm>
            <a:prstGeom prst="roundRect">
              <a:avLst>
                <a:gd name="adj" fmla="val 50000"/>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144000" anchor="ctr" anchorCtr="0">
              <a:noAutofit/>
            </a:bodyPr>
            <a:lstStyle/>
            <a:p>
              <a:pPr>
                <a:lnSpc>
                  <a:spcPct val="120000"/>
                </a:lnSpc>
                <a:defRPr/>
              </a:pPr>
              <a:r>
                <a:rPr lang="zh-CN" altLang="en-US" kern="0" dirty="0">
                  <a:effectLst/>
                  <a:latin typeface="+mj-ea"/>
                  <a:ea typeface="+mj-ea"/>
                </a:rPr>
                <a:t>多态性有两种表现形式</a:t>
              </a:r>
            </a:p>
          </p:txBody>
        </p:sp>
        <p:grpSp>
          <p:nvGrpSpPr>
            <p:cNvPr id="23" name="组合 22"/>
            <p:cNvGrpSpPr/>
            <p:nvPr/>
          </p:nvGrpSpPr>
          <p:grpSpPr>
            <a:xfrm>
              <a:off x="4583832" y="4306076"/>
              <a:ext cx="1032574" cy="851116"/>
              <a:chOff x="3809429" y="3949231"/>
              <a:chExt cx="1898423" cy="1564806"/>
            </a:xfrm>
          </p:grpSpPr>
          <p:sp>
            <p:nvSpPr>
              <p:cNvPr id="25" name="圆角矩形 6"/>
              <p:cNvSpPr/>
              <p:nvPr/>
            </p:nvSpPr>
            <p:spPr>
              <a:xfrm>
                <a:off x="3809429" y="3949231"/>
                <a:ext cx="1898423" cy="1564806"/>
              </a:xfrm>
              <a:prstGeom prst="roundRect">
                <a:avLst>
                  <a:gd name="adj" fmla="val 46218"/>
                </a:avLst>
              </a:prstGeom>
              <a:solidFill>
                <a:schemeClr val="bg1"/>
              </a:solidFill>
              <a:ln w="76200">
                <a:solidFill>
                  <a:schemeClr val="accent3"/>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6" name="任意多边形 13"/>
              <p:cNvSpPr/>
              <p:nvPr/>
            </p:nvSpPr>
            <p:spPr bwMode="auto">
              <a:xfrm>
                <a:off x="4430027" y="4480651"/>
                <a:ext cx="628796" cy="628796"/>
              </a:xfrm>
              <a:custGeom>
                <a:avLst/>
                <a:gdLst>
                  <a:gd name="T0" fmla="*/ 118 w 236"/>
                  <a:gd name="T1" fmla="*/ 0 h 236"/>
                  <a:gd name="T2" fmla="*/ 0 w 236"/>
                  <a:gd name="T3" fmla="*/ 118 h 236"/>
                  <a:gd name="T4" fmla="*/ 118 w 236"/>
                  <a:gd name="T5" fmla="*/ 236 h 236"/>
                  <a:gd name="T6" fmla="*/ 236 w 236"/>
                  <a:gd name="T7" fmla="*/ 118 h 236"/>
                  <a:gd name="T8" fmla="*/ 118 w 236"/>
                  <a:gd name="T9" fmla="*/ 0 h 236"/>
                  <a:gd name="T10" fmla="*/ 106 w 236"/>
                  <a:gd name="T11" fmla="*/ 171 h 236"/>
                  <a:gd name="T12" fmla="*/ 54 w 236"/>
                  <a:gd name="T13" fmla="*/ 163 h 236"/>
                  <a:gd name="T14" fmla="*/ 54 w 236"/>
                  <a:gd name="T15" fmla="*/ 121 h 236"/>
                  <a:gd name="T16" fmla="*/ 106 w 236"/>
                  <a:gd name="T17" fmla="*/ 121 h 236"/>
                  <a:gd name="T18" fmla="*/ 106 w 236"/>
                  <a:gd name="T19" fmla="*/ 171 h 236"/>
                  <a:gd name="T20" fmla="*/ 106 w 236"/>
                  <a:gd name="T21" fmla="*/ 114 h 236"/>
                  <a:gd name="T22" fmla="*/ 54 w 236"/>
                  <a:gd name="T23" fmla="*/ 114 h 236"/>
                  <a:gd name="T24" fmla="*/ 54 w 236"/>
                  <a:gd name="T25" fmla="*/ 72 h 236"/>
                  <a:gd name="T26" fmla="*/ 106 w 236"/>
                  <a:gd name="T27" fmla="*/ 64 h 236"/>
                  <a:gd name="T28" fmla="*/ 106 w 236"/>
                  <a:gd name="T29" fmla="*/ 114 h 236"/>
                  <a:gd name="T30" fmla="*/ 182 w 236"/>
                  <a:gd name="T31" fmla="*/ 182 h 236"/>
                  <a:gd name="T32" fmla="*/ 113 w 236"/>
                  <a:gd name="T33" fmla="*/ 172 h 236"/>
                  <a:gd name="T34" fmla="*/ 113 w 236"/>
                  <a:gd name="T35" fmla="*/ 121 h 236"/>
                  <a:gd name="T36" fmla="*/ 182 w 236"/>
                  <a:gd name="T37" fmla="*/ 121 h 236"/>
                  <a:gd name="T38" fmla="*/ 182 w 236"/>
                  <a:gd name="T39" fmla="*/ 182 h 236"/>
                  <a:gd name="T40" fmla="*/ 182 w 236"/>
                  <a:gd name="T41" fmla="*/ 114 h 236"/>
                  <a:gd name="T42" fmla="*/ 113 w 236"/>
                  <a:gd name="T43" fmla="*/ 114 h 236"/>
                  <a:gd name="T44" fmla="*/ 113 w 236"/>
                  <a:gd name="T45" fmla="*/ 63 h 236"/>
                  <a:gd name="T46" fmla="*/ 182 w 236"/>
                  <a:gd name="T47" fmla="*/ 53 h 236"/>
                  <a:gd name="T48" fmla="*/ 182 w 236"/>
                  <a:gd name="T49" fmla="*/ 114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36" h="236">
                    <a:moveTo>
                      <a:pt x="118" y="0"/>
                    </a:moveTo>
                    <a:cubicBezTo>
                      <a:pt x="53" y="0"/>
                      <a:pt x="0" y="53"/>
                      <a:pt x="0" y="118"/>
                    </a:cubicBezTo>
                    <a:cubicBezTo>
                      <a:pt x="0" y="183"/>
                      <a:pt x="53" y="236"/>
                      <a:pt x="118" y="236"/>
                    </a:cubicBezTo>
                    <a:cubicBezTo>
                      <a:pt x="183" y="236"/>
                      <a:pt x="236" y="183"/>
                      <a:pt x="236" y="118"/>
                    </a:cubicBezTo>
                    <a:cubicBezTo>
                      <a:pt x="236" y="53"/>
                      <a:pt x="183" y="0"/>
                      <a:pt x="118" y="0"/>
                    </a:cubicBezTo>
                    <a:close/>
                    <a:moveTo>
                      <a:pt x="106" y="171"/>
                    </a:moveTo>
                    <a:cubicBezTo>
                      <a:pt x="54" y="163"/>
                      <a:pt x="54" y="163"/>
                      <a:pt x="54" y="163"/>
                    </a:cubicBezTo>
                    <a:cubicBezTo>
                      <a:pt x="54" y="121"/>
                      <a:pt x="54" y="121"/>
                      <a:pt x="54" y="121"/>
                    </a:cubicBezTo>
                    <a:cubicBezTo>
                      <a:pt x="106" y="121"/>
                      <a:pt x="106" y="121"/>
                      <a:pt x="106" y="121"/>
                    </a:cubicBezTo>
                    <a:lnTo>
                      <a:pt x="106" y="171"/>
                    </a:lnTo>
                    <a:close/>
                    <a:moveTo>
                      <a:pt x="106" y="114"/>
                    </a:moveTo>
                    <a:cubicBezTo>
                      <a:pt x="54" y="114"/>
                      <a:pt x="54" y="114"/>
                      <a:pt x="54" y="114"/>
                    </a:cubicBezTo>
                    <a:cubicBezTo>
                      <a:pt x="54" y="72"/>
                      <a:pt x="54" y="72"/>
                      <a:pt x="54" y="72"/>
                    </a:cubicBezTo>
                    <a:cubicBezTo>
                      <a:pt x="106" y="64"/>
                      <a:pt x="106" y="64"/>
                      <a:pt x="106" y="64"/>
                    </a:cubicBezTo>
                    <a:lnTo>
                      <a:pt x="106" y="114"/>
                    </a:lnTo>
                    <a:close/>
                    <a:moveTo>
                      <a:pt x="182" y="182"/>
                    </a:moveTo>
                    <a:cubicBezTo>
                      <a:pt x="113" y="172"/>
                      <a:pt x="113" y="172"/>
                      <a:pt x="113" y="172"/>
                    </a:cubicBezTo>
                    <a:cubicBezTo>
                      <a:pt x="113" y="121"/>
                      <a:pt x="113" y="121"/>
                      <a:pt x="113" y="121"/>
                    </a:cubicBezTo>
                    <a:cubicBezTo>
                      <a:pt x="182" y="121"/>
                      <a:pt x="182" y="121"/>
                      <a:pt x="182" y="121"/>
                    </a:cubicBezTo>
                    <a:lnTo>
                      <a:pt x="182" y="182"/>
                    </a:lnTo>
                    <a:close/>
                    <a:moveTo>
                      <a:pt x="182" y="114"/>
                    </a:moveTo>
                    <a:cubicBezTo>
                      <a:pt x="113" y="114"/>
                      <a:pt x="113" y="114"/>
                      <a:pt x="113" y="114"/>
                    </a:cubicBezTo>
                    <a:cubicBezTo>
                      <a:pt x="113" y="63"/>
                      <a:pt x="113" y="63"/>
                      <a:pt x="113" y="63"/>
                    </a:cubicBezTo>
                    <a:cubicBezTo>
                      <a:pt x="182" y="53"/>
                      <a:pt x="182" y="53"/>
                      <a:pt x="182" y="53"/>
                    </a:cubicBezTo>
                    <a:lnTo>
                      <a:pt x="182" y="114"/>
                    </a:lnTo>
                    <a:close/>
                  </a:path>
                </a:pathLst>
              </a:custGeom>
              <a:solidFill>
                <a:schemeClr val="accent3"/>
              </a:solidFill>
              <a:ln>
                <a:noFill/>
              </a:ln>
            </p:spPr>
            <p:txBody>
              <a:bodyPr anchor="ctr"/>
              <a:lstStyle/>
              <a:p>
                <a:pPr algn="ctr"/>
                <a:endParaRPr/>
              </a:p>
            </p:txBody>
          </p:sp>
        </p:grpSp>
      </p:grpSp>
      <p:grpSp>
        <p:nvGrpSpPr>
          <p:cNvPr id="7" name="千图PPT彼岸天：ID 8661124库_组合 6"/>
          <p:cNvGrpSpPr/>
          <p:nvPr>
            <p:custDataLst>
              <p:tags r:id="rId4"/>
            </p:custDataLst>
          </p:nvPr>
        </p:nvGrpSpPr>
        <p:grpSpPr>
          <a:xfrm>
            <a:off x="4134327" y="4185084"/>
            <a:ext cx="7912670" cy="851116"/>
            <a:chOff x="4583832" y="4306076"/>
            <a:chExt cx="7912670" cy="851116"/>
          </a:xfrm>
        </p:grpSpPr>
        <p:cxnSp>
          <p:nvCxnSpPr>
            <p:cNvPr id="15" name="直接箭头连接符 14"/>
            <p:cNvCxnSpPr/>
            <p:nvPr/>
          </p:nvCxnSpPr>
          <p:spPr>
            <a:xfrm>
              <a:off x="5483967" y="4731634"/>
              <a:ext cx="954240" cy="0"/>
            </a:xfrm>
            <a:prstGeom prst="straightConnector1">
              <a:avLst/>
            </a:prstGeom>
            <a:ln w="12700" cap="flat" cmpd="sng" algn="ctr">
              <a:solidFill>
                <a:schemeClr val="accent4">
                  <a:lumMod val="100000"/>
                </a:schemeClr>
              </a:solidFill>
              <a:prstDash val="solid"/>
              <a:miter lim="800000"/>
              <a:headEnd type="none" w="med" len="med"/>
              <a:tailEnd type="oval" w="med" len="med"/>
            </a:ln>
          </p:spPr>
          <p:style>
            <a:lnRef idx="1">
              <a:schemeClr val="accent1"/>
            </a:lnRef>
            <a:fillRef idx="0">
              <a:schemeClr val="accent1"/>
            </a:fillRef>
            <a:effectRef idx="0">
              <a:schemeClr val="accent1"/>
            </a:effectRef>
            <a:fontRef idx="minor">
              <a:schemeClr val="tx1"/>
            </a:fontRef>
          </p:style>
        </p:cxnSp>
        <p:sp>
          <p:nvSpPr>
            <p:cNvPr id="16" name="圆角矩形 27"/>
            <p:cNvSpPr/>
            <p:nvPr/>
          </p:nvSpPr>
          <p:spPr>
            <a:xfrm>
              <a:off x="6510731" y="4554153"/>
              <a:ext cx="5985771" cy="352981"/>
            </a:xfrm>
            <a:prstGeom prst="roundRect">
              <a:avLst>
                <a:gd name="adj" fmla="val 50000"/>
              </a:avLst>
            </a:prstGeom>
            <a:solidFill>
              <a:schemeClr val="accent4">
                <a:lumMod val="10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144000" anchor="ctr" anchorCtr="0">
              <a:noAutofit/>
            </a:bodyPr>
            <a:lstStyle/>
            <a:p>
              <a:pPr>
                <a:lnSpc>
                  <a:spcPct val="120000"/>
                </a:lnSpc>
                <a:defRPr/>
              </a:pPr>
              <a:r>
                <a:rPr lang="zh-CN" altLang="en-US" kern="0" dirty="0">
                  <a:effectLst/>
                  <a:latin typeface="+mj-ea"/>
                  <a:ea typeface="+mj-ea"/>
                </a:rPr>
                <a:t>一种是不同的对象在收到相同的消息时，产生不同的动作</a:t>
              </a:r>
            </a:p>
          </p:txBody>
        </p:sp>
        <p:grpSp>
          <p:nvGrpSpPr>
            <p:cNvPr id="17" name="组合 16"/>
            <p:cNvGrpSpPr/>
            <p:nvPr/>
          </p:nvGrpSpPr>
          <p:grpSpPr>
            <a:xfrm>
              <a:off x="4583832" y="4306076"/>
              <a:ext cx="1032574" cy="851116"/>
              <a:chOff x="3809429" y="3949231"/>
              <a:chExt cx="1898423" cy="1564806"/>
            </a:xfrm>
          </p:grpSpPr>
          <p:sp>
            <p:nvSpPr>
              <p:cNvPr id="19" name="圆角矩形 30"/>
              <p:cNvSpPr/>
              <p:nvPr/>
            </p:nvSpPr>
            <p:spPr>
              <a:xfrm>
                <a:off x="3809429" y="3949231"/>
                <a:ext cx="1898423" cy="1564806"/>
              </a:xfrm>
              <a:prstGeom prst="roundRect">
                <a:avLst>
                  <a:gd name="adj" fmla="val 46218"/>
                </a:avLst>
              </a:prstGeom>
              <a:solidFill>
                <a:schemeClr val="bg1"/>
              </a:solidFill>
              <a:ln w="76200">
                <a:solidFill>
                  <a:schemeClr val="accent4"/>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0" name="任意多边形 31"/>
              <p:cNvSpPr/>
              <p:nvPr/>
            </p:nvSpPr>
            <p:spPr bwMode="auto">
              <a:xfrm>
                <a:off x="4430027" y="4480651"/>
                <a:ext cx="628796" cy="628796"/>
              </a:xfrm>
              <a:custGeom>
                <a:avLst/>
                <a:gdLst>
                  <a:gd name="T0" fmla="*/ 118 w 236"/>
                  <a:gd name="T1" fmla="*/ 0 h 236"/>
                  <a:gd name="T2" fmla="*/ 0 w 236"/>
                  <a:gd name="T3" fmla="*/ 118 h 236"/>
                  <a:gd name="T4" fmla="*/ 118 w 236"/>
                  <a:gd name="T5" fmla="*/ 236 h 236"/>
                  <a:gd name="T6" fmla="*/ 236 w 236"/>
                  <a:gd name="T7" fmla="*/ 118 h 236"/>
                  <a:gd name="T8" fmla="*/ 118 w 236"/>
                  <a:gd name="T9" fmla="*/ 0 h 236"/>
                  <a:gd name="T10" fmla="*/ 106 w 236"/>
                  <a:gd name="T11" fmla="*/ 171 h 236"/>
                  <a:gd name="T12" fmla="*/ 54 w 236"/>
                  <a:gd name="T13" fmla="*/ 163 h 236"/>
                  <a:gd name="T14" fmla="*/ 54 w 236"/>
                  <a:gd name="T15" fmla="*/ 121 h 236"/>
                  <a:gd name="T16" fmla="*/ 106 w 236"/>
                  <a:gd name="T17" fmla="*/ 121 h 236"/>
                  <a:gd name="T18" fmla="*/ 106 w 236"/>
                  <a:gd name="T19" fmla="*/ 171 h 236"/>
                  <a:gd name="T20" fmla="*/ 106 w 236"/>
                  <a:gd name="T21" fmla="*/ 114 h 236"/>
                  <a:gd name="T22" fmla="*/ 54 w 236"/>
                  <a:gd name="T23" fmla="*/ 114 h 236"/>
                  <a:gd name="T24" fmla="*/ 54 w 236"/>
                  <a:gd name="T25" fmla="*/ 72 h 236"/>
                  <a:gd name="T26" fmla="*/ 106 w 236"/>
                  <a:gd name="T27" fmla="*/ 64 h 236"/>
                  <a:gd name="T28" fmla="*/ 106 w 236"/>
                  <a:gd name="T29" fmla="*/ 114 h 236"/>
                  <a:gd name="T30" fmla="*/ 182 w 236"/>
                  <a:gd name="T31" fmla="*/ 182 h 236"/>
                  <a:gd name="T32" fmla="*/ 113 w 236"/>
                  <a:gd name="T33" fmla="*/ 172 h 236"/>
                  <a:gd name="T34" fmla="*/ 113 w 236"/>
                  <a:gd name="T35" fmla="*/ 121 h 236"/>
                  <a:gd name="T36" fmla="*/ 182 w 236"/>
                  <a:gd name="T37" fmla="*/ 121 h 236"/>
                  <a:gd name="T38" fmla="*/ 182 w 236"/>
                  <a:gd name="T39" fmla="*/ 182 h 236"/>
                  <a:gd name="T40" fmla="*/ 182 w 236"/>
                  <a:gd name="T41" fmla="*/ 114 h 236"/>
                  <a:gd name="T42" fmla="*/ 113 w 236"/>
                  <a:gd name="T43" fmla="*/ 114 h 236"/>
                  <a:gd name="T44" fmla="*/ 113 w 236"/>
                  <a:gd name="T45" fmla="*/ 63 h 236"/>
                  <a:gd name="T46" fmla="*/ 182 w 236"/>
                  <a:gd name="T47" fmla="*/ 53 h 236"/>
                  <a:gd name="T48" fmla="*/ 182 w 236"/>
                  <a:gd name="T49" fmla="*/ 114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36" h="236">
                    <a:moveTo>
                      <a:pt x="118" y="0"/>
                    </a:moveTo>
                    <a:cubicBezTo>
                      <a:pt x="53" y="0"/>
                      <a:pt x="0" y="53"/>
                      <a:pt x="0" y="118"/>
                    </a:cubicBezTo>
                    <a:cubicBezTo>
                      <a:pt x="0" y="183"/>
                      <a:pt x="53" y="236"/>
                      <a:pt x="118" y="236"/>
                    </a:cubicBezTo>
                    <a:cubicBezTo>
                      <a:pt x="183" y="236"/>
                      <a:pt x="236" y="183"/>
                      <a:pt x="236" y="118"/>
                    </a:cubicBezTo>
                    <a:cubicBezTo>
                      <a:pt x="236" y="53"/>
                      <a:pt x="183" y="0"/>
                      <a:pt x="118" y="0"/>
                    </a:cubicBezTo>
                    <a:close/>
                    <a:moveTo>
                      <a:pt x="106" y="171"/>
                    </a:moveTo>
                    <a:cubicBezTo>
                      <a:pt x="54" y="163"/>
                      <a:pt x="54" y="163"/>
                      <a:pt x="54" y="163"/>
                    </a:cubicBezTo>
                    <a:cubicBezTo>
                      <a:pt x="54" y="121"/>
                      <a:pt x="54" y="121"/>
                      <a:pt x="54" y="121"/>
                    </a:cubicBezTo>
                    <a:cubicBezTo>
                      <a:pt x="106" y="121"/>
                      <a:pt x="106" y="121"/>
                      <a:pt x="106" y="121"/>
                    </a:cubicBezTo>
                    <a:lnTo>
                      <a:pt x="106" y="171"/>
                    </a:lnTo>
                    <a:close/>
                    <a:moveTo>
                      <a:pt x="106" y="114"/>
                    </a:moveTo>
                    <a:cubicBezTo>
                      <a:pt x="54" y="114"/>
                      <a:pt x="54" y="114"/>
                      <a:pt x="54" y="114"/>
                    </a:cubicBezTo>
                    <a:cubicBezTo>
                      <a:pt x="54" y="72"/>
                      <a:pt x="54" y="72"/>
                      <a:pt x="54" y="72"/>
                    </a:cubicBezTo>
                    <a:cubicBezTo>
                      <a:pt x="106" y="64"/>
                      <a:pt x="106" y="64"/>
                      <a:pt x="106" y="64"/>
                    </a:cubicBezTo>
                    <a:lnTo>
                      <a:pt x="106" y="114"/>
                    </a:lnTo>
                    <a:close/>
                    <a:moveTo>
                      <a:pt x="182" y="182"/>
                    </a:moveTo>
                    <a:cubicBezTo>
                      <a:pt x="113" y="172"/>
                      <a:pt x="113" y="172"/>
                      <a:pt x="113" y="172"/>
                    </a:cubicBezTo>
                    <a:cubicBezTo>
                      <a:pt x="113" y="121"/>
                      <a:pt x="113" y="121"/>
                      <a:pt x="113" y="121"/>
                    </a:cubicBezTo>
                    <a:cubicBezTo>
                      <a:pt x="182" y="121"/>
                      <a:pt x="182" y="121"/>
                      <a:pt x="182" y="121"/>
                    </a:cubicBezTo>
                    <a:lnTo>
                      <a:pt x="182" y="182"/>
                    </a:lnTo>
                    <a:close/>
                    <a:moveTo>
                      <a:pt x="182" y="114"/>
                    </a:moveTo>
                    <a:cubicBezTo>
                      <a:pt x="113" y="114"/>
                      <a:pt x="113" y="114"/>
                      <a:pt x="113" y="114"/>
                    </a:cubicBezTo>
                    <a:cubicBezTo>
                      <a:pt x="113" y="63"/>
                      <a:pt x="113" y="63"/>
                      <a:pt x="113" y="63"/>
                    </a:cubicBezTo>
                    <a:cubicBezTo>
                      <a:pt x="182" y="53"/>
                      <a:pt x="182" y="53"/>
                      <a:pt x="182" y="53"/>
                    </a:cubicBezTo>
                    <a:lnTo>
                      <a:pt x="182" y="114"/>
                    </a:lnTo>
                    <a:close/>
                  </a:path>
                </a:pathLst>
              </a:custGeom>
              <a:solidFill>
                <a:schemeClr val="accent4">
                  <a:lumMod val="100000"/>
                </a:schemeClr>
              </a:solidFill>
              <a:ln>
                <a:noFill/>
              </a:ln>
            </p:spPr>
            <p:txBody>
              <a:bodyPr anchor="ctr"/>
              <a:lstStyle/>
              <a:p>
                <a:pPr algn="ctr"/>
                <a:endParaRPr/>
              </a:p>
            </p:txBody>
          </p:sp>
        </p:grpSp>
      </p:grpSp>
      <p:grpSp>
        <p:nvGrpSpPr>
          <p:cNvPr id="8" name="千图PPT彼岸天：ID 8661124库_组合 7"/>
          <p:cNvGrpSpPr/>
          <p:nvPr>
            <p:custDataLst>
              <p:tags r:id="rId5"/>
            </p:custDataLst>
          </p:nvPr>
        </p:nvGrpSpPr>
        <p:grpSpPr>
          <a:xfrm>
            <a:off x="4662845" y="5103781"/>
            <a:ext cx="7144456" cy="851116"/>
            <a:chOff x="4583832" y="4306076"/>
            <a:chExt cx="7144456" cy="851116"/>
          </a:xfrm>
        </p:grpSpPr>
        <p:cxnSp>
          <p:nvCxnSpPr>
            <p:cNvPr id="9" name="直接箭头连接符 8"/>
            <p:cNvCxnSpPr/>
            <p:nvPr/>
          </p:nvCxnSpPr>
          <p:spPr>
            <a:xfrm>
              <a:off x="5483967" y="4731634"/>
              <a:ext cx="954240" cy="0"/>
            </a:xfrm>
            <a:prstGeom prst="straightConnector1">
              <a:avLst/>
            </a:prstGeom>
            <a:ln w="12700" cap="flat" cmpd="sng" algn="ctr">
              <a:solidFill>
                <a:schemeClr val="accent5"/>
              </a:solidFill>
              <a:prstDash val="solid"/>
              <a:miter lim="800000"/>
              <a:headEnd type="none" w="med" len="med"/>
              <a:tailEnd type="oval" w="med" len="med"/>
            </a:ln>
          </p:spPr>
          <p:style>
            <a:lnRef idx="1">
              <a:schemeClr val="accent1"/>
            </a:lnRef>
            <a:fillRef idx="0">
              <a:schemeClr val="accent1"/>
            </a:fillRef>
            <a:effectRef idx="0">
              <a:schemeClr val="accent1"/>
            </a:effectRef>
            <a:fontRef idx="minor">
              <a:schemeClr val="tx1"/>
            </a:fontRef>
          </p:style>
        </p:cxnSp>
        <p:sp>
          <p:nvSpPr>
            <p:cNvPr id="10" name="圆角矩形 34"/>
            <p:cNvSpPr/>
            <p:nvPr/>
          </p:nvSpPr>
          <p:spPr>
            <a:xfrm>
              <a:off x="6501854" y="4555143"/>
              <a:ext cx="5226434" cy="352982"/>
            </a:xfrm>
            <a:prstGeom prst="roundRect">
              <a:avLst>
                <a:gd name="adj" fmla="val 50000"/>
              </a:avLst>
            </a:prstGeom>
            <a:solidFill>
              <a:schemeClr val="accent5">
                <a:lumMod val="10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144000" anchor="ctr" anchorCtr="0">
              <a:noAutofit/>
            </a:bodyPr>
            <a:lstStyle/>
            <a:p>
              <a:pPr>
                <a:lnSpc>
                  <a:spcPct val="120000"/>
                </a:lnSpc>
                <a:defRPr/>
              </a:pPr>
              <a:r>
                <a:rPr lang="zh-CN" altLang="en-US" b="1" dirty="0">
                  <a:solidFill>
                    <a:schemeClr val="bg1"/>
                  </a:solidFill>
                </a:rPr>
                <a:t>同一对象收到相同的消息却产生不同的函数调用</a:t>
              </a:r>
            </a:p>
          </p:txBody>
        </p:sp>
        <p:grpSp>
          <p:nvGrpSpPr>
            <p:cNvPr id="11" name="组合 10"/>
            <p:cNvGrpSpPr/>
            <p:nvPr/>
          </p:nvGrpSpPr>
          <p:grpSpPr>
            <a:xfrm>
              <a:off x="4583832" y="4306076"/>
              <a:ext cx="1032574" cy="851116"/>
              <a:chOff x="3809429" y="3949231"/>
              <a:chExt cx="1898423" cy="1564806"/>
            </a:xfrm>
          </p:grpSpPr>
          <p:sp>
            <p:nvSpPr>
              <p:cNvPr id="13" name="圆角矩形 37"/>
              <p:cNvSpPr/>
              <p:nvPr/>
            </p:nvSpPr>
            <p:spPr>
              <a:xfrm>
                <a:off x="3809429" y="3949231"/>
                <a:ext cx="1898423" cy="1564806"/>
              </a:xfrm>
              <a:prstGeom prst="roundRect">
                <a:avLst>
                  <a:gd name="adj" fmla="val 46218"/>
                </a:avLst>
              </a:prstGeom>
              <a:solidFill>
                <a:schemeClr val="bg1"/>
              </a:solidFill>
              <a:ln w="76200">
                <a:solidFill>
                  <a:schemeClr val="accent5"/>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4" name="任意多边形 38"/>
              <p:cNvSpPr/>
              <p:nvPr/>
            </p:nvSpPr>
            <p:spPr bwMode="auto">
              <a:xfrm>
                <a:off x="4430027" y="4480651"/>
                <a:ext cx="628796" cy="628796"/>
              </a:xfrm>
              <a:custGeom>
                <a:avLst/>
                <a:gdLst>
                  <a:gd name="T0" fmla="*/ 118 w 236"/>
                  <a:gd name="T1" fmla="*/ 0 h 236"/>
                  <a:gd name="T2" fmla="*/ 0 w 236"/>
                  <a:gd name="T3" fmla="*/ 118 h 236"/>
                  <a:gd name="T4" fmla="*/ 118 w 236"/>
                  <a:gd name="T5" fmla="*/ 236 h 236"/>
                  <a:gd name="T6" fmla="*/ 236 w 236"/>
                  <a:gd name="T7" fmla="*/ 118 h 236"/>
                  <a:gd name="T8" fmla="*/ 118 w 236"/>
                  <a:gd name="T9" fmla="*/ 0 h 236"/>
                  <a:gd name="T10" fmla="*/ 106 w 236"/>
                  <a:gd name="T11" fmla="*/ 171 h 236"/>
                  <a:gd name="T12" fmla="*/ 54 w 236"/>
                  <a:gd name="T13" fmla="*/ 163 h 236"/>
                  <a:gd name="T14" fmla="*/ 54 w 236"/>
                  <a:gd name="T15" fmla="*/ 121 h 236"/>
                  <a:gd name="T16" fmla="*/ 106 w 236"/>
                  <a:gd name="T17" fmla="*/ 121 h 236"/>
                  <a:gd name="T18" fmla="*/ 106 w 236"/>
                  <a:gd name="T19" fmla="*/ 171 h 236"/>
                  <a:gd name="T20" fmla="*/ 106 w 236"/>
                  <a:gd name="T21" fmla="*/ 114 h 236"/>
                  <a:gd name="T22" fmla="*/ 54 w 236"/>
                  <a:gd name="T23" fmla="*/ 114 h 236"/>
                  <a:gd name="T24" fmla="*/ 54 w 236"/>
                  <a:gd name="T25" fmla="*/ 72 h 236"/>
                  <a:gd name="T26" fmla="*/ 106 w 236"/>
                  <a:gd name="T27" fmla="*/ 64 h 236"/>
                  <a:gd name="T28" fmla="*/ 106 w 236"/>
                  <a:gd name="T29" fmla="*/ 114 h 236"/>
                  <a:gd name="T30" fmla="*/ 182 w 236"/>
                  <a:gd name="T31" fmla="*/ 182 h 236"/>
                  <a:gd name="T32" fmla="*/ 113 w 236"/>
                  <a:gd name="T33" fmla="*/ 172 h 236"/>
                  <a:gd name="T34" fmla="*/ 113 w 236"/>
                  <a:gd name="T35" fmla="*/ 121 h 236"/>
                  <a:gd name="T36" fmla="*/ 182 w 236"/>
                  <a:gd name="T37" fmla="*/ 121 h 236"/>
                  <a:gd name="T38" fmla="*/ 182 w 236"/>
                  <a:gd name="T39" fmla="*/ 182 h 236"/>
                  <a:gd name="T40" fmla="*/ 182 w 236"/>
                  <a:gd name="T41" fmla="*/ 114 h 236"/>
                  <a:gd name="T42" fmla="*/ 113 w 236"/>
                  <a:gd name="T43" fmla="*/ 114 h 236"/>
                  <a:gd name="T44" fmla="*/ 113 w 236"/>
                  <a:gd name="T45" fmla="*/ 63 h 236"/>
                  <a:gd name="T46" fmla="*/ 182 w 236"/>
                  <a:gd name="T47" fmla="*/ 53 h 236"/>
                  <a:gd name="T48" fmla="*/ 182 w 236"/>
                  <a:gd name="T49" fmla="*/ 114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36" h="236">
                    <a:moveTo>
                      <a:pt x="118" y="0"/>
                    </a:moveTo>
                    <a:cubicBezTo>
                      <a:pt x="53" y="0"/>
                      <a:pt x="0" y="53"/>
                      <a:pt x="0" y="118"/>
                    </a:cubicBezTo>
                    <a:cubicBezTo>
                      <a:pt x="0" y="183"/>
                      <a:pt x="53" y="236"/>
                      <a:pt x="118" y="236"/>
                    </a:cubicBezTo>
                    <a:cubicBezTo>
                      <a:pt x="183" y="236"/>
                      <a:pt x="236" y="183"/>
                      <a:pt x="236" y="118"/>
                    </a:cubicBezTo>
                    <a:cubicBezTo>
                      <a:pt x="236" y="53"/>
                      <a:pt x="183" y="0"/>
                      <a:pt x="118" y="0"/>
                    </a:cubicBezTo>
                    <a:close/>
                    <a:moveTo>
                      <a:pt x="106" y="171"/>
                    </a:moveTo>
                    <a:cubicBezTo>
                      <a:pt x="54" y="163"/>
                      <a:pt x="54" y="163"/>
                      <a:pt x="54" y="163"/>
                    </a:cubicBezTo>
                    <a:cubicBezTo>
                      <a:pt x="54" y="121"/>
                      <a:pt x="54" y="121"/>
                      <a:pt x="54" y="121"/>
                    </a:cubicBezTo>
                    <a:cubicBezTo>
                      <a:pt x="106" y="121"/>
                      <a:pt x="106" y="121"/>
                      <a:pt x="106" y="121"/>
                    </a:cubicBezTo>
                    <a:lnTo>
                      <a:pt x="106" y="171"/>
                    </a:lnTo>
                    <a:close/>
                    <a:moveTo>
                      <a:pt x="106" y="114"/>
                    </a:moveTo>
                    <a:cubicBezTo>
                      <a:pt x="54" y="114"/>
                      <a:pt x="54" y="114"/>
                      <a:pt x="54" y="114"/>
                    </a:cubicBezTo>
                    <a:cubicBezTo>
                      <a:pt x="54" y="72"/>
                      <a:pt x="54" y="72"/>
                      <a:pt x="54" y="72"/>
                    </a:cubicBezTo>
                    <a:cubicBezTo>
                      <a:pt x="106" y="64"/>
                      <a:pt x="106" y="64"/>
                      <a:pt x="106" y="64"/>
                    </a:cubicBezTo>
                    <a:lnTo>
                      <a:pt x="106" y="114"/>
                    </a:lnTo>
                    <a:close/>
                    <a:moveTo>
                      <a:pt x="182" y="182"/>
                    </a:moveTo>
                    <a:cubicBezTo>
                      <a:pt x="113" y="172"/>
                      <a:pt x="113" y="172"/>
                      <a:pt x="113" y="172"/>
                    </a:cubicBezTo>
                    <a:cubicBezTo>
                      <a:pt x="113" y="121"/>
                      <a:pt x="113" y="121"/>
                      <a:pt x="113" y="121"/>
                    </a:cubicBezTo>
                    <a:cubicBezTo>
                      <a:pt x="182" y="121"/>
                      <a:pt x="182" y="121"/>
                      <a:pt x="182" y="121"/>
                    </a:cubicBezTo>
                    <a:lnTo>
                      <a:pt x="182" y="182"/>
                    </a:lnTo>
                    <a:close/>
                    <a:moveTo>
                      <a:pt x="182" y="114"/>
                    </a:moveTo>
                    <a:cubicBezTo>
                      <a:pt x="113" y="114"/>
                      <a:pt x="113" y="114"/>
                      <a:pt x="113" y="114"/>
                    </a:cubicBezTo>
                    <a:cubicBezTo>
                      <a:pt x="113" y="63"/>
                      <a:pt x="113" y="63"/>
                      <a:pt x="113" y="63"/>
                    </a:cubicBezTo>
                    <a:cubicBezTo>
                      <a:pt x="182" y="53"/>
                      <a:pt x="182" y="53"/>
                      <a:pt x="182" y="53"/>
                    </a:cubicBezTo>
                    <a:lnTo>
                      <a:pt x="182" y="114"/>
                    </a:lnTo>
                    <a:close/>
                  </a:path>
                </a:pathLst>
              </a:custGeom>
              <a:solidFill>
                <a:schemeClr val="accent5">
                  <a:lumMod val="100000"/>
                </a:schemeClr>
              </a:solidFill>
              <a:ln>
                <a:noFill/>
              </a:ln>
            </p:spPr>
            <p:txBody>
              <a:bodyPr anchor="ctr"/>
              <a:lstStyle/>
              <a:p>
                <a:pPr algn="ctr"/>
                <a:endParaRPr/>
              </a:p>
            </p:txBody>
          </p:sp>
        </p:grpSp>
      </p:grpSp>
      <p:sp>
        <p:nvSpPr>
          <p:cNvPr id="39" name="圆角矩形 3"/>
          <p:cNvSpPr/>
          <p:nvPr/>
        </p:nvSpPr>
        <p:spPr>
          <a:xfrm>
            <a:off x="3479450" y="453417"/>
            <a:ext cx="4778249" cy="659500"/>
          </a:xfrm>
          <a:prstGeom prst="roundRect">
            <a:avLst>
              <a:gd name="adj" fmla="val 42270"/>
            </a:avLst>
          </a:prstGeom>
          <a:gradFill>
            <a:gsLst>
              <a:gs pos="99000">
                <a:schemeClr val="bg1"/>
              </a:gs>
              <a:gs pos="0">
                <a:schemeClr val="bg1">
                  <a:lumMod val="95000"/>
                </a:schemeClr>
              </a:gs>
            </a:gsLst>
            <a:lin ang="0" scaled="0"/>
          </a:gradFill>
          <a:ln>
            <a:noFill/>
          </a:ln>
          <a:effectLst>
            <a:innerShdw blurRad="63500" dist="127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solidFill>
                <a:latin typeface="微软雅黑" panose="020B0503020204020204" pitchFamily="34" charset="-122"/>
                <a:ea typeface="微软雅黑" panose="020B0503020204020204" pitchFamily="34" charset="-122"/>
              </a:rPr>
              <a:t>多态性</a:t>
            </a:r>
          </a:p>
        </p:txBody>
      </p:sp>
    </p:spTree>
    <p:extLst>
      <p:ext uri="{BB962C8B-B14F-4D97-AF65-F5344CB8AC3E}">
        <p14:creationId xmlns:p14="http://schemas.microsoft.com/office/powerpoint/2010/main" val="1933036531"/>
      </p:ext>
    </p:extLst>
  </p:cSld>
  <p:clrMapOvr>
    <a:masterClrMapping/>
  </p:clrMapOvr>
  <mc:AlternateContent xmlns:mc="http://schemas.openxmlformats.org/markup-compatibility/2006" xmlns:p14="http://schemas.microsoft.com/office/powerpoint/2010/main">
    <mc:Choice Requires="p14">
      <p:transition spd="slow" p14:dur="1600" advClick="0" advTm="5000">
        <p14:prism isInverted="1"/>
      </p:transition>
    </mc:Choice>
    <mc:Fallback xmlns="">
      <p:transition spd="slow"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1+#ppt_w/2"/>
                                          </p:val>
                                        </p:tav>
                                        <p:tav tm="100000">
                                          <p:val>
                                            <p:strVal val="#ppt_x"/>
                                          </p:val>
                                        </p:tav>
                                      </p:tavLst>
                                    </p:anim>
                                    <p:anim calcmode="lin" valueType="num">
                                      <p:cBhvr additive="base">
                                        <p:cTn id="13" dur="500" fill="hold"/>
                                        <p:tgtEl>
                                          <p:spTgt spid="5"/>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2" fill="hold" nodeType="after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1+#ppt_w/2"/>
                                          </p:val>
                                        </p:tav>
                                        <p:tav tm="100000">
                                          <p:val>
                                            <p:strVal val="#ppt_x"/>
                                          </p:val>
                                        </p:tav>
                                      </p:tavLst>
                                    </p:anim>
                                    <p:anim calcmode="lin" valueType="num">
                                      <p:cBhvr additive="base">
                                        <p:cTn id="18" dur="500" fill="hold"/>
                                        <p:tgtEl>
                                          <p:spTgt spid="6"/>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2" fill="hold" nodeType="after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additive="base">
                                        <p:cTn id="22" dur="500" fill="hold"/>
                                        <p:tgtEl>
                                          <p:spTgt spid="7"/>
                                        </p:tgtEl>
                                        <p:attrNameLst>
                                          <p:attrName>ppt_x</p:attrName>
                                        </p:attrNameLst>
                                      </p:cBhvr>
                                      <p:tavLst>
                                        <p:tav tm="0">
                                          <p:val>
                                            <p:strVal val="1+#ppt_w/2"/>
                                          </p:val>
                                        </p:tav>
                                        <p:tav tm="100000">
                                          <p:val>
                                            <p:strVal val="#ppt_x"/>
                                          </p:val>
                                        </p:tav>
                                      </p:tavLst>
                                    </p:anim>
                                    <p:anim calcmode="lin" valueType="num">
                                      <p:cBhvr additive="base">
                                        <p:cTn id="23" dur="500" fill="hold"/>
                                        <p:tgtEl>
                                          <p:spTgt spid="7"/>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2" presetClass="entr" presetSubtype="2" fill="hold" nodeType="after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500" fill="hold"/>
                                        <p:tgtEl>
                                          <p:spTgt spid="8"/>
                                        </p:tgtEl>
                                        <p:attrNameLst>
                                          <p:attrName>ppt_x</p:attrName>
                                        </p:attrNameLst>
                                      </p:cBhvr>
                                      <p:tavLst>
                                        <p:tav tm="0">
                                          <p:val>
                                            <p:strVal val="1+#ppt_w/2"/>
                                          </p:val>
                                        </p:tav>
                                        <p:tav tm="100000">
                                          <p:val>
                                            <p:strVal val="#ppt_x"/>
                                          </p:val>
                                        </p:tav>
                                      </p:tavLst>
                                    </p:anim>
                                    <p:anim calcmode="lin" valueType="num">
                                      <p:cBhvr additive="base">
                                        <p:cTn id="28" dur="500" fill="hold"/>
                                        <p:tgtEl>
                                          <p:spTgt spid="8"/>
                                        </p:tgtEl>
                                        <p:attrNameLst>
                                          <p:attrName>ppt_y</p:attrName>
                                        </p:attrNameLst>
                                      </p:cBhvr>
                                      <p:tavLst>
                                        <p:tav tm="0">
                                          <p:val>
                                            <p:strVal val="#ppt_y"/>
                                          </p:val>
                                        </p:tav>
                                        <p:tav tm="100000">
                                          <p:val>
                                            <p:strVal val="#ppt_y"/>
                                          </p:val>
                                        </p:tav>
                                      </p:tavLst>
                                    </p:anim>
                                  </p:childTnLst>
                                </p:cTn>
                              </p:par>
                            </p:childTnLst>
                          </p:cTn>
                        </p:par>
                        <p:par>
                          <p:cTn id="29" fill="hold">
                            <p:stCondLst>
                              <p:cond delay="2500"/>
                            </p:stCondLst>
                            <p:childTnLst>
                              <p:par>
                                <p:cTn id="30" presetID="10" presetClass="entr" presetSubtype="0" fill="hold" grpId="0" nodeType="afterEffect">
                                  <p:stCondLst>
                                    <p:cond delay="0"/>
                                  </p:stCondLst>
                                  <p:childTnLst>
                                    <p:set>
                                      <p:cBhvr>
                                        <p:cTn id="31" dur="1" fill="hold">
                                          <p:stCondLst>
                                            <p:cond delay="0"/>
                                          </p:stCondLst>
                                        </p:cTn>
                                        <p:tgtEl>
                                          <p:spTgt spid="39"/>
                                        </p:tgtEl>
                                        <p:attrNameLst>
                                          <p:attrName>style.visibility</p:attrName>
                                        </p:attrNameLst>
                                      </p:cBhvr>
                                      <p:to>
                                        <p:strVal val="visible"/>
                                      </p:to>
                                    </p:set>
                                    <p:animEffect transition="in" filter="fade">
                                      <p:cBhvr>
                                        <p:cTn id="32"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千图PPT彼岸天：ID 8661124库_组合 1"/>
          <p:cNvGrpSpPr/>
          <p:nvPr>
            <p:custDataLst>
              <p:tags r:id="rId1"/>
            </p:custDataLst>
          </p:nvPr>
        </p:nvGrpSpPr>
        <p:grpSpPr>
          <a:xfrm>
            <a:off x="2409382" y="1642570"/>
            <a:ext cx="3241256" cy="1915542"/>
            <a:chOff x="1295401" y="1411750"/>
            <a:chExt cx="2819400" cy="1915542"/>
          </a:xfrm>
        </p:grpSpPr>
        <p:sp>
          <p:nvSpPr>
            <p:cNvPr id="4" name="Rectangle: Rounded Corners 5"/>
            <p:cNvSpPr/>
            <p:nvPr/>
          </p:nvSpPr>
          <p:spPr>
            <a:xfrm>
              <a:off x="1295401" y="1822737"/>
              <a:ext cx="2819400" cy="1504555"/>
            </a:xfrm>
            <a:prstGeom prst="roundRect">
              <a:avLst>
                <a:gd name="adj" fmla="val 5694"/>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grpSp>
          <p:nvGrpSpPr>
            <p:cNvPr id="5" name="Group 6"/>
            <p:cNvGrpSpPr/>
            <p:nvPr/>
          </p:nvGrpSpPr>
          <p:grpSpPr>
            <a:xfrm>
              <a:off x="2303165" y="1411750"/>
              <a:ext cx="803870" cy="803870"/>
              <a:chOff x="2247900" y="1225947"/>
              <a:chExt cx="914400" cy="914400"/>
            </a:xfrm>
          </p:grpSpPr>
          <p:sp>
            <p:nvSpPr>
              <p:cNvPr id="44" name="Rectangle: Rounded Corners 9"/>
              <p:cNvSpPr/>
              <p:nvPr/>
            </p:nvSpPr>
            <p:spPr>
              <a:xfrm>
                <a:off x="2247900" y="1225947"/>
                <a:ext cx="914400" cy="9144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45" name="Freeform: Shape 10"/>
              <p:cNvSpPr/>
              <p:nvPr/>
            </p:nvSpPr>
            <p:spPr bwMode="auto">
              <a:xfrm>
                <a:off x="2458417" y="1467073"/>
                <a:ext cx="493366" cy="432146"/>
              </a:xfrm>
              <a:custGeom>
                <a:avLst/>
                <a:gdLst>
                  <a:gd name="T0" fmla="*/ 212060 w 602"/>
                  <a:gd name="T1" fmla="*/ 103681 h 531"/>
                  <a:gd name="T2" fmla="*/ 112352 w 602"/>
                  <a:gd name="T3" fmla="*/ 144579 h 531"/>
                  <a:gd name="T4" fmla="*/ 112352 w 602"/>
                  <a:gd name="T5" fmla="*/ 144579 h 531"/>
                  <a:gd name="T6" fmla="*/ 109823 w 602"/>
                  <a:gd name="T7" fmla="*/ 147090 h 531"/>
                  <a:gd name="T8" fmla="*/ 104766 w 602"/>
                  <a:gd name="T9" fmla="*/ 144579 h 531"/>
                  <a:gd name="T10" fmla="*/ 104766 w 602"/>
                  <a:gd name="T11" fmla="*/ 144579 h 531"/>
                  <a:gd name="T12" fmla="*/ 5419 w 602"/>
                  <a:gd name="T13" fmla="*/ 103681 h 531"/>
                  <a:gd name="T14" fmla="*/ 10477 w 602"/>
                  <a:gd name="T15" fmla="*/ 86102 h 531"/>
                  <a:gd name="T16" fmla="*/ 15534 w 602"/>
                  <a:gd name="T17" fmla="*/ 86102 h 531"/>
                  <a:gd name="T18" fmla="*/ 15534 w 602"/>
                  <a:gd name="T19" fmla="*/ 86102 h 531"/>
                  <a:gd name="T20" fmla="*/ 204474 w 602"/>
                  <a:gd name="T21" fmla="*/ 86102 h 531"/>
                  <a:gd name="T22" fmla="*/ 204474 w 602"/>
                  <a:gd name="T23" fmla="*/ 86102 h 531"/>
                  <a:gd name="T24" fmla="*/ 207002 w 602"/>
                  <a:gd name="T25" fmla="*/ 86102 h 531"/>
                  <a:gd name="T26" fmla="*/ 212060 w 602"/>
                  <a:gd name="T27" fmla="*/ 103681 h 531"/>
                  <a:gd name="T28" fmla="*/ 212060 w 602"/>
                  <a:gd name="T29" fmla="*/ 60630 h 531"/>
                  <a:gd name="T30" fmla="*/ 112352 w 602"/>
                  <a:gd name="T31" fmla="*/ 101169 h 531"/>
                  <a:gd name="T32" fmla="*/ 112352 w 602"/>
                  <a:gd name="T33" fmla="*/ 101169 h 531"/>
                  <a:gd name="T34" fmla="*/ 109823 w 602"/>
                  <a:gd name="T35" fmla="*/ 101169 h 531"/>
                  <a:gd name="T36" fmla="*/ 104766 w 602"/>
                  <a:gd name="T37" fmla="*/ 101169 h 531"/>
                  <a:gd name="T38" fmla="*/ 104766 w 602"/>
                  <a:gd name="T39" fmla="*/ 101169 h 531"/>
                  <a:gd name="T40" fmla="*/ 5419 w 602"/>
                  <a:gd name="T41" fmla="*/ 60630 h 531"/>
                  <a:gd name="T42" fmla="*/ 5419 w 602"/>
                  <a:gd name="T43" fmla="*/ 43051 h 531"/>
                  <a:gd name="T44" fmla="*/ 104766 w 602"/>
                  <a:gd name="T45" fmla="*/ 2511 h 531"/>
                  <a:gd name="T46" fmla="*/ 104766 w 602"/>
                  <a:gd name="T47" fmla="*/ 2511 h 531"/>
                  <a:gd name="T48" fmla="*/ 109823 w 602"/>
                  <a:gd name="T49" fmla="*/ 0 h 531"/>
                  <a:gd name="T50" fmla="*/ 112352 w 602"/>
                  <a:gd name="T51" fmla="*/ 2511 h 531"/>
                  <a:gd name="T52" fmla="*/ 112352 w 602"/>
                  <a:gd name="T53" fmla="*/ 2511 h 531"/>
                  <a:gd name="T54" fmla="*/ 212060 w 602"/>
                  <a:gd name="T55" fmla="*/ 43051 h 531"/>
                  <a:gd name="T56" fmla="*/ 212060 w 602"/>
                  <a:gd name="T57" fmla="*/ 60630 h 531"/>
                  <a:gd name="T58" fmla="*/ 10477 w 602"/>
                  <a:gd name="T59" fmla="*/ 129153 h 531"/>
                  <a:gd name="T60" fmla="*/ 15534 w 602"/>
                  <a:gd name="T61" fmla="*/ 129153 h 531"/>
                  <a:gd name="T62" fmla="*/ 15534 w 602"/>
                  <a:gd name="T63" fmla="*/ 129153 h 531"/>
                  <a:gd name="T64" fmla="*/ 204474 w 602"/>
                  <a:gd name="T65" fmla="*/ 129153 h 531"/>
                  <a:gd name="T66" fmla="*/ 204474 w 602"/>
                  <a:gd name="T67" fmla="*/ 129153 h 531"/>
                  <a:gd name="T68" fmla="*/ 207002 w 602"/>
                  <a:gd name="T69" fmla="*/ 129153 h 531"/>
                  <a:gd name="T70" fmla="*/ 212060 w 602"/>
                  <a:gd name="T71" fmla="*/ 149602 h 531"/>
                  <a:gd name="T72" fmla="*/ 112352 w 602"/>
                  <a:gd name="T73" fmla="*/ 190141 h 531"/>
                  <a:gd name="T74" fmla="*/ 112352 w 602"/>
                  <a:gd name="T75" fmla="*/ 190141 h 531"/>
                  <a:gd name="T76" fmla="*/ 109823 w 602"/>
                  <a:gd name="T77" fmla="*/ 190141 h 531"/>
                  <a:gd name="T78" fmla="*/ 104766 w 602"/>
                  <a:gd name="T79" fmla="*/ 190141 h 531"/>
                  <a:gd name="T80" fmla="*/ 104766 w 602"/>
                  <a:gd name="T81" fmla="*/ 190141 h 531"/>
                  <a:gd name="T82" fmla="*/ 5419 w 602"/>
                  <a:gd name="T83" fmla="*/ 149602 h 531"/>
                  <a:gd name="T84" fmla="*/ 10477 w 602"/>
                  <a:gd name="T85" fmla="*/ 129153 h 531"/>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602" h="531">
                    <a:moveTo>
                      <a:pt x="587" y="289"/>
                    </a:moveTo>
                    <a:lnTo>
                      <a:pt x="587" y="289"/>
                    </a:lnTo>
                    <a:cubicBezTo>
                      <a:pt x="311" y="403"/>
                      <a:pt x="311" y="403"/>
                      <a:pt x="311" y="403"/>
                    </a:cubicBezTo>
                    <a:cubicBezTo>
                      <a:pt x="311" y="410"/>
                      <a:pt x="304" y="410"/>
                      <a:pt x="304" y="410"/>
                    </a:cubicBezTo>
                    <a:cubicBezTo>
                      <a:pt x="297" y="410"/>
                      <a:pt x="297" y="410"/>
                      <a:pt x="290" y="403"/>
                    </a:cubicBezTo>
                    <a:cubicBezTo>
                      <a:pt x="15" y="289"/>
                      <a:pt x="15" y="289"/>
                      <a:pt x="15" y="289"/>
                    </a:cubicBezTo>
                    <a:cubicBezTo>
                      <a:pt x="7" y="289"/>
                      <a:pt x="0" y="275"/>
                      <a:pt x="0" y="268"/>
                    </a:cubicBezTo>
                    <a:cubicBezTo>
                      <a:pt x="0" y="247"/>
                      <a:pt x="15" y="240"/>
                      <a:pt x="29" y="240"/>
                    </a:cubicBezTo>
                    <a:cubicBezTo>
                      <a:pt x="36" y="240"/>
                      <a:pt x="36" y="240"/>
                      <a:pt x="43" y="240"/>
                    </a:cubicBezTo>
                    <a:cubicBezTo>
                      <a:pt x="304" y="346"/>
                      <a:pt x="304" y="346"/>
                      <a:pt x="304" y="346"/>
                    </a:cubicBezTo>
                    <a:cubicBezTo>
                      <a:pt x="566" y="240"/>
                      <a:pt x="566" y="240"/>
                      <a:pt x="566" y="240"/>
                    </a:cubicBezTo>
                    <a:lnTo>
                      <a:pt x="573" y="240"/>
                    </a:lnTo>
                    <a:cubicBezTo>
                      <a:pt x="594" y="240"/>
                      <a:pt x="601" y="247"/>
                      <a:pt x="601" y="268"/>
                    </a:cubicBezTo>
                    <a:cubicBezTo>
                      <a:pt x="601" y="275"/>
                      <a:pt x="594" y="289"/>
                      <a:pt x="587" y="289"/>
                    </a:cubicBezTo>
                    <a:close/>
                    <a:moveTo>
                      <a:pt x="587" y="169"/>
                    </a:moveTo>
                    <a:lnTo>
                      <a:pt x="587" y="169"/>
                    </a:lnTo>
                    <a:cubicBezTo>
                      <a:pt x="311" y="282"/>
                      <a:pt x="311" y="282"/>
                      <a:pt x="311" y="282"/>
                    </a:cubicBezTo>
                    <a:lnTo>
                      <a:pt x="304" y="282"/>
                    </a:lnTo>
                    <a:cubicBezTo>
                      <a:pt x="297" y="282"/>
                      <a:pt x="297" y="282"/>
                      <a:pt x="290" y="282"/>
                    </a:cubicBezTo>
                    <a:cubicBezTo>
                      <a:pt x="15" y="169"/>
                      <a:pt x="15" y="169"/>
                      <a:pt x="15" y="169"/>
                    </a:cubicBezTo>
                    <a:cubicBezTo>
                      <a:pt x="7" y="162"/>
                      <a:pt x="0" y="155"/>
                      <a:pt x="0" y="141"/>
                    </a:cubicBezTo>
                    <a:cubicBezTo>
                      <a:pt x="0" y="134"/>
                      <a:pt x="7" y="120"/>
                      <a:pt x="15" y="120"/>
                    </a:cubicBezTo>
                    <a:cubicBezTo>
                      <a:pt x="290" y="7"/>
                      <a:pt x="290" y="7"/>
                      <a:pt x="290" y="7"/>
                    </a:cubicBezTo>
                    <a:cubicBezTo>
                      <a:pt x="297" y="0"/>
                      <a:pt x="297" y="0"/>
                      <a:pt x="304" y="0"/>
                    </a:cubicBezTo>
                    <a:cubicBezTo>
                      <a:pt x="304" y="0"/>
                      <a:pt x="311" y="0"/>
                      <a:pt x="311" y="7"/>
                    </a:cubicBezTo>
                    <a:cubicBezTo>
                      <a:pt x="587" y="120"/>
                      <a:pt x="587" y="120"/>
                      <a:pt x="587" y="120"/>
                    </a:cubicBezTo>
                    <a:cubicBezTo>
                      <a:pt x="594" y="120"/>
                      <a:pt x="601" y="134"/>
                      <a:pt x="601" y="141"/>
                    </a:cubicBezTo>
                    <a:cubicBezTo>
                      <a:pt x="601" y="155"/>
                      <a:pt x="594" y="162"/>
                      <a:pt x="587" y="169"/>
                    </a:cubicBezTo>
                    <a:close/>
                    <a:moveTo>
                      <a:pt x="29" y="360"/>
                    </a:moveTo>
                    <a:lnTo>
                      <a:pt x="29" y="360"/>
                    </a:lnTo>
                    <a:cubicBezTo>
                      <a:pt x="36" y="360"/>
                      <a:pt x="36" y="360"/>
                      <a:pt x="43" y="360"/>
                    </a:cubicBezTo>
                    <a:cubicBezTo>
                      <a:pt x="304" y="473"/>
                      <a:pt x="304" y="473"/>
                      <a:pt x="304" y="473"/>
                    </a:cubicBezTo>
                    <a:cubicBezTo>
                      <a:pt x="566" y="360"/>
                      <a:pt x="566" y="360"/>
                      <a:pt x="566" y="360"/>
                    </a:cubicBezTo>
                    <a:lnTo>
                      <a:pt x="573" y="360"/>
                    </a:lnTo>
                    <a:cubicBezTo>
                      <a:pt x="594" y="360"/>
                      <a:pt x="601" y="374"/>
                      <a:pt x="601" y="388"/>
                    </a:cubicBezTo>
                    <a:cubicBezTo>
                      <a:pt x="601" y="403"/>
                      <a:pt x="594" y="410"/>
                      <a:pt x="587" y="417"/>
                    </a:cubicBezTo>
                    <a:cubicBezTo>
                      <a:pt x="311" y="530"/>
                      <a:pt x="311" y="530"/>
                      <a:pt x="311" y="530"/>
                    </a:cubicBezTo>
                    <a:lnTo>
                      <a:pt x="304" y="530"/>
                    </a:lnTo>
                    <a:cubicBezTo>
                      <a:pt x="297" y="530"/>
                      <a:pt x="297" y="530"/>
                      <a:pt x="290" y="530"/>
                    </a:cubicBezTo>
                    <a:cubicBezTo>
                      <a:pt x="15" y="417"/>
                      <a:pt x="15" y="417"/>
                      <a:pt x="15" y="417"/>
                    </a:cubicBezTo>
                    <a:cubicBezTo>
                      <a:pt x="7" y="410"/>
                      <a:pt x="0" y="403"/>
                      <a:pt x="0" y="388"/>
                    </a:cubicBezTo>
                    <a:cubicBezTo>
                      <a:pt x="0" y="374"/>
                      <a:pt x="15" y="360"/>
                      <a:pt x="29" y="360"/>
                    </a:cubicBezTo>
                    <a:close/>
                  </a:path>
                </a:pathLst>
              </a:custGeom>
              <a:solidFill>
                <a:schemeClr val="bg1"/>
              </a:solidFill>
              <a:ln>
                <a:noFill/>
              </a:ln>
              <a:effectLst/>
            </p:spPr>
            <p:txBody>
              <a:bodyPr anchor="ctr"/>
              <a:lstStyle/>
              <a:p>
                <a:pPr algn="ctr"/>
                <a:endParaRPr/>
              </a:p>
            </p:txBody>
          </p:sp>
        </p:grpSp>
        <p:sp>
          <p:nvSpPr>
            <p:cNvPr id="42" name="TextBox 7"/>
            <p:cNvSpPr txBox="1"/>
            <p:nvPr/>
          </p:nvSpPr>
          <p:spPr>
            <a:xfrm>
              <a:off x="1423338" y="2512479"/>
              <a:ext cx="2563521" cy="678127"/>
            </a:xfrm>
            <a:prstGeom prst="rect">
              <a:avLst/>
            </a:prstGeom>
            <a:noFill/>
          </p:spPr>
          <p:txBody>
            <a:bodyPr wrap="none" lIns="0" tIns="0" rIns="0" bIns="0">
              <a:normAutofit/>
            </a:bodyPr>
            <a:lstStyle/>
            <a:p>
              <a:pPr algn="ctr"/>
              <a:r>
                <a:rPr lang="zh-CN" altLang="en-US" sz="1600" b="1" dirty="0">
                  <a:solidFill>
                    <a:schemeClr val="accent1"/>
                  </a:solidFill>
                </a:rPr>
                <a:t>所谓绑定，就是要函数调用</a:t>
              </a:r>
              <a:endParaRPr lang="en-US" altLang="zh-CN" sz="1600" b="1" dirty="0">
                <a:solidFill>
                  <a:schemeClr val="accent1"/>
                </a:solidFill>
              </a:endParaRPr>
            </a:p>
            <a:p>
              <a:pPr algn="ctr"/>
              <a:r>
                <a:rPr lang="zh-CN" altLang="en-US" sz="1600" b="1" dirty="0">
                  <a:solidFill>
                    <a:schemeClr val="accent1"/>
                  </a:solidFill>
                </a:rPr>
                <a:t>与函数体本身产生关联</a:t>
              </a:r>
            </a:p>
          </p:txBody>
        </p:sp>
      </p:grpSp>
      <p:grpSp>
        <p:nvGrpSpPr>
          <p:cNvPr id="46" name="千图PPT彼岸天：ID 8661124库_组合 45"/>
          <p:cNvGrpSpPr/>
          <p:nvPr>
            <p:custDataLst>
              <p:tags r:id="rId2"/>
            </p:custDataLst>
          </p:nvPr>
        </p:nvGrpSpPr>
        <p:grpSpPr>
          <a:xfrm>
            <a:off x="6222136" y="1642568"/>
            <a:ext cx="3560479" cy="1915544"/>
            <a:chOff x="4686300" y="1411748"/>
            <a:chExt cx="2819400" cy="1915544"/>
          </a:xfrm>
        </p:grpSpPr>
        <p:sp>
          <p:nvSpPr>
            <p:cNvPr id="7" name="Rectangle: Rounded Corners 12"/>
            <p:cNvSpPr/>
            <p:nvPr/>
          </p:nvSpPr>
          <p:spPr>
            <a:xfrm>
              <a:off x="4686300" y="1822737"/>
              <a:ext cx="2819400" cy="1504555"/>
            </a:xfrm>
            <a:prstGeom prst="roundRect">
              <a:avLst>
                <a:gd name="adj" fmla="val 5694"/>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grpSp>
          <p:nvGrpSpPr>
            <p:cNvPr id="8" name="Group 13"/>
            <p:cNvGrpSpPr/>
            <p:nvPr/>
          </p:nvGrpSpPr>
          <p:grpSpPr>
            <a:xfrm>
              <a:off x="5694065" y="1411748"/>
              <a:ext cx="803870" cy="803870"/>
              <a:chOff x="5638800" y="1225947"/>
              <a:chExt cx="914400" cy="914400"/>
            </a:xfrm>
          </p:grpSpPr>
          <p:sp>
            <p:nvSpPr>
              <p:cNvPr id="40" name="Rectangle: Rounded Corners 16"/>
              <p:cNvSpPr/>
              <p:nvPr/>
            </p:nvSpPr>
            <p:spPr>
              <a:xfrm>
                <a:off x="5638800" y="1225947"/>
                <a:ext cx="914400" cy="9144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41" name="Freeform: Shape 17"/>
              <p:cNvSpPr/>
              <p:nvPr/>
            </p:nvSpPr>
            <p:spPr bwMode="auto">
              <a:xfrm>
                <a:off x="5852919" y="1449011"/>
                <a:ext cx="486162" cy="475360"/>
              </a:xfrm>
              <a:custGeom>
                <a:avLst/>
                <a:gdLst>
                  <a:gd name="T0" fmla="*/ 203841 w 594"/>
                  <a:gd name="T1" fmla="*/ 122628 h 581"/>
                  <a:gd name="T2" fmla="*/ 201316 w 594"/>
                  <a:gd name="T3" fmla="*/ 122628 h 581"/>
                  <a:gd name="T4" fmla="*/ 196265 w 594"/>
                  <a:gd name="T5" fmla="*/ 140301 h 581"/>
                  <a:gd name="T6" fmla="*/ 196265 w 594"/>
                  <a:gd name="T7" fmla="*/ 142826 h 581"/>
                  <a:gd name="T8" fmla="*/ 196265 w 594"/>
                  <a:gd name="T9" fmla="*/ 145351 h 581"/>
                  <a:gd name="T10" fmla="*/ 196265 w 594"/>
                  <a:gd name="T11" fmla="*/ 145351 h 581"/>
                  <a:gd name="T12" fmla="*/ 193739 w 594"/>
                  <a:gd name="T13" fmla="*/ 147875 h 581"/>
                  <a:gd name="T14" fmla="*/ 185802 w 594"/>
                  <a:gd name="T15" fmla="*/ 150400 h 581"/>
                  <a:gd name="T16" fmla="*/ 185802 w 594"/>
                  <a:gd name="T17" fmla="*/ 150400 h 581"/>
                  <a:gd name="T18" fmla="*/ 155497 w 594"/>
                  <a:gd name="T19" fmla="*/ 122628 h 581"/>
                  <a:gd name="T20" fmla="*/ 155497 w 594"/>
                  <a:gd name="T21" fmla="*/ 122628 h 581"/>
                  <a:gd name="T22" fmla="*/ 50870 w 594"/>
                  <a:gd name="T23" fmla="*/ 112169 h 581"/>
                  <a:gd name="T24" fmla="*/ 60972 w 594"/>
                  <a:gd name="T25" fmla="*/ 0 h 581"/>
                  <a:gd name="T26" fmla="*/ 213943 w 594"/>
                  <a:gd name="T27" fmla="*/ 10459 h 581"/>
                  <a:gd name="T28" fmla="*/ 203841 w 594"/>
                  <a:gd name="T29" fmla="*/ 122628 h 581"/>
                  <a:gd name="T30" fmla="*/ 150446 w 594"/>
                  <a:gd name="T31" fmla="*/ 132727 h 581"/>
                  <a:gd name="T32" fmla="*/ 173175 w 594"/>
                  <a:gd name="T33" fmla="*/ 155810 h 581"/>
                  <a:gd name="T34" fmla="*/ 185802 w 594"/>
                  <a:gd name="T35" fmla="*/ 168433 h 581"/>
                  <a:gd name="T36" fmla="*/ 175700 w 594"/>
                  <a:gd name="T37" fmla="*/ 178532 h 581"/>
                  <a:gd name="T38" fmla="*/ 104266 w 594"/>
                  <a:gd name="T39" fmla="*/ 178532 h 581"/>
                  <a:gd name="T40" fmla="*/ 81537 w 594"/>
                  <a:gd name="T41" fmla="*/ 178532 h 581"/>
                  <a:gd name="T42" fmla="*/ 71074 w 594"/>
                  <a:gd name="T43" fmla="*/ 178532 h 581"/>
                  <a:gd name="T44" fmla="*/ 40768 w 594"/>
                  <a:gd name="T45" fmla="*/ 204140 h 581"/>
                  <a:gd name="T46" fmla="*/ 32831 w 594"/>
                  <a:gd name="T47" fmla="*/ 209189 h 581"/>
                  <a:gd name="T48" fmla="*/ 32831 w 594"/>
                  <a:gd name="T49" fmla="*/ 209189 h 581"/>
                  <a:gd name="T50" fmla="*/ 25255 w 594"/>
                  <a:gd name="T51" fmla="*/ 204140 h 581"/>
                  <a:gd name="T52" fmla="*/ 25255 w 594"/>
                  <a:gd name="T53" fmla="*/ 204140 h 581"/>
                  <a:gd name="T54" fmla="*/ 25255 w 594"/>
                  <a:gd name="T55" fmla="*/ 201615 h 581"/>
                  <a:gd name="T56" fmla="*/ 22729 w 594"/>
                  <a:gd name="T57" fmla="*/ 199091 h 581"/>
                  <a:gd name="T58" fmla="*/ 22729 w 594"/>
                  <a:gd name="T59" fmla="*/ 178532 h 581"/>
                  <a:gd name="T60" fmla="*/ 22729 w 594"/>
                  <a:gd name="T61" fmla="*/ 178532 h 581"/>
                  <a:gd name="T62" fmla="*/ 0 w 594"/>
                  <a:gd name="T63" fmla="*/ 168433 h 581"/>
                  <a:gd name="T64" fmla="*/ 0 w 594"/>
                  <a:gd name="T65" fmla="*/ 51215 h 581"/>
                  <a:gd name="T66" fmla="*/ 40768 w 594"/>
                  <a:gd name="T67" fmla="*/ 40756 h 581"/>
                  <a:gd name="T68" fmla="*/ 60972 w 594"/>
                  <a:gd name="T69" fmla="*/ 132727 h 581"/>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594" h="581">
                    <a:moveTo>
                      <a:pt x="565" y="340"/>
                    </a:moveTo>
                    <a:lnTo>
                      <a:pt x="565" y="340"/>
                    </a:lnTo>
                    <a:cubicBezTo>
                      <a:pt x="558" y="340"/>
                      <a:pt x="558" y="340"/>
                      <a:pt x="558" y="340"/>
                    </a:cubicBezTo>
                    <a:cubicBezTo>
                      <a:pt x="544" y="340"/>
                      <a:pt x="544" y="340"/>
                      <a:pt x="544" y="340"/>
                    </a:cubicBezTo>
                    <a:cubicBezTo>
                      <a:pt x="544" y="389"/>
                      <a:pt x="544" y="389"/>
                      <a:pt x="544" y="389"/>
                    </a:cubicBezTo>
                    <a:lnTo>
                      <a:pt x="544" y="396"/>
                    </a:lnTo>
                    <a:cubicBezTo>
                      <a:pt x="544" y="396"/>
                      <a:pt x="544" y="396"/>
                      <a:pt x="544" y="403"/>
                    </a:cubicBezTo>
                    <a:lnTo>
                      <a:pt x="537" y="410"/>
                    </a:lnTo>
                    <a:cubicBezTo>
                      <a:pt x="530" y="417"/>
                      <a:pt x="523" y="417"/>
                      <a:pt x="515" y="417"/>
                    </a:cubicBezTo>
                    <a:cubicBezTo>
                      <a:pt x="508" y="417"/>
                      <a:pt x="501" y="417"/>
                      <a:pt x="501" y="410"/>
                    </a:cubicBezTo>
                    <a:cubicBezTo>
                      <a:pt x="431" y="340"/>
                      <a:pt x="431" y="340"/>
                      <a:pt x="431" y="340"/>
                    </a:cubicBezTo>
                    <a:cubicBezTo>
                      <a:pt x="169" y="340"/>
                      <a:pt x="169" y="340"/>
                      <a:pt x="169" y="340"/>
                    </a:cubicBezTo>
                    <a:cubicBezTo>
                      <a:pt x="155" y="340"/>
                      <a:pt x="141" y="332"/>
                      <a:pt x="141" y="311"/>
                    </a:cubicBezTo>
                    <a:cubicBezTo>
                      <a:pt x="141" y="29"/>
                      <a:pt x="141" y="29"/>
                      <a:pt x="141" y="29"/>
                    </a:cubicBezTo>
                    <a:cubicBezTo>
                      <a:pt x="141" y="14"/>
                      <a:pt x="155" y="0"/>
                      <a:pt x="169" y="0"/>
                    </a:cubicBezTo>
                    <a:cubicBezTo>
                      <a:pt x="565" y="0"/>
                      <a:pt x="565" y="0"/>
                      <a:pt x="565" y="0"/>
                    </a:cubicBezTo>
                    <a:cubicBezTo>
                      <a:pt x="579" y="0"/>
                      <a:pt x="593" y="14"/>
                      <a:pt x="593" y="29"/>
                    </a:cubicBezTo>
                    <a:cubicBezTo>
                      <a:pt x="593" y="311"/>
                      <a:pt x="593" y="311"/>
                      <a:pt x="593" y="311"/>
                    </a:cubicBezTo>
                    <a:cubicBezTo>
                      <a:pt x="593" y="332"/>
                      <a:pt x="579" y="340"/>
                      <a:pt x="565" y="340"/>
                    </a:cubicBezTo>
                    <a:close/>
                    <a:moveTo>
                      <a:pt x="417" y="368"/>
                    </a:moveTo>
                    <a:lnTo>
                      <a:pt x="417" y="368"/>
                    </a:lnTo>
                    <a:cubicBezTo>
                      <a:pt x="480" y="432"/>
                      <a:pt x="480" y="432"/>
                      <a:pt x="480" y="432"/>
                    </a:cubicBezTo>
                    <a:cubicBezTo>
                      <a:pt x="487" y="439"/>
                      <a:pt x="501" y="446"/>
                      <a:pt x="515" y="446"/>
                    </a:cubicBezTo>
                    <a:cubicBezTo>
                      <a:pt x="515" y="467"/>
                      <a:pt x="515" y="467"/>
                      <a:pt x="515" y="467"/>
                    </a:cubicBezTo>
                    <a:cubicBezTo>
                      <a:pt x="515" y="481"/>
                      <a:pt x="508" y="495"/>
                      <a:pt x="487" y="495"/>
                    </a:cubicBezTo>
                    <a:cubicBezTo>
                      <a:pt x="289" y="495"/>
                      <a:pt x="289" y="495"/>
                      <a:pt x="289" y="495"/>
                    </a:cubicBezTo>
                    <a:cubicBezTo>
                      <a:pt x="226" y="495"/>
                      <a:pt x="226" y="495"/>
                      <a:pt x="226" y="495"/>
                    </a:cubicBezTo>
                    <a:cubicBezTo>
                      <a:pt x="197" y="495"/>
                      <a:pt x="197" y="495"/>
                      <a:pt x="197" y="495"/>
                    </a:cubicBezTo>
                    <a:cubicBezTo>
                      <a:pt x="190" y="495"/>
                      <a:pt x="190" y="495"/>
                      <a:pt x="190" y="495"/>
                    </a:cubicBezTo>
                    <a:cubicBezTo>
                      <a:pt x="113" y="566"/>
                      <a:pt x="113" y="566"/>
                      <a:pt x="113" y="566"/>
                    </a:cubicBezTo>
                    <a:cubicBezTo>
                      <a:pt x="106" y="573"/>
                      <a:pt x="99" y="580"/>
                      <a:pt x="91" y="580"/>
                    </a:cubicBezTo>
                    <a:cubicBezTo>
                      <a:pt x="84" y="580"/>
                      <a:pt x="77" y="573"/>
                      <a:pt x="77" y="566"/>
                    </a:cubicBezTo>
                    <a:cubicBezTo>
                      <a:pt x="70" y="566"/>
                      <a:pt x="70" y="566"/>
                      <a:pt x="70" y="566"/>
                    </a:cubicBezTo>
                    <a:lnTo>
                      <a:pt x="70" y="559"/>
                    </a:lnTo>
                    <a:cubicBezTo>
                      <a:pt x="70" y="559"/>
                      <a:pt x="63" y="559"/>
                      <a:pt x="63" y="552"/>
                    </a:cubicBezTo>
                    <a:cubicBezTo>
                      <a:pt x="63" y="495"/>
                      <a:pt x="63" y="495"/>
                      <a:pt x="63" y="495"/>
                    </a:cubicBezTo>
                    <a:cubicBezTo>
                      <a:pt x="28" y="495"/>
                      <a:pt x="28" y="495"/>
                      <a:pt x="28" y="495"/>
                    </a:cubicBezTo>
                    <a:cubicBezTo>
                      <a:pt x="14" y="495"/>
                      <a:pt x="0" y="481"/>
                      <a:pt x="0" y="467"/>
                    </a:cubicBezTo>
                    <a:cubicBezTo>
                      <a:pt x="0" y="142"/>
                      <a:pt x="0" y="142"/>
                      <a:pt x="0" y="142"/>
                    </a:cubicBezTo>
                    <a:cubicBezTo>
                      <a:pt x="0" y="128"/>
                      <a:pt x="14" y="113"/>
                      <a:pt x="28" y="113"/>
                    </a:cubicBezTo>
                    <a:cubicBezTo>
                      <a:pt x="113" y="113"/>
                      <a:pt x="113" y="113"/>
                      <a:pt x="113" y="113"/>
                    </a:cubicBezTo>
                    <a:cubicBezTo>
                      <a:pt x="113" y="311"/>
                      <a:pt x="113" y="311"/>
                      <a:pt x="113" y="311"/>
                    </a:cubicBezTo>
                    <a:cubicBezTo>
                      <a:pt x="113" y="347"/>
                      <a:pt x="141" y="368"/>
                      <a:pt x="169" y="368"/>
                    </a:cubicBezTo>
                    <a:lnTo>
                      <a:pt x="417" y="368"/>
                    </a:lnTo>
                    <a:close/>
                  </a:path>
                </a:pathLst>
              </a:custGeom>
              <a:solidFill>
                <a:schemeClr val="bg1"/>
              </a:solidFill>
              <a:ln>
                <a:noFill/>
              </a:ln>
              <a:effectLst/>
            </p:spPr>
            <p:txBody>
              <a:bodyPr anchor="ctr"/>
              <a:lstStyle/>
              <a:p>
                <a:pPr algn="ctr"/>
                <a:endParaRPr/>
              </a:p>
            </p:txBody>
          </p:sp>
        </p:grpSp>
        <p:sp>
          <p:nvSpPr>
            <p:cNvPr id="30" name="TextBox 47"/>
            <p:cNvSpPr txBox="1"/>
            <p:nvPr/>
          </p:nvSpPr>
          <p:spPr>
            <a:xfrm>
              <a:off x="4814239" y="2386736"/>
              <a:ext cx="2563521" cy="803870"/>
            </a:xfrm>
            <a:prstGeom prst="rect">
              <a:avLst/>
            </a:prstGeom>
            <a:noFill/>
          </p:spPr>
          <p:txBody>
            <a:bodyPr wrap="none" lIns="0" tIns="0" rIns="0" bIns="0">
              <a:normAutofit/>
            </a:bodyPr>
            <a:lstStyle/>
            <a:p>
              <a:pPr algn="ctr"/>
              <a:r>
                <a:rPr lang="zh-CN" altLang="en-US" sz="1600" b="1" dirty="0">
                  <a:solidFill>
                    <a:schemeClr val="accent2">
                      <a:lumMod val="100000"/>
                    </a:schemeClr>
                  </a:solidFill>
                </a:rPr>
                <a:t>在编译时确定，</a:t>
              </a:r>
              <a:endParaRPr lang="en-US" altLang="zh-CN" sz="1600" b="1" dirty="0">
                <a:solidFill>
                  <a:schemeClr val="accent2">
                    <a:lumMod val="100000"/>
                  </a:schemeClr>
                </a:solidFill>
              </a:endParaRPr>
            </a:p>
            <a:p>
              <a:pPr algn="ctr"/>
              <a:r>
                <a:rPr lang="zh-CN" altLang="en-US" sz="1600" b="1" dirty="0">
                  <a:solidFill>
                    <a:schemeClr val="accent2">
                      <a:lumMod val="100000"/>
                    </a:schemeClr>
                  </a:solidFill>
                </a:rPr>
                <a:t>称之为“早期绑定”</a:t>
              </a:r>
            </a:p>
          </p:txBody>
        </p:sp>
      </p:grpSp>
      <p:grpSp>
        <p:nvGrpSpPr>
          <p:cNvPr id="50" name="千图PPT彼岸天：ID 8661124库_组合 49"/>
          <p:cNvGrpSpPr/>
          <p:nvPr>
            <p:custDataLst>
              <p:tags r:id="rId3"/>
            </p:custDataLst>
          </p:nvPr>
        </p:nvGrpSpPr>
        <p:grpSpPr>
          <a:xfrm>
            <a:off x="2409383" y="4421080"/>
            <a:ext cx="3241256" cy="2058593"/>
            <a:chOff x="1295401" y="3940538"/>
            <a:chExt cx="2819400" cy="1923696"/>
          </a:xfrm>
        </p:grpSpPr>
        <p:sp>
          <p:nvSpPr>
            <p:cNvPr id="11" name="Rectangle: Rounded Corners 26"/>
            <p:cNvSpPr/>
            <p:nvPr/>
          </p:nvSpPr>
          <p:spPr>
            <a:xfrm>
              <a:off x="1295401" y="4359679"/>
              <a:ext cx="2819400" cy="1504555"/>
            </a:xfrm>
            <a:prstGeom prst="roundRect">
              <a:avLst>
                <a:gd name="adj" fmla="val 5694"/>
              </a:avLst>
            </a:prstGeom>
            <a:noFill/>
            <a:ln w="127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grpSp>
          <p:nvGrpSpPr>
            <p:cNvPr id="12" name="Group 27"/>
            <p:cNvGrpSpPr/>
            <p:nvPr/>
          </p:nvGrpSpPr>
          <p:grpSpPr>
            <a:xfrm>
              <a:off x="2303165" y="3940538"/>
              <a:ext cx="803870" cy="803870"/>
              <a:chOff x="2247900" y="1225947"/>
              <a:chExt cx="914400" cy="914400"/>
            </a:xfrm>
          </p:grpSpPr>
          <p:sp>
            <p:nvSpPr>
              <p:cNvPr id="36" name="Rectangle: Rounded Corners 30"/>
              <p:cNvSpPr/>
              <p:nvPr/>
            </p:nvSpPr>
            <p:spPr>
              <a:xfrm>
                <a:off x="2247900" y="1225947"/>
                <a:ext cx="914400" cy="914400"/>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37" name="Freeform: Shape 31"/>
              <p:cNvSpPr/>
              <p:nvPr/>
            </p:nvSpPr>
            <p:spPr bwMode="auto">
              <a:xfrm>
                <a:off x="2458417" y="1467073"/>
                <a:ext cx="493366" cy="432146"/>
              </a:xfrm>
              <a:custGeom>
                <a:avLst/>
                <a:gdLst>
                  <a:gd name="T0" fmla="*/ 212060 w 602"/>
                  <a:gd name="T1" fmla="*/ 103681 h 531"/>
                  <a:gd name="T2" fmla="*/ 112352 w 602"/>
                  <a:gd name="T3" fmla="*/ 144579 h 531"/>
                  <a:gd name="T4" fmla="*/ 112352 w 602"/>
                  <a:gd name="T5" fmla="*/ 144579 h 531"/>
                  <a:gd name="T6" fmla="*/ 109823 w 602"/>
                  <a:gd name="T7" fmla="*/ 147090 h 531"/>
                  <a:gd name="T8" fmla="*/ 104766 w 602"/>
                  <a:gd name="T9" fmla="*/ 144579 h 531"/>
                  <a:gd name="T10" fmla="*/ 104766 w 602"/>
                  <a:gd name="T11" fmla="*/ 144579 h 531"/>
                  <a:gd name="T12" fmla="*/ 5419 w 602"/>
                  <a:gd name="T13" fmla="*/ 103681 h 531"/>
                  <a:gd name="T14" fmla="*/ 10477 w 602"/>
                  <a:gd name="T15" fmla="*/ 86102 h 531"/>
                  <a:gd name="T16" fmla="*/ 15534 w 602"/>
                  <a:gd name="T17" fmla="*/ 86102 h 531"/>
                  <a:gd name="T18" fmla="*/ 15534 w 602"/>
                  <a:gd name="T19" fmla="*/ 86102 h 531"/>
                  <a:gd name="T20" fmla="*/ 204474 w 602"/>
                  <a:gd name="T21" fmla="*/ 86102 h 531"/>
                  <a:gd name="T22" fmla="*/ 204474 w 602"/>
                  <a:gd name="T23" fmla="*/ 86102 h 531"/>
                  <a:gd name="T24" fmla="*/ 207002 w 602"/>
                  <a:gd name="T25" fmla="*/ 86102 h 531"/>
                  <a:gd name="T26" fmla="*/ 212060 w 602"/>
                  <a:gd name="T27" fmla="*/ 103681 h 531"/>
                  <a:gd name="T28" fmla="*/ 212060 w 602"/>
                  <a:gd name="T29" fmla="*/ 60630 h 531"/>
                  <a:gd name="T30" fmla="*/ 112352 w 602"/>
                  <a:gd name="T31" fmla="*/ 101169 h 531"/>
                  <a:gd name="T32" fmla="*/ 112352 w 602"/>
                  <a:gd name="T33" fmla="*/ 101169 h 531"/>
                  <a:gd name="T34" fmla="*/ 109823 w 602"/>
                  <a:gd name="T35" fmla="*/ 101169 h 531"/>
                  <a:gd name="T36" fmla="*/ 104766 w 602"/>
                  <a:gd name="T37" fmla="*/ 101169 h 531"/>
                  <a:gd name="T38" fmla="*/ 104766 w 602"/>
                  <a:gd name="T39" fmla="*/ 101169 h 531"/>
                  <a:gd name="T40" fmla="*/ 5419 w 602"/>
                  <a:gd name="T41" fmla="*/ 60630 h 531"/>
                  <a:gd name="T42" fmla="*/ 5419 w 602"/>
                  <a:gd name="T43" fmla="*/ 43051 h 531"/>
                  <a:gd name="T44" fmla="*/ 104766 w 602"/>
                  <a:gd name="T45" fmla="*/ 2511 h 531"/>
                  <a:gd name="T46" fmla="*/ 104766 w 602"/>
                  <a:gd name="T47" fmla="*/ 2511 h 531"/>
                  <a:gd name="T48" fmla="*/ 109823 w 602"/>
                  <a:gd name="T49" fmla="*/ 0 h 531"/>
                  <a:gd name="T50" fmla="*/ 112352 w 602"/>
                  <a:gd name="T51" fmla="*/ 2511 h 531"/>
                  <a:gd name="T52" fmla="*/ 112352 w 602"/>
                  <a:gd name="T53" fmla="*/ 2511 h 531"/>
                  <a:gd name="T54" fmla="*/ 212060 w 602"/>
                  <a:gd name="T55" fmla="*/ 43051 h 531"/>
                  <a:gd name="T56" fmla="*/ 212060 w 602"/>
                  <a:gd name="T57" fmla="*/ 60630 h 531"/>
                  <a:gd name="T58" fmla="*/ 10477 w 602"/>
                  <a:gd name="T59" fmla="*/ 129153 h 531"/>
                  <a:gd name="T60" fmla="*/ 15534 w 602"/>
                  <a:gd name="T61" fmla="*/ 129153 h 531"/>
                  <a:gd name="T62" fmla="*/ 15534 w 602"/>
                  <a:gd name="T63" fmla="*/ 129153 h 531"/>
                  <a:gd name="T64" fmla="*/ 204474 w 602"/>
                  <a:gd name="T65" fmla="*/ 129153 h 531"/>
                  <a:gd name="T66" fmla="*/ 204474 w 602"/>
                  <a:gd name="T67" fmla="*/ 129153 h 531"/>
                  <a:gd name="T68" fmla="*/ 207002 w 602"/>
                  <a:gd name="T69" fmla="*/ 129153 h 531"/>
                  <a:gd name="T70" fmla="*/ 212060 w 602"/>
                  <a:gd name="T71" fmla="*/ 149602 h 531"/>
                  <a:gd name="T72" fmla="*/ 112352 w 602"/>
                  <a:gd name="T73" fmla="*/ 190141 h 531"/>
                  <a:gd name="T74" fmla="*/ 112352 w 602"/>
                  <a:gd name="T75" fmla="*/ 190141 h 531"/>
                  <a:gd name="T76" fmla="*/ 109823 w 602"/>
                  <a:gd name="T77" fmla="*/ 190141 h 531"/>
                  <a:gd name="T78" fmla="*/ 104766 w 602"/>
                  <a:gd name="T79" fmla="*/ 190141 h 531"/>
                  <a:gd name="T80" fmla="*/ 104766 w 602"/>
                  <a:gd name="T81" fmla="*/ 190141 h 531"/>
                  <a:gd name="T82" fmla="*/ 5419 w 602"/>
                  <a:gd name="T83" fmla="*/ 149602 h 531"/>
                  <a:gd name="T84" fmla="*/ 10477 w 602"/>
                  <a:gd name="T85" fmla="*/ 129153 h 531"/>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602" h="531">
                    <a:moveTo>
                      <a:pt x="587" y="289"/>
                    </a:moveTo>
                    <a:lnTo>
                      <a:pt x="587" y="289"/>
                    </a:lnTo>
                    <a:cubicBezTo>
                      <a:pt x="311" y="403"/>
                      <a:pt x="311" y="403"/>
                      <a:pt x="311" y="403"/>
                    </a:cubicBezTo>
                    <a:cubicBezTo>
                      <a:pt x="311" y="410"/>
                      <a:pt x="304" y="410"/>
                      <a:pt x="304" y="410"/>
                    </a:cubicBezTo>
                    <a:cubicBezTo>
                      <a:pt x="297" y="410"/>
                      <a:pt x="297" y="410"/>
                      <a:pt x="290" y="403"/>
                    </a:cubicBezTo>
                    <a:cubicBezTo>
                      <a:pt x="15" y="289"/>
                      <a:pt x="15" y="289"/>
                      <a:pt x="15" y="289"/>
                    </a:cubicBezTo>
                    <a:cubicBezTo>
                      <a:pt x="7" y="289"/>
                      <a:pt x="0" y="275"/>
                      <a:pt x="0" y="268"/>
                    </a:cubicBezTo>
                    <a:cubicBezTo>
                      <a:pt x="0" y="247"/>
                      <a:pt x="15" y="240"/>
                      <a:pt x="29" y="240"/>
                    </a:cubicBezTo>
                    <a:cubicBezTo>
                      <a:pt x="36" y="240"/>
                      <a:pt x="36" y="240"/>
                      <a:pt x="43" y="240"/>
                    </a:cubicBezTo>
                    <a:cubicBezTo>
                      <a:pt x="304" y="346"/>
                      <a:pt x="304" y="346"/>
                      <a:pt x="304" y="346"/>
                    </a:cubicBezTo>
                    <a:cubicBezTo>
                      <a:pt x="566" y="240"/>
                      <a:pt x="566" y="240"/>
                      <a:pt x="566" y="240"/>
                    </a:cubicBezTo>
                    <a:lnTo>
                      <a:pt x="573" y="240"/>
                    </a:lnTo>
                    <a:cubicBezTo>
                      <a:pt x="594" y="240"/>
                      <a:pt x="601" y="247"/>
                      <a:pt x="601" y="268"/>
                    </a:cubicBezTo>
                    <a:cubicBezTo>
                      <a:pt x="601" y="275"/>
                      <a:pt x="594" y="289"/>
                      <a:pt x="587" y="289"/>
                    </a:cubicBezTo>
                    <a:close/>
                    <a:moveTo>
                      <a:pt x="587" y="169"/>
                    </a:moveTo>
                    <a:lnTo>
                      <a:pt x="587" y="169"/>
                    </a:lnTo>
                    <a:cubicBezTo>
                      <a:pt x="311" y="282"/>
                      <a:pt x="311" y="282"/>
                      <a:pt x="311" y="282"/>
                    </a:cubicBezTo>
                    <a:lnTo>
                      <a:pt x="304" y="282"/>
                    </a:lnTo>
                    <a:cubicBezTo>
                      <a:pt x="297" y="282"/>
                      <a:pt x="297" y="282"/>
                      <a:pt x="290" y="282"/>
                    </a:cubicBezTo>
                    <a:cubicBezTo>
                      <a:pt x="15" y="169"/>
                      <a:pt x="15" y="169"/>
                      <a:pt x="15" y="169"/>
                    </a:cubicBezTo>
                    <a:cubicBezTo>
                      <a:pt x="7" y="162"/>
                      <a:pt x="0" y="155"/>
                      <a:pt x="0" y="141"/>
                    </a:cubicBezTo>
                    <a:cubicBezTo>
                      <a:pt x="0" y="134"/>
                      <a:pt x="7" y="120"/>
                      <a:pt x="15" y="120"/>
                    </a:cubicBezTo>
                    <a:cubicBezTo>
                      <a:pt x="290" y="7"/>
                      <a:pt x="290" y="7"/>
                      <a:pt x="290" y="7"/>
                    </a:cubicBezTo>
                    <a:cubicBezTo>
                      <a:pt x="297" y="0"/>
                      <a:pt x="297" y="0"/>
                      <a:pt x="304" y="0"/>
                    </a:cubicBezTo>
                    <a:cubicBezTo>
                      <a:pt x="304" y="0"/>
                      <a:pt x="311" y="0"/>
                      <a:pt x="311" y="7"/>
                    </a:cubicBezTo>
                    <a:cubicBezTo>
                      <a:pt x="587" y="120"/>
                      <a:pt x="587" y="120"/>
                      <a:pt x="587" y="120"/>
                    </a:cubicBezTo>
                    <a:cubicBezTo>
                      <a:pt x="594" y="120"/>
                      <a:pt x="601" y="134"/>
                      <a:pt x="601" y="141"/>
                    </a:cubicBezTo>
                    <a:cubicBezTo>
                      <a:pt x="601" y="155"/>
                      <a:pt x="594" y="162"/>
                      <a:pt x="587" y="169"/>
                    </a:cubicBezTo>
                    <a:close/>
                    <a:moveTo>
                      <a:pt x="29" y="360"/>
                    </a:moveTo>
                    <a:lnTo>
                      <a:pt x="29" y="360"/>
                    </a:lnTo>
                    <a:cubicBezTo>
                      <a:pt x="36" y="360"/>
                      <a:pt x="36" y="360"/>
                      <a:pt x="43" y="360"/>
                    </a:cubicBezTo>
                    <a:cubicBezTo>
                      <a:pt x="304" y="473"/>
                      <a:pt x="304" y="473"/>
                      <a:pt x="304" y="473"/>
                    </a:cubicBezTo>
                    <a:cubicBezTo>
                      <a:pt x="566" y="360"/>
                      <a:pt x="566" y="360"/>
                      <a:pt x="566" y="360"/>
                    </a:cubicBezTo>
                    <a:lnTo>
                      <a:pt x="573" y="360"/>
                    </a:lnTo>
                    <a:cubicBezTo>
                      <a:pt x="594" y="360"/>
                      <a:pt x="601" y="374"/>
                      <a:pt x="601" y="388"/>
                    </a:cubicBezTo>
                    <a:cubicBezTo>
                      <a:pt x="601" y="403"/>
                      <a:pt x="594" y="410"/>
                      <a:pt x="587" y="417"/>
                    </a:cubicBezTo>
                    <a:cubicBezTo>
                      <a:pt x="311" y="530"/>
                      <a:pt x="311" y="530"/>
                      <a:pt x="311" y="530"/>
                    </a:cubicBezTo>
                    <a:lnTo>
                      <a:pt x="304" y="530"/>
                    </a:lnTo>
                    <a:cubicBezTo>
                      <a:pt x="297" y="530"/>
                      <a:pt x="297" y="530"/>
                      <a:pt x="290" y="530"/>
                    </a:cubicBezTo>
                    <a:cubicBezTo>
                      <a:pt x="15" y="417"/>
                      <a:pt x="15" y="417"/>
                      <a:pt x="15" y="417"/>
                    </a:cubicBezTo>
                    <a:cubicBezTo>
                      <a:pt x="7" y="410"/>
                      <a:pt x="0" y="403"/>
                      <a:pt x="0" y="388"/>
                    </a:cubicBezTo>
                    <a:cubicBezTo>
                      <a:pt x="0" y="374"/>
                      <a:pt x="15" y="360"/>
                      <a:pt x="29" y="360"/>
                    </a:cubicBezTo>
                    <a:close/>
                  </a:path>
                </a:pathLst>
              </a:custGeom>
              <a:solidFill>
                <a:schemeClr val="bg1"/>
              </a:solidFill>
              <a:ln>
                <a:noFill/>
              </a:ln>
              <a:effectLst/>
            </p:spPr>
            <p:txBody>
              <a:bodyPr anchor="ctr"/>
              <a:lstStyle/>
              <a:p>
                <a:pPr algn="ctr"/>
                <a:endParaRPr/>
              </a:p>
            </p:txBody>
          </p:sp>
        </p:grpSp>
        <p:sp>
          <p:nvSpPr>
            <p:cNvPr id="26" name="TextBox 53"/>
            <p:cNvSpPr txBox="1"/>
            <p:nvPr/>
          </p:nvSpPr>
          <p:spPr>
            <a:xfrm>
              <a:off x="1423343" y="4896332"/>
              <a:ext cx="2691458" cy="869285"/>
            </a:xfrm>
            <a:prstGeom prst="rect">
              <a:avLst/>
            </a:prstGeom>
            <a:noFill/>
          </p:spPr>
          <p:txBody>
            <a:bodyPr wrap="none" lIns="0" tIns="0" rIns="0" bIns="0">
              <a:normAutofit/>
            </a:bodyPr>
            <a:lstStyle/>
            <a:p>
              <a:pPr algn="ctr"/>
              <a:r>
                <a:rPr lang="zh-CN" altLang="en-US" sz="1600" b="1" dirty="0">
                  <a:solidFill>
                    <a:schemeClr val="accent4">
                      <a:lumMod val="100000"/>
                    </a:schemeClr>
                  </a:solidFill>
                </a:rPr>
                <a:t>在程序运行时确定，</a:t>
              </a:r>
              <a:endParaRPr lang="en-US" altLang="zh-CN" sz="1600" b="1" dirty="0">
                <a:solidFill>
                  <a:schemeClr val="accent4">
                    <a:lumMod val="100000"/>
                  </a:schemeClr>
                </a:solidFill>
              </a:endParaRPr>
            </a:p>
            <a:p>
              <a:pPr algn="ctr"/>
              <a:r>
                <a:rPr lang="zh-CN" altLang="en-US" sz="1600" b="1" dirty="0">
                  <a:solidFill>
                    <a:schemeClr val="accent4">
                      <a:lumMod val="100000"/>
                    </a:schemeClr>
                  </a:solidFill>
                </a:rPr>
                <a:t>称之为“晚期绑定”</a:t>
              </a:r>
            </a:p>
          </p:txBody>
        </p:sp>
      </p:grpSp>
      <p:grpSp>
        <p:nvGrpSpPr>
          <p:cNvPr id="49" name="千图PPT彼岸天：ID 8661124库_组合 48"/>
          <p:cNvGrpSpPr/>
          <p:nvPr>
            <p:custDataLst>
              <p:tags r:id="rId4"/>
            </p:custDataLst>
          </p:nvPr>
        </p:nvGrpSpPr>
        <p:grpSpPr>
          <a:xfrm>
            <a:off x="6222137" y="4418631"/>
            <a:ext cx="3560478" cy="2061042"/>
            <a:chOff x="4686300" y="3940536"/>
            <a:chExt cx="2819400" cy="1923698"/>
          </a:xfrm>
        </p:grpSpPr>
        <p:sp>
          <p:nvSpPr>
            <p:cNvPr id="13" name="Rectangle: Rounded Corners 33"/>
            <p:cNvSpPr/>
            <p:nvPr/>
          </p:nvSpPr>
          <p:spPr>
            <a:xfrm>
              <a:off x="4686300" y="4359679"/>
              <a:ext cx="2819400" cy="1504555"/>
            </a:xfrm>
            <a:prstGeom prst="roundRect">
              <a:avLst>
                <a:gd name="adj" fmla="val 5694"/>
              </a:avLst>
            </a:prstGeom>
            <a:noFill/>
            <a:ln w="127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grpSp>
          <p:nvGrpSpPr>
            <p:cNvPr id="14" name="Group 34"/>
            <p:cNvGrpSpPr/>
            <p:nvPr/>
          </p:nvGrpSpPr>
          <p:grpSpPr>
            <a:xfrm>
              <a:off x="5694065" y="3940536"/>
              <a:ext cx="803870" cy="803870"/>
              <a:chOff x="5638800" y="1225947"/>
              <a:chExt cx="914400" cy="914400"/>
            </a:xfrm>
          </p:grpSpPr>
          <p:sp>
            <p:nvSpPr>
              <p:cNvPr id="34" name="Rectangle: Rounded Corners 37"/>
              <p:cNvSpPr/>
              <p:nvPr/>
            </p:nvSpPr>
            <p:spPr>
              <a:xfrm>
                <a:off x="5638800" y="1225947"/>
                <a:ext cx="914400" cy="914400"/>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35" name="Freeform: Shape 38"/>
              <p:cNvSpPr/>
              <p:nvPr/>
            </p:nvSpPr>
            <p:spPr bwMode="auto">
              <a:xfrm>
                <a:off x="5852919" y="1449011"/>
                <a:ext cx="486162" cy="475360"/>
              </a:xfrm>
              <a:custGeom>
                <a:avLst/>
                <a:gdLst>
                  <a:gd name="T0" fmla="*/ 203841 w 594"/>
                  <a:gd name="T1" fmla="*/ 122628 h 581"/>
                  <a:gd name="T2" fmla="*/ 201316 w 594"/>
                  <a:gd name="T3" fmla="*/ 122628 h 581"/>
                  <a:gd name="T4" fmla="*/ 196265 w 594"/>
                  <a:gd name="T5" fmla="*/ 140301 h 581"/>
                  <a:gd name="T6" fmla="*/ 196265 w 594"/>
                  <a:gd name="T7" fmla="*/ 142826 h 581"/>
                  <a:gd name="T8" fmla="*/ 196265 w 594"/>
                  <a:gd name="T9" fmla="*/ 145351 h 581"/>
                  <a:gd name="T10" fmla="*/ 196265 w 594"/>
                  <a:gd name="T11" fmla="*/ 145351 h 581"/>
                  <a:gd name="T12" fmla="*/ 193739 w 594"/>
                  <a:gd name="T13" fmla="*/ 147875 h 581"/>
                  <a:gd name="T14" fmla="*/ 185802 w 594"/>
                  <a:gd name="T15" fmla="*/ 150400 h 581"/>
                  <a:gd name="T16" fmla="*/ 185802 w 594"/>
                  <a:gd name="T17" fmla="*/ 150400 h 581"/>
                  <a:gd name="T18" fmla="*/ 155497 w 594"/>
                  <a:gd name="T19" fmla="*/ 122628 h 581"/>
                  <a:gd name="T20" fmla="*/ 155497 w 594"/>
                  <a:gd name="T21" fmla="*/ 122628 h 581"/>
                  <a:gd name="T22" fmla="*/ 50870 w 594"/>
                  <a:gd name="T23" fmla="*/ 112169 h 581"/>
                  <a:gd name="T24" fmla="*/ 60972 w 594"/>
                  <a:gd name="T25" fmla="*/ 0 h 581"/>
                  <a:gd name="T26" fmla="*/ 213943 w 594"/>
                  <a:gd name="T27" fmla="*/ 10459 h 581"/>
                  <a:gd name="T28" fmla="*/ 203841 w 594"/>
                  <a:gd name="T29" fmla="*/ 122628 h 581"/>
                  <a:gd name="T30" fmla="*/ 150446 w 594"/>
                  <a:gd name="T31" fmla="*/ 132727 h 581"/>
                  <a:gd name="T32" fmla="*/ 173175 w 594"/>
                  <a:gd name="T33" fmla="*/ 155810 h 581"/>
                  <a:gd name="T34" fmla="*/ 185802 w 594"/>
                  <a:gd name="T35" fmla="*/ 168433 h 581"/>
                  <a:gd name="T36" fmla="*/ 175700 w 594"/>
                  <a:gd name="T37" fmla="*/ 178532 h 581"/>
                  <a:gd name="T38" fmla="*/ 104266 w 594"/>
                  <a:gd name="T39" fmla="*/ 178532 h 581"/>
                  <a:gd name="T40" fmla="*/ 81537 w 594"/>
                  <a:gd name="T41" fmla="*/ 178532 h 581"/>
                  <a:gd name="T42" fmla="*/ 71074 w 594"/>
                  <a:gd name="T43" fmla="*/ 178532 h 581"/>
                  <a:gd name="T44" fmla="*/ 40768 w 594"/>
                  <a:gd name="T45" fmla="*/ 204140 h 581"/>
                  <a:gd name="T46" fmla="*/ 32831 w 594"/>
                  <a:gd name="T47" fmla="*/ 209189 h 581"/>
                  <a:gd name="T48" fmla="*/ 32831 w 594"/>
                  <a:gd name="T49" fmla="*/ 209189 h 581"/>
                  <a:gd name="T50" fmla="*/ 25255 w 594"/>
                  <a:gd name="T51" fmla="*/ 204140 h 581"/>
                  <a:gd name="T52" fmla="*/ 25255 w 594"/>
                  <a:gd name="T53" fmla="*/ 204140 h 581"/>
                  <a:gd name="T54" fmla="*/ 25255 w 594"/>
                  <a:gd name="T55" fmla="*/ 201615 h 581"/>
                  <a:gd name="T56" fmla="*/ 22729 w 594"/>
                  <a:gd name="T57" fmla="*/ 199091 h 581"/>
                  <a:gd name="T58" fmla="*/ 22729 w 594"/>
                  <a:gd name="T59" fmla="*/ 178532 h 581"/>
                  <a:gd name="T60" fmla="*/ 22729 w 594"/>
                  <a:gd name="T61" fmla="*/ 178532 h 581"/>
                  <a:gd name="T62" fmla="*/ 0 w 594"/>
                  <a:gd name="T63" fmla="*/ 168433 h 581"/>
                  <a:gd name="T64" fmla="*/ 0 w 594"/>
                  <a:gd name="T65" fmla="*/ 51215 h 581"/>
                  <a:gd name="T66" fmla="*/ 40768 w 594"/>
                  <a:gd name="T67" fmla="*/ 40756 h 581"/>
                  <a:gd name="T68" fmla="*/ 60972 w 594"/>
                  <a:gd name="T69" fmla="*/ 132727 h 581"/>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594" h="581">
                    <a:moveTo>
                      <a:pt x="565" y="340"/>
                    </a:moveTo>
                    <a:lnTo>
                      <a:pt x="565" y="340"/>
                    </a:lnTo>
                    <a:cubicBezTo>
                      <a:pt x="558" y="340"/>
                      <a:pt x="558" y="340"/>
                      <a:pt x="558" y="340"/>
                    </a:cubicBezTo>
                    <a:cubicBezTo>
                      <a:pt x="544" y="340"/>
                      <a:pt x="544" y="340"/>
                      <a:pt x="544" y="340"/>
                    </a:cubicBezTo>
                    <a:cubicBezTo>
                      <a:pt x="544" y="389"/>
                      <a:pt x="544" y="389"/>
                      <a:pt x="544" y="389"/>
                    </a:cubicBezTo>
                    <a:lnTo>
                      <a:pt x="544" y="396"/>
                    </a:lnTo>
                    <a:cubicBezTo>
                      <a:pt x="544" y="396"/>
                      <a:pt x="544" y="396"/>
                      <a:pt x="544" y="403"/>
                    </a:cubicBezTo>
                    <a:lnTo>
                      <a:pt x="537" y="410"/>
                    </a:lnTo>
                    <a:cubicBezTo>
                      <a:pt x="530" y="417"/>
                      <a:pt x="523" y="417"/>
                      <a:pt x="515" y="417"/>
                    </a:cubicBezTo>
                    <a:cubicBezTo>
                      <a:pt x="508" y="417"/>
                      <a:pt x="501" y="417"/>
                      <a:pt x="501" y="410"/>
                    </a:cubicBezTo>
                    <a:cubicBezTo>
                      <a:pt x="431" y="340"/>
                      <a:pt x="431" y="340"/>
                      <a:pt x="431" y="340"/>
                    </a:cubicBezTo>
                    <a:cubicBezTo>
                      <a:pt x="169" y="340"/>
                      <a:pt x="169" y="340"/>
                      <a:pt x="169" y="340"/>
                    </a:cubicBezTo>
                    <a:cubicBezTo>
                      <a:pt x="155" y="340"/>
                      <a:pt x="141" y="332"/>
                      <a:pt x="141" y="311"/>
                    </a:cubicBezTo>
                    <a:cubicBezTo>
                      <a:pt x="141" y="29"/>
                      <a:pt x="141" y="29"/>
                      <a:pt x="141" y="29"/>
                    </a:cubicBezTo>
                    <a:cubicBezTo>
                      <a:pt x="141" y="14"/>
                      <a:pt x="155" y="0"/>
                      <a:pt x="169" y="0"/>
                    </a:cubicBezTo>
                    <a:cubicBezTo>
                      <a:pt x="565" y="0"/>
                      <a:pt x="565" y="0"/>
                      <a:pt x="565" y="0"/>
                    </a:cubicBezTo>
                    <a:cubicBezTo>
                      <a:pt x="579" y="0"/>
                      <a:pt x="593" y="14"/>
                      <a:pt x="593" y="29"/>
                    </a:cubicBezTo>
                    <a:cubicBezTo>
                      <a:pt x="593" y="311"/>
                      <a:pt x="593" y="311"/>
                      <a:pt x="593" y="311"/>
                    </a:cubicBezTo>
                    <a:cubicBezTo>
                      <a:pt x="593" y="332"/>
                      <a:pt x="579" y="340"/>
                      <a:pt x="565" y="340"/>
                    </a:cubicBezTo>
                    <a:close/>
                    <a:moveTo>
                      <a:pt x="417" y="368"/>
                    </a:moveTo>
                    <a:lnTo>
                      <a:pt x="417" y="368"/>
                    </a:lnTo>
                    <a:cubicBezTo>
                      <a:pt x="480" y="432"/>
                      <a:pt x="480" y="432"/>
                      <a:pt x="480" y="432"/>
                    </a:cubicBezTo>
                    <a:cubicBezTo>
                      <a:pt x="487" y="439"/>
                      <a:pt x="501" y="446"/>
                      <a:pt x="515" y="446"/>
                    </a:cubicBezTo>
                    <a:cubicBezTo>
                      <a:pt x="515" y="467"/>
                      <a:pt x="515" y="467"/>
                      <a:pt x="515" y="467"/>
                    </a:cubicBezTo>
                    <a:cubicBezTo>
                      <a:pt x="515" y="481"/>
                      <a:pt x="508" y="495"/>
                      <a:pt x="487" y="495"/>
                    </a:cubicBezTo>
                    <a:cubicBezTo>
                      <a:pt x="289" y="495"/>
                      <a:pt x="289" y="495"/>
                      <a:pt x="289" y="495"/>
                    </a:cubicBezTo>
                    <a:cubicBezTo>
                      <a:pt x="226" y="495"/>
                      <a:pt x="226" y="495"/>
                      <a:pt x="226" y="495"/>
                    </a:cubicBezTo>
                    <a:cubicBezTo>
                      <a:pt x="197" y="495"/>
                      <a:pt x="197" y="495"/>
                      <a:pt x="197" y="495"/>
                    </a:cubicBezTo>
                    <a:cubicBezTo>
                      <a:pt x="190" y="495"/>
                      <a:pt x="190" y="495"/>
                      <a:pt x="190" y="495"/>
                    </a:cubicBezTo>
                    <a:cubicBezTo>
                      <a:pt x="113" y="566"/>
                      <a:pt x="113" y="566"/>
                      <a:pt x="113" y="566"/>
                    </a:cubicBezTo>
                    <a:cubicBezTo>
                      <a:pt x="106" y="573"/>
                      <a:pt x="99" y="580"/>
                      <a:pt x="91" y="580"/>
                    </a:cubicBezTo>
                    <a:cubicBezTo>
                      <a:pt x="84" y="580"/>
                      <a:pt x="77" y="573"/>
                      <a:pt x="77" y="566"/>
                    </a:cubicBezTo>
                    <a:cubicBezTo>
                      <a:pt x="70" y="566"/>
                      <a:pt x="70" y="566"/>
                      <a:pt x="70" y="566"/>
                    </a:cubicBezTo>
                    <a:lnTo>
                      <a:pt x="70" y="559"/>
                    </a:lnTo>
                    <a:cubicBezTo>
                      <a:pt x="70" y="559"/>
                      <a:pt x="63" y="559"/>
                      <a:pt x="63" y="552"/>
                    </a:cubicBezTo>
                    <a:cubicBezTo>
                      <a:pt x="63" y="495"/>
                      <a:pt x="63" y="495"/>
                      <a:pt x="63" y="495"/>
                    </a:cubicBezTo>
                    <a:cubicBezTo>
                      <a:pt x="28" y="495"/>
                      <a:pt x="28" y="495"/>
                      <a:pt x="28" y="495"/>
                    </a:cubicBezTo>
                    <a:cubicBezTo>
                      <a:pt x="14" y="495"/>
                      <a:pt x="0" y="481"/>
                      <a:pt x="0" y="467"/>
                    </a:cubicBezTo>
                    <a:cubicBezTo>
                      <a:pt x="0" y="142"/>
                      <a:pt x="0" y="142"/>
                      <a:pt x="0" y="142"/>
                    </a:cubicBezTo>
                    <a:cubicBezTo>
                      <a:pt x="0" y="128"/>
                      <a:pt x="14" y="113"/>
                      <a:pt x="28" y="113"/>
                    </a:cubicBezTo>
                    <a:cubicBezTo>
                      <a:pt x="113" y="113"/>
                      <a:pt x="113" y="113"/>
                      <a:pt x="113" y="113"/>
                    </a:cubicBezTo>
                    <a:cubicBezTo>
                      <a:pt x="113" y="311"/>
                      <a:pt x="113" y="311"/>
                      <a:pt x="113" y="311"/>
                    </a:cubicBezTo>
                    <a:cubicBezTo>
                      <a:pt x="113" y="347"/>
                      <a:pt x="141" y="368"/>
                      <a:pt x="169" y="368"/>
                    </a:cubicBezTo>
                    <a:lnTo>
                      <a:pt x="417" y="368"/>
                    </a:lnTo>
                    <a:close/>
                  </a:path>
                </a:pathLst>
              </a:custGeom>
              <a:solidFill>
                <a:schemeClr val="bg1"/>
              </a:solidFill>
              <a:ln>
                <a:noFill/>
              </a:ln>
              <a:effectLst/>
            </p:spPr>
            <p:txBody>
              <a:bodyPr anchor="ctr"/>
              <a:lstStyle/>
              <a:p>
                <a:pPr algn="ctr"/>
                <a:endParaRPr/>
              </a:p>
            </p:txBody>
          </p:sp>
        </p:grpSp>
        <p:sp>
          <p:nvSpPr>
            <p:cNvPr id="24" name="TextBox 56"/>
            <p:cNvSpPr txBox="1"/>
            <p:nvPr/>
          </p:nvSpPr>
          <p:spPr>
            <a:xfrm>
              <a:off x="4814237" y="5058098"/>
              <a:ext cx="2563521" cy="737258"/>
            </a:xfrm>
            <a:prstGeom prst="rect">
              <a:avLst/>
            </a:prstGeom>
            <a:noFill/>
          </p:spPr>
          <p:txBody>
            <a:bodyPr wrap="none" lIns="0" tIns="0" rIns="0" bIns="0">
              <a:normAutofit/>
            </a:bodyPr>
            <a:lstStyle/>
            <a:p>
              <a:pPr algn="ctr"/>
              <a:r>
                <a:rPr lang="en-US" altLang="zh-CN" sz="1600" b="1" dirty="0">
                  <a:solidFill>
                    <a:schemeClr val="accent5">
                      <a:lumMod val="100000"/>
                    </a:schemeClr>
                  </a:solidFill>
                </a:rPr>
                <a:t>C++</a:t>
              </a:r>
              <a:r>
                <a:rPr lang="zh-CN" altLang="en-US" sz="1600" b="1" dirty="0">
                  <a:solidFill>
                    <a:schemeClr val="accent5">
                      <a:lumMod val="100000"/>
                    </a:schemeClr>
                  </a:solidFill>
                </a:rPr>
                <a:t>的多态性在“早期绑定”</a:t>
              </a:r>
              <a:endParaRPr lang="en-US" altLang="zh-CN" sz="1600" b="1" dirty="0">
                <a:solidFill>
                  <a:schemeClr val="accent5">
                    <a:lumMod val="100000"/>
                  </a:schemeClr>
                </a:solidFill>
              </a:endParaRPr>
            </a:p>
            <a:p>
              <a:pPr algn="ctr"/>
              <a:r>
                <a:rPr lang="zh-CN" altLang="en-US" sz="1600" b="1" dirty="0">
                  <a:solidFill>
                    <a:schemeClr val="accent5">
                      <a:lumMod val="100000"/>
                    </a:schemeClr>
                  </a:solidFill>
                </a:rPr>
                <a:t>和“晚期绑定”两方面都有体现</a:t>
              </a:r>
              <a:endParaRPr lang="en-US" altLang="zh-CN" sz="1600" b="1" dirty="0">
                <a:solidFill>
                  <a:schemeClr val="accent5">
                    <a:lumMod val="100000"/>
                  </a:schemeClr>
                </a:solidFill>
              </a:endParaRPr>
            </a:p>
          </p:txBody>
        </p:sp>
      </p:grpSp>
      <p:sp>
        <p:nvSpPr>
          <p:cNvPr id="51" name="圆角矩形 3"/>
          <p:cNvSpPr/>
          <p:nvPr/>
        </p:nvSpPr>
        <p:spPr>
          <a:xfrm>
            <a:off x="3706874" y="452122"/>
            <a:ext cx="4778249" cy="659500"/>
          </a:xfrm>
          <a:prstGeom prst="roundRect">
            <a:avLst>
              <a:gd name="adj" fmla="val 42270"/>
            </a:avLst>
          </a:prstGeom>
          <a:gradFill>
            <a:gsLst>
              <a:gs pos="99000">
                <a:schemeClr val="bg1"/>
              </a:gs>
              <a:gs pos="0">
                <a:schemeClr val="bg1">
                  <a:lumMod val="95000"/>
                </a:schemeClr>
              </a:gs>
            </a:gsLst>
            <a:lin ang="0" scaled="0"/>
          </a:gradFill>
          <a:ln>
            <a:noFill/>
          </a:ln>
          <a:effectLst>
            <a:innerShdw blurRad="63500" dist="127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solidFill>
                <a:latin typeface="微软雅黑" panose="020B0503020204020204" pitchFamily="34" charset="-122"/>
                <a:ea typeface="微软雅黑" panose="020B0503020204020204" pitchFamily="34" charset="-122"/>
              </a:rPr>
              <a:t>绑定</a:t>
            </a:r>
          </a:p>
        </p:txBody>
      </p:sp>
    </p:spTree>
    <p:extLst>
      <p:ext uri="{BB962C8B-B14F-4D97-AF65-F5344CB8AC3E}">
        <p14:creationId xmlns:p14="http://schemas.microsoft.com/office/powerpoint/2010/main" val="3257430044"/>
      </p:ext>
    </p:extLst>
  </p:cSld>
  <p:clrMapOvr>
    <a:masterClrMapping/>
  </p:clrMapOvr>
  <mc:AlternateContent xmlns:mc="http://schemas.openxmlformats.org/markup-compatibility/2006" xmlns:p14="http://schemas.microsoft.com/office/powerpoint/2010/main">
    <mc:Choice Requires="p14">
      <p:transition spd="slow" p14:dur="1600" advClick="0" advTm="5000">
        <p14:gallery dir="l"/>
      </p:transition>
    </mc:Choice>
    <mc:Fallback xmlns="">
      <p:transition spd="slow"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ID="23" presetClass="entr" presetSubtype="16" fill="hold" nodeType="afterEffect">
                                  <p:stCondLst>
                                    <p:cond delay="0"/>
                                  </p:stCondLst>
                                  <p:childTnLst>
                                    <p:set>
                                      <p:cBhvr>
                                        <p:cTn id="11" dur="1" fill="hold">
                                          <p:stCondLst>
                                            <p:cond delay="0"/>
                                          </p:stCondLst>
                                        </p:cTn>
                                        <p:tgtEl>
                                          <p:spTgt spid="46"/>
                                        </p:tgtEl>
                                        <p:attrNameLst>
                                          <p:attrName>style.visibility</p:attrName>
                                        </p:attrNameLst>
                                      </p:cBhvr>
                                      <p:to>
                                        <p:strVal val="visible"/>
                                      </p:to>
                                    </p:set>
                                    <p:anim calcmode="lin" valueType="num">
                                      <p:cBhvr>
                                        <p:cTn id="12" dur="500" fill="hold"/>
                                        <p:tgtEl>
                                          <p:spTgt spid="46"/>
                                        </p:tgtEl>
                                        <p:attrNameLst>
                                          <p:attrName>ppt_w</p:attrName>
                                        </p:attrNameLst>
                                      </p:cBhvr>
                                      <p:tavLst>
                                        <p:tav tm="0">
                                          <p:val>
                                            <p:fltVal val="0"/>
                                          </p:val>
                                        </p:tav>
                                        <p:tav tm="100000">
                                          <p:val>
                                            <p:strVal val="#ppt_w"/>
                                          </p:val>
                                        </p:tav>
                                      </p:tavLst>
                                    </p:anim>
                                    <p:anim calcmode="lin" valueType="num">
                                      <p:cBhvr>
                                        <p:cTn id="13" dur="500" fill="hold"/>
                                        <p:tgtEl>
                                          <p:spTgt spid="46"/>
                                        </p:tgtEl>
                                        <p:attrNameLst>
                                          <p:attrName>ppt_h</p:attrName>
                                        </p:attrNameLst>
                                      </p:cBhvr>
                                      <p:tavLst>
                                        <p:tav tm="0">
                                          <p:val>
                                            <p:fltVal val="0"/>
                                          </p:val>
                                        </p:tav>
                                        <p:tav tm="100000">
                                          <p:val>
                                            <p:strVal val="#ppt_h"/>
                                          </p:val>
                                        </p:tav>
                                      </p:tavLst>
                                    </p:anim>
                                  </p:childTnLst>
                                </p:cTn>
                              </p:par>
                            </p:childTnLst>
                          </p:cTn>
                        </p:par>
                        <p:par>
                          <p:cTn id="14" fill="hold">
                            <p:stCondLst>
                              <p:cond delay="1000"/>
                            </p:stCondLst>
                            <p:childTnLst>
                              <p:par>
                                <p:cTn id="15" presetID="23" presetClass="entr" presetSubtype="16" fill="hold" nodeType="afterEffect">
                                  <p:stCondLst>
                                    <p:cond delay="0"/>
                                  </p:stCondLst>
                                  <p:childTnLst>
                                    <p:set>
                                      <p:cBhvr>
                                        <p:cTn id="16" dur="1" fill="hold">
                                          <p:stCondLst>
                                            <p:cond delay="0"/>
                                          </p:stCondLst>
                                        </p:cTn>
                                        <p:tgtEl>
                                          <p:spTgt spid="50"/>
                                        </p:tgtEl>
                                        <p:attrNameLst>
                                          <p:attrName>style.visibility</p:attrName>
                                        </p:attrNameLst>
                                      </p:cBhvr>
                                      <p:to>
                                        <p:strVal val="visible"/>
                                      </p:to>
                                    </p:set>
                                    <p:anim calcmode="lin" valueType="num">
                                      <p:cBhvr>
                                        <p:cTn id="17" dur="500" fill="hold"/>
                                        <p:tgtEl>
                                          <p:spTgt spid="50"/>
                                        </p:tgtEl>
                                        <p:attrNameLst>
                                          <p:attrName>ppt_w</p:attrName>
                                        </p:attrNameLst>
                                      </p:cBhvr>
                                      <p:tavLst>
                                        <p:tav tm="0">
                                          <p:val>
                                            <p:fltVal val="0"/>
                                          </p:val>
                                        </p:tav>
                                        <p:tav tm="100000">
                                          <p:val>
                                            <p:strVal val="#ppt_w"/>
                                          </p:val>
                                        </p:tav>
                                      </p:tavLst>
                                    </p:anim>
                                    <p:anim calcmode="lin" valueType="num">
                                      <p:cBhvr>
                                        <p:cTn id="18" dur="500" fill="hold"/>
                                        <p:tgtEl>
                                          <p:spTgt spid="50"/>
                                        </p:tgtEl>
                                        <p:attrNameLst>
                                          <p:attrName>ppt_h</p:attrName>
                                        </p:attrNameLst>
                                      </p:cBhvr>
                                      <p:tavLst>
                                        <p:tav tm="0">
                                          <p:val>
                                            <p:fltVal val="0"/>
                                          </p:val>
                                        </p:tav>
                                        <p:tav tm="100000">
                                          <p:val>
                                            <p:strVal val="#ppt_h"/>
                                          </p:val>
                                        </p:tav>
                                      </p:tavLst>
                                    </p:anim>
                                  </p:childTnLst>
                                </p:cTn>
                              </p:par>
                            </p:childTnLst>
                          </p:cTn>
                        </p:par>
                        <p:par>
                          <p:cTn id="19" fill="hold">
                            <p:stCondLst>
                              <p:cond delay="1500"/>
                            </p:stCondLst>
                            <p:childTnLst>
                              <p:par>
                                <p:cTn id="20" presetID="23" presetClass="entr" presetSubtype="16" fill="hold" nodeType="afterEffect">
                                  <p:stCondLst>
                                    <p:cond delay="0"/>
                                  </p:stCondLst>
                                  <p:childTnLst>
                                    <p:set>
                                      <p:cBhvr>
                                        <p:cTn id="21" dur="1" fill="hold">
                                          <p:stCondLst>
                                            <p:cond delay="0"/>
                                          </p:stCondLst>
                                        </p:cTn>
                                        <p:tgtEl>
                                          <p:spTgt spid="49"/>
                                        </p:tgtEl>
                                        <p:attrNameLst>
                                          <p:attrName>style.visibility</p:attrName>
                                        </p:attrNameLst>
                                      </p:cBhvr>
                                      <p:to>
                                        <p:strVal val="visible"/>
                                      </p:to>
                                    </p:set>
                                    <p:anim calcmode="lin" valueType="num">
                                      <p:cBhvr>
                                        <p:cTn id="22" dur="500" fill="hold"/>
                                        <p:tgtEl>
                                          <p:spTgt spid="49"/>
                                        </p:tgtEl>
                                        <p:attrNameLst>
                                          <p:attrName>ppt_w</p:attrName>
                                        </p:attrNameLst>
                                      </p:cBhvr>
                                      <p:tavLst>
                                        <p:tav tm="0">
                                          <p:val>
                                            <p:fltVal val="0"/>
                                          </p:val>
                                        </p:tav>
                                        <p:tav tm="100000">
                                          <p:val>
                                            <p:strVal val="#ppt_w"/>
                                          </p:val>
                                        </p:tav>
                                      </p:tavLst>
                                    </p:anim>
                                    <p:anim calcmode="lin" valueType="num">
                                      <p:cBhvr>
                                        <p:cTn id="23" dur="500" fill="hold"/>
                                        <p:tgtEl>
                                          <p:spTgt spid="49"/>
                                        </p:tgtEl>
                                        <p:attrNameLst>
                                          <p:attrName>ppt_h</p:attrName>
                                        </p:attrNameLst>
                                      </p:cBhvr>
                                      <p:tavLst>
                                        <p:tav tm="0">
                                          <p:val>
                                            <p:fltVal val="0"/>
                                          </p:val>
                                        </p:tav>
                                        <p:tav tm="100000">
                                          <p:val>
                                            <p:strVal val="#ppt_h"/>
                                          </p:val>
                                        </p:tav>
                                      </p:tavLst>
                                    </p:anim>
                                  </p:childTnLst>
                                </p:cTn>
                              </p:par>
                            </p:childTnLst>
                          </p:cTn>
                        </p:par>
                        <p:par>
                          <p:cTn id="24" fill="hold">
                            <p:stCondLst>
                              <p:cond delay="2000"/>
                            </p:stCondLst>
                            <p:childTnLst>
                              <p:par>
                                <p:cTn id="25" presetID="10" presetClass="entr" presetSubtype="0" fill="hold" grpId="0" nodeType="afterEffect">
                                  <p:stCondLst>
                                    <p:cond delay="0"/>
                                  </p:stCondLst>
                                  <p:childTnLst>
                                    <p:set>
                                      <p:cBhvr>
                                        <p:cTn id="26" dur="1" fill="hold">
                                          <p:stCondLst>
                                            <p:cond delay="0"/>
                                          </p:stCondLst>
                                        </p:cTn>
                                        <p:tgtEl>
                                          <p:spTgt spid="51"/>
                                        </p:tgtEl>
                                        <p:attrNameLst>
                                          <p:attrName>style.visibility</p:attrName>
                                        </p:attrNameLst>
                                      </p:cBhvr>
                                      <p:to>
                                        <p:strVal val="visible"/>
                                      </p:to>
                                    </p:set>
                                    <p:animEffect transition="in" filter="fade">
                                      <p:cBhvr>
                                        <p:cTn id="27"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千图PPT彼岸天：ID 8661124组合 1">
            <a:extLst>
              <a:ext uri="{FF2B5EF4-FFF2-40B4-BE49-F238E27FC236}">
                <a16:creationId xmlns:a16="http://schemas.microsoft.com/office/drawing/2014/main" id="{224D8B42-C332-4B69-AD19-0B614349F2CE}"/>
              </a:ext>
            </a:extLst>
          </p:cNvPr>
          <p:cNvGrpSpPr/>
          <p:nvPr>
            <p:custDataLst>
              <p:tags r:id="rId1"/>
            </p:custDataLst>
          </p:nvPr>
        </p:nvGrpSpPr>
        <p:grpSpPr>
          <a:xfrm>
            <a:off x="8036657" y="1556792"/>
            <a:ext cx="3209290" cy="4557731"/>
            <a:chOff x="8036657" y="1556792"/>
            <a:chExt cx="3209290" cy="4557731"/>
          </a:xfrm>
        </p:grpSpPr>
        <p:sp>
          <p:nvSpPr>
            <p:cNvPr id="12" name="Freeform: Shape 12">
              <a:extLst>
                <a:ext uri="{FF2B5EF4-FFF2-40B4-BE49-F238E27FC236}">
                  <a16:creationId xmlns:a16="http://schemas.microsoft.com/office/drawing/2014/main" id="{7F342EC6-9A6D-4C5E-832B-4B348EC5AA4A}"/>
                </a:ext>
              </a:extLst>
            </p:cNvPr>
            <p:cNvSpPr>
              <a:spLocks/>
            </p:cNvSpPr>
            <p:nvPr/>
          </p:nvSpPr>
          <p:spPr bwMode="auto">
            <a:xfrm>
              <a:off x="8036657" y="1556792"/>
              <a:ext cx="3209290" cy="4557731"/>
            </a:xfrm>
            <a:custGeom>
              <a:avLst/>
              <a:gdLst>
                <a:gd name="T0" fmla="*/ 834 w 834"/>
                <a:gd name="T1" fmla="*/ 1133 h 1183"/>
                <a:gd name="T2" fmla="*/ 785 w 834"/>
                <a:gd name="T3" fmla="*/ 1183 h 1183"/>
                <a:gd name="T4" fmla="*/ 50 w 834"/>
                <a:gd name="T5" fmla="*/ 1183 h 1183"/>
                <a:gd name="T6" fmla="*/ 0 w 834"/>
                <a:gd name="T7" fmla="*/ 1133 h 1183"/>
                <a:gd name="T8" fmla="*/ 0 w 834"/>
                <a:gd name="T9" fmla="*/ 49 h 1183"/>
                <a:gd name="T10" fmla="*/ 50 w 834"/>
                <a:gd name="T11" fmla="*/ 0 h 1183"/>
                <a:gd name="T12" fmla="*/ 785 w 834"/>
                <a:gd name="T13" fmla="*/ 0 h 1183"/>
                <a:gd name="T14" fmla="*/ 834 w 834"/>
                <a:gd name="T15" fmla="*/ 49 h 1183"/>
                <a:gd name="T16" fmla="*/ 834 w 834"/>
                <a:gd name="T17" fmla="*/ 1133 h 1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4" h="1183">
                  <a:moveTo>
                    <a:pt x="834" y="1133"/>
                  </a:moveTo>
                  <a:cubicBezTo>
                    <a:pt x="834" y="1160"/>
                    <a:pt x="812" y="1183"/>
                    <a:pt x="785" y="1183"/>
                  </a:cubicBezTo>
                  <a:cubicBezTo>
                    <a:pt x="50" y="1183"/>
                    <a:pt x="50" y="1183"/>
                    <a:pt x="50" y="1183"/>
                  </a:cubicBezTo>
                  <a:cubicBezTo>
                    <a:pt x="22" y="1183"/>
                    <a:pt x="0" y="1160"/>
                    <a:pt x="0" y="1133"/>
                  </a:cubicBezTo>
                  <a:cubicBezTo>
                    <a:pt x="0" y="49"/>
                    <a:pt x="0" y="49"/>
                    <a:pt x="0" y="49"/>
                  </a:cubicBezTo>
                  <a:cubicBezTo>
                    <a:pt x="0" y="22"/>
                    <a:pt x="22" y="0"/>
                    <a:pt x="50" y="0"/>
                  </a:cubicBezTo>
                  <a:cubicBezTo>
                    <a:pt x="785" y="0"/>
                    <a:pt x="785" y="0"/>
                    <a:pt x="785" y="0"/>
                  </a:cubicBezTo>
                  <a:cubicBezTo>
                    <a:pt x="812" y="0"/>
                    <a:pt x="834" y="22"/>
                    <a:pt x="834" y="49"/>
                  </a:cubicBezTo>
                  <a:cubicBezTo>
                    <a:pt x="834" y="1133"/>
                    <a:pt x="834" y="1133"/>
                    <a:pt x="834" y="1133"/>
                  </a:cubicBezTo>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 name="Freeform: Shape 13">
              <a:extLst>
                <a:ext uri="{FF2B5EF4-FFF2-40B4-BE49-F238E27FC236}">
                  <a16:creationId xmlns:a16="http://schemas.microsoft.com/office/drawing/2014/main" id="{12FDEEE8-3E7A-4E4E-B879-76DB35E56E74}"/>
                </a:ext>
              </a:extLst>
            </p:cNvPr>
            <p:cNvSpPr>
              <a:spLocks/>
            </p:cNvSpPr>
            <p:nvPr/>
          </p:nvSpPr>
          <p:spPr bwMode="auto">
            <a:xfrm>
              <a:off x="8055922" y="1572203"/>
              <a:ext cx="3174615" cy="4523056"/>
            </a:xfrm>
            <a:custGeom>
              <a:avLst/>
              <a:gdLst>
                <a:gd name="T0" fmla="*/ 45 w 825"/>
                <a:gd name="T1" fmla="*/ 1174 h 1174"/>
                <a:gd name="T2" fmla="*/ 0 w 825"/>
                <a:gd name="T3" fmla="*/ 1129 h 1174"/>
                <a:gd name="T4" fmla="*/ 0 w 825"/>
                <a:gd name="T5" fmla="*/ 45 h 1174"/>
                <a:gd name="T6" fmla="*/ 45 w 825"/>
                <a:gd name="T7" fmla="*/ 0 h 1174"/>
                <a:gd name="T8" fmla="*/ 780 w 825"/>
                <a:gd name="T9" fmla="*/ 0 h 1174"/>
                <a:gd name="T10" fmla="*/ 825 w 825"/>
                <a:gd name="T11" fmla="*/ 45 h 1174"/>
                <a:gd name="T12" fmla="*/ 825 w 825"/>
                <a:gd name="T13" fmla="*/ 1129 h 1174"/>
                <a:gd name="T14" fmla="*/ 780 w 825"/>
                <a:gd name="T15" fmla="*/ 1174 h 1174"/>
                <a:gd name="T16" fmla="*/ 45 w 825"/>
                <a:gd name="T17" fmla="*/ 1174 h 1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5" h="1174">
                  <a:moveTo>
                    <a:pt x="45" y="1174"/>
                  </a:moveTo>
                  <a:cubicBezTo>
                    <a:pt x="20" y="1174"/>
                    <a:pt x="0" y="1154"/>
                    <a:pt x="0" y="1129"/>
                  </a:cubicBezTo>
                  <a:cubicBezTo>
                    <a:pt x="0" y="45"/>
                    <a:pt x="0" y="45"/>
                    <a:pt x="0" y="45"/>
                  </a:cubicBezTo>
                  <a:cubicBezTo>
                    <a:pt x="0" y="21"/>
                    <a:pt x="20" y="0"/>
                    <a:pt x="45" y="0"/>
                  </a:cubicBezTo>
                  <a:cubicBezTo>
                    <a:pt x="780" y="0"/>
                    <a:pt x="780" y="0"/>
                    <a:pt x="780" y="0"/>
                  </a:cubicBezTo>
                  <a:cubicBezTo>
                    <a:pt x="805" y="0"/>
                    <a:pt x="825" y="21"/>
                    <a:pt x="825" y="45"/>
                  </a:cubicBezTo>
                  <a:cubicBezTo>
                    <a:pt x="825" y="1129"/>
                    <a:pt x="825" y="1129"/>
                    <a:pt x="825" y="1129"/>
                  </a:cubicBezTo>
                  <a:cubicBezTo>
                    <a:pt x="825" y="1154"/>
                    <a:pt x="805" y="1174"/>
                    <a:pt x="780" y="1174"/>
                  </a:cubicBezTo>
                  <a:cubicBezTo>
                    <a:pt x="45" y="1174"/>
                    <a:pt x="45" y="1174"/>
                    <a:pt x="45" y="1174"/>
                  </a:cubicBezTo>
                </a:path>
              </a:pathLst>
            </a:custGeom>
            <a:solidFill>
              <a:srgbClr val="18181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 name="Oval 14">
              <a:extLst>
                <a:ext uri="{FF2B5EF4-FFF2-40B4-BE49-F238E27FC236}">
                  <a16:creationId xmlns:a16="http://schemas.microsoft.com/office/drawing/2014/main" id="{5C02DDF3-3F00-48E2-9800-CFEE15C41718}"/>
                </a:ext>
              </a:extLst>
            </p:cNvPr>
            <p:cNvSpPr>
              <a:spLocks/>
            </p:cNvSpPr>
            <p:nvPr/>
          </p:nvSpPr>
          <p:spPr bwMode="auto">
            <a:xfrm>
              <a:off x="9612407" y="1741721"/>
              <a:ext cx="57792" cy="57792"/>
            </a:xfrm>
            <a:prstGeom prst="ellipse">
              <a:avLst/>
            </a:prstGeom>
            <a:solidFill>
              <a:srgbClr val="2C2C2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 name="Oval 15">
              <a:extLst>
                <a:ext uri="{FF2B5EF4-FFF2-40B4-BE49-F238E27FC236}">
                  <a16:creationId xmlns:a16="http://schemas.microsoft.com/office/drawing/2014/main" id="{EC10E2DB-B625-48F8-8C98-7A0BF8A27A5F}"/>
                </a:ext>
              </a:extLst>
            </p:cNvPr>
            <p:cNvSpPr>
              <a:spLocks/>
            </p:cNvSpPr>
            <p:nvPr/>
          </p:nvSpPr>
          <p:spPr bwMode="auto">
            <a:xfrm>
              <a:off x="9612407" y="1737870"/>
              <a:ext cx="57792" cy="57792"/>
            </a:xfrm>
            <a:prstGeom prst="ellipse">
              <a:avLst/>
            </a:prstGeom>
            <a:solidFill>
              <a:srgbClr val="0A0A0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 name="Oval 16">
              <a:extLst>
                <a:ext uri="{FF2B5EF4-FFF2-40B4-BE49-F238E27FC236}">
                  <a16:creationId xmlns:a16="http://schemas.microsoft.com/office/drawing/2014/main" id="{E70CE306-FAB1-4A44-9A2F-7DBA5A295654}"/>
                </a:ext>
              </a:extLst>
            </p:cNvPr>
            <p:cNvSpPr>
              <a:spLocks/>
            </p:cNvSpPr>
            <p:nvPr/>
          </p:nvSpPr>
          <p:spPr bwMode="auto">
            <a:xfrm>
              <a:off x="9623964" y="1749426"/>
              <a:ext cx="34675" cy="34675"/>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 name="Oval 17">
              <a:extLst>
                <a:ext uri="{FF2B5EF4-FFF2-40B4-BE49-F238E27FC236}">
                  <a16:creationId xmlns:a16="http://schemas.microsoft.com/office/drawing/2014/main" id="{27FC9AA1-F4DA-4AFF-862E-EB703AEDCA57}"/>
                </a:ext>
              </a:extLst>
            </p:cNvPr>
            <p:cNvSpPr>
              <a:spLocks/>
            </p:cNvSpPr>
            <p:nvPr/>
          </p:nvSpPr>
          <p:spPr bwMode="auto">
            <a:xfrm>
              <a:off x="9631670" y="1757132"/>
              <a:ext cx="19265" cy="19265"/>
            </a:xfrm>
            <a:prstGeom prst="ellipse">
              <a:avLst/>
            </a:prstGeom>
            <a:solidFill>
              <a:srgbClr val="2C99B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 name="Freeform: Shape 18">
              <a:extLst>
                <a:ext uri="{FF2B5EF4-FFF2-40B4-BE49-F238E27FC236}">
                  <a16:creationId xmlns:a16="http://schemas.microsoft.com/office/drawing/2014/main" id="{5E2CF0E7-F882-4EDC-A805-A627FE4069B9}"/>
                </a:ext>
              </a:extLst>
            </p:cNvPr>
            <p:cNvSpPr>
              <a:spLocks/>
            </p:cNvSpPr>
            <p:nvPr/>
          </p:nvSpPr>
          <p:spPr bwMode="auto">
            <a:xfrm>
              <a:off x="9639375" y="1764837"/>
              <a:ext cx="3854" cy="3854"/>
            </a:xfrm>
            <a:custGeom>
              <a:avLst/>
              <a:gdLst>
                <a:gd name="T0" fmla="*/ 1 w 1"/>
                <a:gd name="T1" fmla="*/ 0 h 1"/>
                <a:gd name="T2" fmla="*/ 1 w 1"/>
                <a:gd name="T3" fmla="*/ 1 h 1"/>
                <a:gd name="T4" fmla="*/ 0 w 1"/>
                <a:gd name="T5" fmla="*/ 0 h 1"/>
                <a:gd name="T6" fmla="*/ 1 w 1"/>
                <a:gd name="T7" fmla="*/ 0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lnTo>
                    <a:pt x="1" y="1"/>
                  </a:lnTo>
                  <a:lnTo>
                    <a:pt x="0" y="0"/>
                  </a:lnTo>
                  <a:lnTo>
                    <a:pt x="1" y="0"/>
                  </a:ln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 name="Rectangle 19">
              <a:extLst>
                <a:ext uri="{FF2B5EF4-FFF2-40B4-BE49-F238E27FC236}">
                  <a16:creationId xmlns:a16="http://schemas.microsoft.com/office/drawing/2014/main" id="{501F9204-E4E9-4F70-A308-388909F9994B}"/>
                </a:ext>
              </a:extLst>
            </p:cNvPr>
            <p:cNvSpPr>
              <a:spLocks/>
            </p:cNvSpPr>
            <p:nvPr/>
          </p:nvSpPr>
          <p:spPr bwMode="auto">
            <a:xfrm>
              <a:off x="9550764" y="1757132"/>
              <a:ext cx="26970" cy="26970"/>
            </a:xfrm>
            <a:prstGeom prst="rect">
              <a:avLst/>
            </a:prstGeom>
            <a:solidFill>
              <a:srgbClr val="46464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0" name="Rectangle 20">
              <a:extLst>
                <a:ext uri="{FF2B5EF4-FFF2-40B4-BE49-F238E27FC236}">
                  <a16:creationId xmlns:a16="http://schemas.microsoft.com/office/drawing/2014/main" id="{214150E2-4E5F-4B4A-BBD2-2C7EAFD5AAF3}"/>
                </a:ext>
              </a:extLst>
            </p:cNvPr>
            <p:cNvSpPr>
              <a:spLocks/>
            </p:cNvSpPr>
            <p:nvPr/>
          </p:nvSpPr>
          <p:spPr bwMode="auto">
            <a:xfrm>
              <a:off x="8229291" y="1938209"/>
              <a:ext cx="2827873" cy="3771783"/>
            </a:xfrm>
            <a:prstGeom prst="rect">
              <a:avLst/>
            </a:prstGeom>
            <a:solidFill>
              <a:srgbClr val="0C0D1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1" name="Rectangle 21">
              <a:extLst>
                <a:ext uri="{FF2B5EF4-FFF2-40B4-BE49-F238E27FC236}">
                  <a16:creationId xmlns:a16="http://schemas.microsoft.com/office/drawing/2014/main" id="{BF36CAC1-D61B-4CA2-98F0-F9DCB7174C37}"/>
                </a:ext>
              </a:extLst>
            </p:cNvPr>
            <p:cNvSpPr>
              <a:spLocks/>
            </p:cNvSpPr>
            <p:nvPr/>
          </p:nvSpPr>
          <p:spPr bwMode="auto">
            <a:xfrm>
              <a:off x="8244702" y="1953620"/>
              <a:ext cx="2797051" cy="374096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2" name="Oval 22">
              <a:extLst>
                <a:ext uri="{FF2B5EF4-FFF2-40B4-BE49-F238E27FC236}">
                  <a16:creationId xmlns:a16="http://schemas.microsoft.com/office/drawing/2014/main" id="{0A5DCFB3-AC6D-4C2A-B6D4-9A4126A2D11E}"/>
                </a:ext>
              </a:extLst>
            </p:cNvPr>
            <p:cNvSpPr>
              <a:spLocks/>
            </p:cNvSpPr>
            <p:nvPr/>
          </p:nvSpPr>
          <p:spPr bwMode="auto">
            <a:xfrm>
              <a:off x="9523794" y="5790897"/>
              <a:ext cx="238867" cy="242721"/>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3" name="Freeform: Shape 23">
              <a:extLst>
                <a:ext uri="{FF2B5EF4-FFF2-40B4-BE49-F238E27FC236}">
                  <a16:creationId xmlns:a16="http://schemas.microsoft.com/office/drawing/2014/main" id="{70224FAF-8EF2-41D3-82D2-6804733B3FF0}"/>
                </a:ext>
              </a:extLst>
            </p:cNvPr>
            <p:cNvSpPr>
              <a:spLocks/>
            </p:cNvSpPr>
            <p:nvPr/>
          </p:nvSpPr>
          <p:spPr bwMode="auto">
            <a:xfrm>
              <a:off x="9581586" y="5848686"/>
              <a:ext cx="123286" cy="123286"/>
            </a:xfrm>
            <a:custGeom>
              <a:avLst/>
              <a:gdLst>
                <a:gd name="T0" fmla="*/ 30 w 32"/>
                <a:gd name="T1" fmla="*/ 21 h 32"/>
                <a:gd name="T2" fmla="*/ 28 w 32"/>
                <a:gd name="T3" fmla="*/ 21 h 32"/>
                <a:gd name="T4" fmla="*/ 21 w 32"/>
                <a:gd name="T5" fmla="*/ 28 h 32"/>
                <a:gd name="T6" fmla="*/ 11 w 32"/>
                <a:gd name="T7" fmla="*/ 28 h 32"/>
                <a:gd name="T8" fmla="*/ 4 w 32"/>
                <a:gd name="T9" fmla="*/ 21 h 32"/>
                <a:gd name="T10" fmla="*/ 4 w 32"/>
                <a:gd name="T11" fmla="*/ 11 h 32"/>
                <a:gd name="T12" fmla="*/ 11 w 32"/>
                <a:gd name="T13" fmla="*/ 4 h 32"/>
                <a:gd name="T14" fmla="*/ 21 w 32"/>
                <a:gd name="T15" fmla="*/ 4 h 32"/>
                <a:gd name="T16" fmla="*/ 28 w 32"/>
                <a:gd name="T17" fmla="*/ 11 h 32"/>
                <a:gd name="T18" fmla="*/ 28 w 32"/>
                <a:gd name="T19" fmla="*/ 21 h 32"/>
                <a:gd name="T20" fmla="*/ 30 w 32"/>
                <a:gd name="T21" fmla="*/ 21 h 32"/>
                <a:gd name="T22" fmla="*/ 32 w 32"/>
                <a:gd name="T23" fmla="*/ 21 h 32"/>
                <a:gd name="T24" fmla="*/ 32 w 32"/>
                <a:gd name="T25" fmla="*/ 11 h 32"/>
                <a:gd name="T26" fmla="*/ 21 w 32"/>
                <a:gd name="T27" fmla="*/ 0 h 32"/>
                <a:gd name="T28" fmla="*/ 11 w 32"/>
                <a:gd name="T29" fmla="*/ 0 h 32"/>
                <a:gd name="T30" fmla="*/ 0 w 32"/>
                <a:gd name="T31" fmla="*/ 11 h 32"/>
                <a:gd name="T32" fmla="*/ 0 w 32"/>
                <a:gd name="T33" fmla="*/ 21 h 32"/>
                <a:gd name="T34" fmla="*/ 11 w 32"/>
                <a:gd name="T35" fmla="*/ 32 h 32"/>
                <a:gd name="T36" fmla="*/ 21 w 32"/>
                <a:gd name="T37" fmla="*/ 32 h 32"/>
                <a:gd name="T38" fmla="*/ 32 w 32"/>
                <a:gd name="T39" fmla="*/ 21 h 32"/>
                <a:gd name="T40" fmla="*/ 30 w 32"/>
                <a:gd name="T41" fmla="*/ 2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 h="32">
                  <a:moveTo>
                    <a:pt x="30" y="21"/>
                  </a:moveTo>
                  <a:cubicBezTo>
                    <a:pt x="28" y="21"/>
                    <a:pt x="28" y="21"/>
                    <a:pt x="28" y="21"/>
                  </a:cubicBezTo>
                  <a:cubicBezTo>
                    <a:pt x="28" y="25"/>
                    <a:pt x="25" y="28"/>
                    <a:pt x="21" y="28"/>
                  </a:cubicBezTo>
                  <a:cubicBezTo>
                    <a:pt x="11" y="28"/>
                    <a:pt x="11" y="28"/>
                    <a:pt x="11" y="28"/>
                  </a:cubicBezTo>
                  <a:cubicBezTo>
                    <a:pt x="7" y="28"/>
                    <a:pt x="4" y="25"/>
                    <a:pt x="4" y="21"/>
                  </a:cubicBezTo>
                  <a:cubicBezTo>
                    <a:pt x="4" y="11"/>
                    <a:pt x="4" y="11"/>
                    <a:pt x="4" y="11"/>
                  </a:cubicBezTo>
                  <a:cubicBezTo>
                    <a:pt x="4" y="7"/>
                    <a:pt x="7" y="4"/>
                    <a:pt x="11" y="4"/>
                  </a:cubicBezTo>
                  <a:cubicBezTo>
                    <a:pt x="21" y="4"/>
                    <a:pt x="21" y="4"/>
                    <a:pt x="21" y="4"/>
                  </a:cubicBezTo>
                  <a:cubicBezTo>
                    <a:pt x="25" y="4"/>
                    <a:pt x="28" y="7"/>
                    <a:pt x="28" y="11"/>
                  </a:cubicBezTo>
                  <a:cubicBezTo>
                    <a:pt x="28" y="21"/>
                    <a:pt x="28" y="21"/>
                    <a:pt x="28" y="21"/>
                  </a:cubicBezTo>
                  <a:cubicBezTo>
                    <a:pt x="30" y="21"/>
                    <a:pt x="30" y="21"/>
                    <a:pt x="30" y="21"/>
                  </a:cubicBezTo>
                  <a:cubicBezTo>
                    <a:pt x="32" y="21"/>
                    <a:pt x="32" y="21"/>
                    <a:pt x="32" y="21"/>
                  </a:cubicBezTo>
                  <a:cubicBezTo>
                    <a:pt x="32" y="11"/>
                    <a:pt x="32" y="11"/>
                    <a:pt x="32" y="11"/>
                  </a:cubicBezTo>
                  <a:cubicBezTo>
                    <a:pt x="32" y="5"/>
                    <a:pt x="28" y="0"/>
                    <a:pt x="21" y="0"/>
                  </a:cubicBezTo>
                  <a:cubicBezTo>
                    <a:pt x="11" y="0"/>
                    <a:pt x="11" y="0"/>
                    <a:pt x="11" y="0"/>
                  </a:cubicBezTo>
                  <a:cubicBezTo>
                    <a:pt x="5" y="0"/>
                    <a:pt x="0" y="5"/>
                    <a:pt x="0" y="11"/>
                  </a:cubicBezTo>
                  <a:cubicBezTo>
                    <a:pt x="0" y="21"/>
                    <a:pt x="0" y="21"/>
                    <a:pt x="0" y="21"/>
                  </a:cubicBezTo>
                  <a:cubicBezTo>
                    <a:pt x="0" y="28"/>
                    <a:pt x="5" y="32"/>
                    <a:pt x="11" y="32"/>
                  </a:cubicBezTo>
                  <a:cubicBezTo>
                    <a:pt x="21" y="32"/>
                    <a:pt x="21" y="32"/>
                    <a:pt x="21" y="32"/>
                  </a:cubicBezTo>
                  <a:cubicBezTo>
                    <a:pt x="28" y="32"/>
                    <a:pt x="32" y="28"/>
                    <a:pt x="32" y="21"/>
                  </a:cubicBezTo>
                  <a:lnTo>
                    <a:pt x="30" y="21"/>
                  </a:lnTo>
                  <a:close/>
                </a:path>
              </a:pathLst>
            </a:custGeom>
            <a:solidFill>
              <a:srgbClr val="18181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sp>
        <p:nvSpPr>
          <p:cNvPr id="4" name="千图PPT彼岸天：ID 8661124文本框 2">
            <a:extLst>
              <a:ext uri="{FF2B5EF4-FFF2-40B4-BE49-F238E27FC236}">
                <a16:creationId xmlns:a16="http://schemas.microsoft.com/office/drawing/2014/main" id="{A5A82650-4B23-4210-AF91-D4ACF88547A2}"/>
              </a:ext>
            </a:extLst>
          </p:cNvPr>
          <p:cNvSpPr txBox="1"/>
          <p:nvPr>
            <p:custDataLst>
              <p:tags r:id="rId2"/>
            </p:custDataLst>
          </p:nvPr>
        </p:nvSpPr>
        <p:spPr>
          <a:xfrm>
            <a:off x="3811106" y="2113267"/>
            <a:ext cx="1586517" cy="394691"/>
          </a:xfrm>
          <a:prstGeom prst="rect">
            <a:avLst/>
          </a:prstGeom>
          <a:solidFill>
            <a:schemeClr val="accent1"/>
          </a:solidFill>
        </p:spPr>
        <p:txBody>
          <a:bodyPr wrap="none">
            <a:normAutofit/>
          </a:bodyPr>
          <a:lstStyle/>
          <a:p>
            <a:r>
              <a:rPr lang="zh-CN" altLang="en-US" dirty="0">
                <a:solidFill>
                  <a:schemeClr val="bg1"/>
                </a:solidFill>
              </a:rPr>
              <a:t>编译时多态</a:t>
            </a:r>
          </a:p>
          <a:p>
            <a:endParaRPr lang="zh-CN" altLang="en-US" dirty="0">
              <a:solidFill>
                <a:schemeClr val="bg1"/>
              </a:solidFill>
            </a:endParaRPr>
          </a:p>
        </p:txBody>
      </p:sp>
      <p:sp>
        <p:nvSpPr>
          <p:cNvPr id="5" name="千图PPT彼岸天：ID 8661124矩形 3">
            <a:extLst>
              <a:ext uri="{FF2B5EF4-FFF2-40B4-BE49-F238E27FC236}">
                <a16:creationId xmlns:a16="http://schemas.microsoft.com/office/drawing/2014/main" id="{F7B2AE44-5F4B-48E4-BAAB-B141A4A2D10C}"/>
              </a:ext>
            </a:extLst>
          </p:cNvPr>
          <p:cNvSpPr/>
          <p:nvPr>
            <p:custDataLst>
              <p:tags r:id="rId3"/>
            </p:custDataLst>
          </p:nvPr>
        </p:nvSpPr>
        <p:spPr>
          <a:xfrm>
            <a:off x="3710338" y="2531393"/>
            <a:ext cx="3817429" cy="1596724"/>
          </a:xfrm>
          <a:prstGeom prst="rect">
            <a:avLst/>
          </a:prstGeom>
        </p:spPr>
        <p:txBody>
          <a:bodyPr wrap="square">
            <a:noAutofit/>
          </a:bodyPr>
          <a:lstStyle/>
          <a:p>
            <a:pPr marL="342900" indent="-342900">
              <a:lnSpc>
                <a:spcPct val="120000"/>
              </a:lnSpc>
              <a:buFont typeface="+mj-lt"/>
              <a:buAutoNum type="arabicPeriod"/>
            </a:pPr>
            <a:r>
              <a:rPr lang="zh-CN" altLang="en-US" dirty="0">
                <a:solidFill>
                  <a:schemeClr val="dk1">
                    <a:lumMod val="100000"/>
                  </a:schemeClr>
                </a:solidFill>
              </a:rPr>
              <a:t>也叫静态多态性，属于早期绑定，在编译时就实现了绑定，它是静态联编的；</a:t>
            </a:r>
          </a:p>
          <a:p>
            <a:pPr marL="342900" indent="-342900">
              <a:lnSpc>
                <a:spcPct val="120000"/>
              </a:lnSpc>
              <a:buFont typeface="+mj-lt"/>
              <a:buAutoNum type="arabicPeriod"/>
            </a:pPr>
            <a:r>
              <a:rPr lang="zh-CN" altLang="en-US" dirty="0">
                <a:solidFill>
                  <a:schemeClr val="dk1">
                    <a:lumMod val="100000"/>
                  </a:schemeClr>
                </a:solidFill>
              </a:rPr>
              <a:t>主要通过函数重载完成。</a:t>
            </a:r>
          </a:p>
        </p:txBody>
      </p:sp>
      <p:sp>
        <p:nvSpPr>
          <p:cNvPr id="6" name="千图PPT彼岸天：ID 8661124文本框 4">
            <a:extLst>
              <a:ext uri="{FF2B5EF4-FFF2-40B4-BE49-F238E27FC236}">
                <a16:creationId xmlns:a16="http://schemas.microsoft.com/office/drawing/2014/main" id="{C375766E-9C96-4D87-8C11-97C6A995D0B5}"/>
              </a:ext>
            </a:extLst>
          </p:cNvPr>
          <p:cNvSpPr txBox="1"/>
          <p:nvPr>
            <p:custDataLst>
              <p:tags r:id="rId4"/>
            </p:custDataLst>
          </p:nvPr>
        </p:nvSpPr>
        <p:spPr>
          <a:xfrm>
            <a:off x="3740632" y="4421081"/>
            <a:ext cx="2029375" cy="367214"/>
          </a:xfrm>
          <a:prstGeom prst="rect">
            <a:avLst/>
          </a:prstGeom>
          <a:solidFill>
            <a:schemeClr val="accent2"/>
          </a:solidFill>
        </p:spPr>
        <p:txBody>
          <a:bodyPr wrap="none">
            <a:normAutofit/>
          </a:bodyPr>
          <a:lstStyle/>
          <a:p>
            <a:r>
              <a:rPr lang="zh-CN" altLang="en-US" dirty="0">
                <a:solidFill>
                  <a:schemeClr val="bg1"/>
                </a:solidFill>
              </a:rPr>
              <a:t>运行时多态</a:t>
            </a:r>
          </a:p>
        </p:txBody>
      </p:sp>
      <p:sp>
        <p:nvSpPr>
          <p:cNvPr id="7" name="千图PPT彼岸天：ID 8661124矩形 5">
            <a:extLst>
              <a:ext uri="{FF2B5EF4-FFF2-40B4-BE49-F238E27FC236}">
                <a16:creationId xmlns:a16="http://schemas.microsoft.com/office/drawing/2014/main" id="{A9588CB1-0230-47D6-A344-14397B870793}"/>
              </a:ext>
            </a:extLst>
          </p:cNvPr>
          <p:cNvSpPr/>
          <p:nvPr>
            <p:custDataLst>
              <p:tags r:id="rId5"/>
            </p:custDataLst>
          </p:nvPr>
        </p:nvSpPr>
        <p:spPr>
          <a:xfrm>
            <a:off x="3639864" y="4811729"/>
            <a:ext cx="3817429" cy="1890912"/>
          </a:xfrm>
          <a:prstGeom prst="rect">
            <a:avLst/>
          </a:prstGeom>
        </p:spPr>
        <p:txBody>
          <a:bodyPr wrap="square">
            <a:normAutofit/>
          </a:bodyPr>
          <a:lstStyle/>
          <a:p>
            <a:pPr marL="342900" indent="-342900">
              <a:lnSpc>
                <a:spcPct val="120000"/>
              </a:lnSpc>
              <a:buFont typeface="+mj-lt"/>
              <a:buAutoNum type="arabicPeriod"/>
            </a:pPr>
            <a:r>
              <a:rPr lang="zh-CN" altLang="en-US" dirty="0">
                <a:solidFill>
                  <a:schemeClr val="dk1">
                    <a:lumMod val="100000"/>
                  </a:schemeClr>
                </a:solidFill>
              </a:rPr>
              <a:t>也叫动态多态性，属于晚期绑定，在编译时还无法确定绑定对象，只有在运行时才能够实现绑定，它是动态联编的；</a:t>
            </a:r>
          </a:p>
          <a:p>
            <a:pPr marL="342900" indent="-342900">
              <a:lnSpc>
                <a:spcPct val="120000"/>
              </a:lnSpc>
              <a:buFont typeface="+mj-lt"/>
              <a:buAutoNum type="arabicPeriod"/>
            </a:pPr>
            <a:r>
              <a:rPr lang="zh-CN" altLang="en-US" dirty="0">
                <a:solidFill>
                  <a:schemeClr val="dk1">
                    <a:lumMod val="100000"/>
                  </a:schemeClr>
                </a:solidFill>
              </a:rPr>
              <a:t>主要通过虚函数重载完成。</a:t>
            </a:r>
          </a:p>
        </p:txBody>
      </p:sp>
      <p:sp>
        <p:nvSpPr>
          <p:cNvPr id="10" name="千图PPT彼岸天：ID 8661124Freeform: Shape 9">
            <a:extLst>
              <a:ext uri="{FF2B5EF4-FFF2-40B4-BE49-F238E27FC236}">
                <a16:creationId xmlns:a16="http://schemas.microsoft.com/office/drawing/2014/main" id="{09CABE21-B789-4894-AD9A-FBF5E1FD6687}"/>
              </a:ext>
            </a:extLst>
          </p:cNvPr>
          <p:cNvSpPr>
            <a:spLocks/>
          </p:cNvSpPr>
          <p:nvPr>
            <p:custDataLst>
              <p:tags r:id="rId6"/>
            </p:custDataLst>
          </p:nvPr>
        </p:nvSpPr>
        <p:spPr bwMode="auto">
          <a:xfrm>
            <a:off x="1447767" y="5424389"/>
            <a:ext cx="1511363" cy="690134"/>
          </a:xfrm>
          <a:custGeom>
            <a:avLst/>
            <a:gdLst/>
            <a:ahLst/>
            <a:cxnLst>
              <a:cxn ang="0">
                <a:pos x="23" y="32"/>
              </a:cxn>
              <a:cxn ang="0">
                <a:pos x="43" y="17"/>
              </a:cxn>
              <a:cxn ang="0">
                <a:pos x="52" y="19"/>
              </a:cxn>
              <a:cxn ang="0">
                <a:pos x="73" y="12"/>
              </a:cxn>
              <a:cxn ang="0">
                <a:pos x="73" y="12"/>
              </a:cxn>
              <a:cxn ang="0">
                <a:pos x="90" y="3"/>
              </a:cxn>
              <a:cxn ang="0">
                <a:pos x="100" y="6"/>
              </a:cxn>
              <a:cxn ang="0">
                <a:pos x="123" y="0"/>
              </a:cxn>
              <a:cxn ang="0">
                <a:pos x="164" y="26"/>
              </a:cxn>
              <a:cxn ang="0">
                <a:pos x="180" y="39"/>
              </a:cxn>
              <a:cxn ang="0">
                <a:pos x="196" y="68"/>
              </a:cxn>
              <a:cxn ang="0">
                <a:pos x="195" y="72"/>
              </a:cxn>
              <a:cxn ang="0">
                <a:pos x="1" y="72"/>
              </a:cxn>
              <a:cxn ang="0">
                <a:pos x="0" y="65"/>
              </a:cxn>
              <a:cxn ang="0">
                <a:pos x="23" y="32"/>
              </a:cxn>
            </a:cxnLst>
            <a:rect l="0" t="0" r="r" b="b"/>
            <a:pathLst>
              <a:path w="196" h="72">
                <a:moveTo>
                  <a:pt x="23" y="32"/>
                </a:moveTo>
                <a:cubicBezTo>
                  <a:pt x="25" y="24"/>
                  <a:pt x="33" y="17"/>
                  <a:pt x="43" y="17"/>
                </a:cubicBezTo>
                <a:cubicBezTo>
                  <a:pt x="46" y="17"/>
                  <a:pt x="49" y="18"/>
                  <a:pt x="52" y="19"/>
                </a:cubicBezTo>
                <a:cubicBezTo>
                  <a:pt x="58" y="15"/>
                  <a:pt x="65" y="12"/>
                  <a:pt x="73" y="12"/>
                </a:cubicBezTo>
                <a:cubicBezTo>
                  <a:pt x="73" y="12"/>
                  <a:pt x="73" y="12"/>
                  <a:pt x="73" y="12"/>
                </a:cubicBezTo>
                <a:cubicBezTo>
                  <a:pt x="76" y="7"/>
                  <a:pt x="82" y="3"/>
                  <a:pt x="90" y="3"/>
                </a:cubicBezTo>
                <a:cubicBezTo>
                  <a:pt x="94" y="3"/>
                  <a:pt x="97" y="4"/>
                  <a:pt x="100" y="6"/>
                </a:cubicBezTo>
                <a:cubicBezTo>
                  <a:pt x="107" y="2"/>
                  <a:pt x="115" y="0"/>
                  <a:pt x="123" y="0"/>
                </a:cubicBezTo>
                <a:cubicBezTo>
                  <a:pt x="142" y="0"/>
                  <a:pt x="159" y="11"/>
                  <a:pt x="164" y="26"/>
                </a:cubicBezTo>
                <a:cubicBezTo>
                  <a:pt x="172" y="27"/>
                  <a:pt x="179" y="32"/>
                  <a:pt x="180" y="39"/>
                </a:cubicBezTo>
                <a:cubicBezTo>
                  <a:pt x="189" y="45"/>
                  <a:pt x="196" y="56"/>
                  <a:pt x="196" y="68"/>
                </a:cubicBezTo>
                <a:cubicBezTo>
                  <a:pt x="196" y="70"/>
                  <a:pt x="195" y="71"/>
                  <a:pt x="195" y="72"/>
                </a:cubicBezTo>
                <a:cubicBezTo>
                  <a:pt x="1" y="72"/>
                  <a:pt x="1" y="72"/>
                  <a:pt x="1" y="72"/>
                </a:cubicBezTo>
                <a:cubicBezTo>
                  <a:pt x="1" y="70"/>
                  <a:pt x="0" y="68"/>
                  <a:pt x="0" y="65"/>
                </a:cubicBezTo>
                <a:cubicBezTo>
                  <a:pt x="0" y="50"/>
                  <a:pt x="10" y="37"/>
                  <a:pt x="23" y="32"/>
                </a:cubicBezTo>
                <a:close/>
              </a:path>
            </a:pathLst>
          </a:custGeom>
          <a:solidFill>
            <a:schemeClr val="accent2"/>
          </a:solidFill>
          <a:ln w="9525">
            <a:noFill/>
            <a:round/>
            <a:headEnd/>
            <a:tailEnd/>
          </a:ln>
        </p:spPr>
        <p:txBody>
          <a:bodyPr anchor="ctr"/>
          <a:lstStyle/>
          <a:p>
            <a:pPr algn="ctr"/>
            <a:endParaRPr/>
          </a:p>
        </p:txBody>
      </p:sp>
      <p:sp>
        <p:nvSpPr>
          <p:cNvPr id="11" name="千图PPT彼岸天：ID 8661124Freeform: Shape 10">
            <a:extLst>
              <a:ext uri="{FF2B5EF4-FFF2-40B4-BE49-F238E27FC236}">
                <a16:creationId xmlns:a16="http://schemas.microsoft.com/office/drawing/2014/main" id="{BFF25539-F064-436E-916E-6BC69A1B80EA}"/>
              </a:ext>
            </a:extLst>
          </p:cNvPr>
          <p:cNvSpPr>
            <a:spLocks/>
          </p:cNvSpPr>
          <p:nvPr>
            <p:custDataLst>
              <p:tags r:id="rId7"/>
            </p:custDataLst>
          </p:nvPr>
        </p:nvSpPr>
        <p:spPr bwMode="auto">
          <a:xfrm>
            <a:off x="1421329" y="3129416"/>
            <a:ext cx="1709645" cy="2284018"/>
          </a:xfrm>
          <a:custGeom>
            <a:avLst/>
            <a:gdLst/>
            <a:ahLst/>
            <a:cxnLst>
              <a:cxn ang="0">
                <a:pos x="127" y="126"/>
              </a:cxn>
              <a:cxn ang="0">
                <a:pos x="188" y="87"/>
              </a:cxn>
              <a:cxn ang="0">
                <a:pos x="105" y="158"/>
              </a:cxn>
              <a:cxn ang="0">
                <a:pos x="37" y="37"/>
              </a:cxn>
              <a:cxn ang="0">
                <a:pos x="102" y="109"/>
              </a:cxn>
              <a:cxn ang="0">
                <a:pos x="0" y="0"/>
              </a:cxn>
              <a:cxn ang="0">
                <a:pos x="89" y="119"/>
              </a:cxn>
              <a:cxn ang="0">
                <a:pos x="92" y="127"/>
              </a:cxn>
              <a:cxn ang="0">
                <a:pos x="98" y="195"/>
              </a:cxn>
              <a:cxn ang="0">
                <a:pos x="40" y="169"/>
              </a:cxn>
              <a:cxn ang="0">
                <a:pos x="85" y="183"/>
              </a:cxn>
              <a:cxn ang="0">
                <a:pos x="15" y="163"/>
              </a:cxn>
              <a:cxn ang="0">
                <a:pos x="79" y="187"/>
              </a:cxn>
              <a:cxn ang="0">
                <a:pos x="98" y="203"/>
              </a:cxn>
              <a:cxn ang="0">
                <a:pos x="97" y="236"/>
              </a:cxn>
              <a:cxn ang="0">
                <a:pos x="103" y="238"/>
              </a:cxn>
              <a:cxn ang="0">
                <a:pos x="113" y="235"/>
              </a:cxn>
              <a:cxn ang="0">
                <a:pos x="107" y="168"/>
              </a:cxn>
              <a:cxn ang="0">
                <a:pos x="139" y="127"/>
              </a:cxn>
              <a:cxn ang="0">
                <a:pos x="221" y="69"/>
              </a:cxn>
              <a:cxn ang="0">
                <a:pos x="127" y="126"/>
              </a:cxn>
            </a:cxnLst>
            <a:rect l="0" t="0" r="r" b="b"/>
            <a:pathLst>
              <a:path w="221" h="238">
                <a:moveTo>
                  <a:pt x="127" y="126"/>
                </a:moveTo>
                <a:cubicBezTo>
                  <a:pt x="157" y="87"/>
                  <a:pt x="188" y="87"/>
                  <a:pt x="188" y="87"/>
                </a:cubicBezTo>
                <a:cubicBezTo>
                  <a:pt x="149" y="103"/>
                  <a:pt x="112" y="148"/>
                  <a:pt x="105" y="158"/>
                </a:cubicBezTo>
                <a:cubicBezTo>
                  <a:pt x="96" y="113"/>
                  <a:pt x="77" y="62"/>
                  <a:pt x="37" y="37"/>
                </a:cubicBezTo>
                <a:cubicBezTo>
                  <a:pt x="37" y="37"/>
                  <a:pt x="77" y="45"/>
                  <a:pt x="102" y="109"/>
                </a:cubicBezTo>
                <a:cubicBezTo>
                  <a:pt x="102" y="109"/>
                  <a:pt x="158" y="33"/>
                  <a:pt x="0" y="0"/>
                </a:cubicBezTo>
                <a:cubicBezTo>
                  <a:pt x="0" y="0"/>
                  <a:pt x="15" y="166"/>
                  <a:pt x="89" y="119"/>
                </a:cubicBezTo>
                <a:cubicBezTo>
                  <a:pt x="92" y="127"/>
                  <a:pt x="92" y="127"/>
                  <a:pt x="92" y="127"/>
                </a:cubicBezTo>
                <a:cubicBezTo>
                  <a:pt x="95" y="138"/>
                  <a:pt x="98" y="166"/>
                  <a:pt x="98" y="195"/>
                </a:cubicBezTo>
                <a:cubicBezTo>
                  <a:pt x="90" y="189"/>
                  <a:pt x="63" y="172"/>
                  <a:pt x="40" y="169"/>
                </a:cubicBezTo>
                <a:cubicBezTo>
                  <a:pt x="40" y="169"/>
                  <a:pt x="59" y="163"/>
                  <a:pt x="85" y="183"/>
                </a:cubicBezTo>
                <a:cubicBezTo>
                  <a:pt x="85" y="183"/>
                  <a:pt x="90" y="138"/>
                  <a:pt x="15" y="163"/>
                </a:cubicBezTo>
                <a:cubicBezTo>
                  <a:pt x="15" y="163"/>
                  <a:pt x="59" y="224"/>
                  <a:pt x="79" y="187"/>
                </a:cubicBezTo>
                <a:cubicBezTo>
                  <a:pt x="98" y="203"/>
                  <a:pt x="98" y="203"/>
                  <a:pt x="98" y="203"/>
                </a:cubicBezTo>
                <a:cubicBezTo>
                  <a:pt x="98" y="214"/>
                  <a:pt x="98" y="226"/>
                  <a:pt x="97" y="236"/>
                </a:cubicBezTo>
                <a:cubicBezTo>
                  <a:pt x="99" y="236"/>
                  <a:pt x="101" y="237"/>
                  <a:pt x="103" y="238"/>
                </a:cubicBezTo>
                <a:cubicBezTo>
                  <a:pt x="106" y="236"/>
                  <a:pt x="109" y="236"/>
                  <a:pt x="113" y="235"/>
                </a:cubicBezTo>
                <a:cubicBezTo>
                  <a:pt x="113" y="225"/>
                  <a:pt x="112" y="199"/>
                  <a:pt x="107" y="168"/>
                </a:cubicBezTo>
                <a:cubicBezTo>
                  <a:pt x="139" y="127"/>
                  <a:pt x="139" y="127"/>
                  <a:pt x="139" y="127"/>
                </a:cubicBezTo>
                <a:cubicBezTo>
                  <a:pt x="180" y="173"/>
                  <a:pt x="221" y="69"/>
                  <a:pt x="221" y="69"/>
                </a:cubicBezTo>
                <a:cubicBezTo>
                  <a:pt x="106" y="61"/>
                  <a:pt x="127" y="126"/>
                  <a:pt x="127" y="126"/>
                </a:cubicBezTo>
                <a:close/>
              </a:path>
            </a:pathLst>
          </a:custGeom>
          <a:solidFill>
            <a:schemeClr val="accent2"/>
          </a:solidFill>
          <a:ln w="9525">
            <a:noFill/>
            <a:round/>
            <a:headEnd/>
            <a:tailEnd/>
          </a:ln>
        </p:spPr>
        <p:txBody>
          <a:bodyPr anchor="ctr"/>
          <a:lstStyle/>
          <a:p>
            <a:pPr algn="ctr"/>
            <a:endParaRPr/>
          </a:p>
        </p:txBody>
      </p:sp>
      <p:sp>
        <p:nvSpPr>
          <p:cNvPr id="24" name="千图PPT彼岸天：ID 8661124矩形 1">
            <a:extLst>
              <a:ext uri="{FF2B5EF4-FFF2-40B4-BE49-F238E27FC236}">
                <a16:creationId xmlns:a16="http://schemas.microsoft.com/office/drawing/2014/main" id="{18190B94-1729-480C-A7C3-7FF6CB2C6E48}"/>
              </a:ext>
            </a:extLst>
          </p:cNvPr>
          <p:cNvSpPr/>
          <p:nvPr>
            <p:custDataLst>
              <p:tags r:id="rId8"/>
            </p:custDataLst>
          </p:nvPr>
        </p:nvSpPr>
        <p:spPr>
          <a:xfrm>
            <a:off x="8244702" y="1938209"/>
            <a:ext cx="2797051" cy="3756372"/>
          </a:xfrm>
          <a:prstGeom prst="rect">
            <a:avLst/>
          </a:prstGeom>
          <a:blipFill dpi="0" rotWithShape="1">
            <a:blip r:embed="rId12"/>
            <a:srcRect/>
            <a:stretch>
              <a:fillRect l="-50454" r="-50454"/>
            </a:stretch>
          </a:blip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5" name="千图PPT彼岸天：ID 8661124矩形 27">
            <a:extLst>
              <a:ext uri="{FF2B5EF4-FFF2-40B4-BE49-F238E27FC236}">
                <a16:creationId xmlns:a16="http://schemas.microsoft.com/office/drawing/2014/main" id="{D5D6BD6C-BFF3-422A-BCB6-78489024A821}"/>
              </a:ext>
            </a:extLst>
          </p:cNvPr>
          <p:cNvSpPr/>
          <p:nvPr>
            <p:custDataLst>
              <p:tags r:id="rId9"/>
            </p:custDataLst>
          </p:nvPr>
        </p:nvSpPr>
        <p:spPr>
          <a:xfrm>
            <a:off x="1244376" y="1562934"/>
            <a:ext cx="5251782" cy="369332"/>
          </a:xfrm>
          <a:prstGeom prst="rect">
            <a:avLst/>
          </a:prstGeom>
        </p:spPr>
        <p:txBody>
          <a:bodyPr wrap="none">
            <a:normAutofit/>
          </a:bodyPr>
          <a:lstStyle/>
          <a:p>
            <a:pPr lvl="0"/>
            <a:r>
              <a:rPr lang="zh-CN" altLang="en-US" b="1" dirty="0">
                <a:solidFill>
                  <a:schemeClr val="accent1"/>
                </a:solidFill>
              </a:rPr>
              <a:t>多态性具有编译时多态和运行时多态两种实现方式</a:t>
            </a:r>
          </a:p>
        </p:txBody>
      </p:sp>
      <p:sp>
        <p:nvSpPr>
          <p:cNvPr id="28" name="圆角矩形 3">
            <a:extLst>
              <a:ext uri="{FF2B5EF4-FFF2-40B4-BE49-F238E27FC236}">
                <a16:creationId xmlns:a16="http://schemas.microsoft.com/office/drawing/2014/main" id="{EDEC6BAA-51BF-4503-A7D0-050EC2C0020D}"/>
              </a:ext>
            </a:extLst>
          </p:cNvPr>
          <p:cNvSpPr/>
          <p:nvPr/>
        </p:nvSpPr>
        <p:spPr>
          <a:xfrm>
            <a:off x="3706875" y="466241"/>
            <a:ext cx="4778249" cy="659500"/>
          </a:xfrm>
          <a:prstGeom prst="roundRect">
            <a:avLst>
              <a:gd name="adj" fmla="val 42270"/>
            </a:avLst>
          </a:prstGeom>
          <a:gradFill>
            <a:gsLst>
              <a:gs pos="99000">
                <a:schemeClr val="bg1"/>
              </a:gs>
              <a:gs pos="0">
                <a:schemeClr val="bg1">
                  <a:lumMod val="95000"/>
                </a:schemeClr>
              </a:gs>
            </a:gsLst>
            <a:lin ang="0" scaled="0"/>
          </a:gradFill>
          <a:ln>
            <a:noFill/>
          </a:ln>
          <a:effectLst>
            <a:innerShdw blurRad="63500" dist="127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solidFill>
                <a:latin typeface="微软雅黑" panose="020B0503020204020204" pitchFamily="34" charset="-122"/>
                <a:ea typeface="微软雅黑" panose="020B0503020204020204" pitchFamily="34" charset="-122"/>
              </a:rPr>
              <a:t>多态性的两种实现方式</a:t>
            </a:r>
            <a:endParaRPr lang="zh-CN" altLang="en-US" sz="2400" b="1" spc="300" dirty="0">
              <a:solidFill>
                <a:schemeClr val="accent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900870186"/>
      </p:ext>
    </p:extLst>
  </p:cSld>
  <p:clrMapOvr>
    <a:masterClrMapping/>
  </p:clrMapOvr>
  <mc:AlternateContent xmlns:mc="http://schemas.openxmlformats.org/markup-compatibility/2006" xmlns:p14="http://schemas.microsoft.com/office/powerpoint/2010/main">
    <mc:Choice Requires="p14">
      <p:transition spd="slow" p14:dur="1250" advClick="0" advTm="5000">
        <p14:switch dir="r"/>
      </p:transition>
    </mc:Choice>
    <mc:Fallback xmlns="">
      <p:transition spd="slow"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p:cTn id="7" dur="1000" fill="hold"/>
                                        <p:tgtEl>
                                          <p:spTgt spid="25"/>
                                        </p:tgtEl>
                                        <p:attrNameLst>
                                          <p:attrName>ppt_w</p:attrName>
                                        </p:attrNameLst>
                                      </p:cBhvr>
                                      <p:tavLst>
                                        <p:tav tm="0">
                                          <p:val>
                                            <p:strVal val="#ppt_w*0.70"/>
                                          </p:val>
                                        </p:tav>
                                        <p:tav tm="100000">
                                          <p:val>
                                            <p:strVal val="#ppt_w"/>
                                          </p:val>
                                        </p:tav>
                                      </p:tavLst>
                                    </p:anim>
                                    <p:anim calcmode="lin" valueType="num">
                                      <p:cBhvr>
                                        <p:cTn id="8" dur="1000" fill="hold"/>
                                        <p:tgtEl>
                                          <p:spTgt spid="25"/>
                                        </p:tgtEl>
                                        <p:attrNameLst>
                                          <p:attrName>ppt_h</p:attrName>
                                        </p:attrNameLst>
                                      </p:cBhvr>
                                      <p:tavLst>
                                        <p:tav tm="0">
                                          <p:val>
                                            <p:strVal val="#ppt_h"/>
                                          </p:val>
                                        </p:tav>
                                        <p:tav tm="100000">
                                          <p:val>
                                            <p:strVal val="#ppt_h"/>
                                          </p:val>
                                        </p:tav>
                                      </p:tavLst>
                                    </p:anim>
                                    <p:animEffect transition="in" filter="fade">
                                      <p:cBhvr>
                                        <p:cTn id="9" dur="1000"/>
                                        <p:tgtEl>
                                          <p:spTgt spid="25"/>
                                        </p:tgtEl>
                                      </p:cBhvr>
                                    </p:animEffect>
                                  </p:childTnLst>
                                </p:cTn>
                              </p:par>
                            </p:childTnLst>
                          </p:cTn>
                        </p:par>
                        <p:par>
                          <p:cTn id="10" fill="hold">
                            <p:stCondLst>
                              <p:cond delay="1000"/>
                            </p:stCondLst>
                            <p:childTnLst>
                              <p:par>
                                <p:cTn id="11" presetID="53" presetClass="entr" presetSubtype="16" fill="hold" nodeType="after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p:cTn id="13" dur="500" fill="hold"/>
                                        <p:tgtEl>
                                          <p:spTgt spid="2"/>
                                        </p:tgtEl>
                                        <p:attrNameLst>
                                          <p:attrName>ppt_w</p:attrName>
                                        </p:attrNameLst>
                                      </p:cBhvr>
                                      <p:tavLst>
                                        <p:tav tm="0">
                                          <p:val>
                                            <p:fltVal val="0"/>
                                          </p:val>
                                        </p:tav>
                                        <p:tav tm="100000">
                                          <p:val>
                                            <p:strVal val="#ppt_w"/>
                                          </p:val>
                                        </p:tav>
                                      </p:tavLst>
                                    </p:anim>
                                    <p:anim calcmode="lin" valueType="num">
                                      <p:cBhvr>
                                        <p:cTn id="14" dur="500" fill="hold"/>
                                        <p:tgtEl>
                                          <p:spTgt spid="2"/>
                                        </p:tgtEl>
                                        <p:attrNameLst>
                                          <p:attrName>ppt_h</p:attrName>
                                        </p:attrNameLst>
                                      </p:cBhvr>
                                      <p:tavLst>
                                        <p:tav tm="0">
                                          <p:val>
                                            <p:fltVal val="0"/>
                                          </p:val>
                                        </p:tav>
                                        <p:tav tm="100000">
                                          <p:val>
                                            <p:strVal val="#ppt_h"/>
                                          </p:val>
                                        </p:tav>
                                      </p:tavLst>
                                    </p:anim>
                                    <p:animEffect transition="in" filter="fade">
                                      <p:cBhvr>
                                        <p:cTn id="15" dur="500"/>
                                        <p:tgtEl>
                                          <p:spTgt spid="2"/>
                                        </p:tgtEl>
                                      </p:cBhvr>
                                    </p:animEffect>
                                  </p:childTnLst>
                                </p:cTn>
                              </p:par>
                              <p:par>
                                <p:cTn id="16" presetID="53" presetClass="entr" presetSubtype="16" fill="hold" grpId="0" nodeType="withEffect">
                                  <p:stCondLst>
                                    <p:cond delay="0"/>
                                  </p:stCondLst>
                                  <p:childTnLst>
                                    <p:set>
                                      <p:cBhvr>
                                        <p:cTn id="17" dur="1" fill="hold">
                                          <p:stCondLst>
                                            <p:cond delay="0"/>
                                          </p:stCondLst>
                                        </p:cTn>
                                        <p:tgtEl>
                                          <p:spTgt spid="24"/>
                                        </p:tgtEl>
                                        <p:attrNameLst>
                                          <p:attrName>style.visibility</p:attrName>
                                        </p:attrNameLst>
                                      </p:cBhvr>
                                      <p:to>
                                        <p:strVal val="visible"/>
                                      </p:to>
                                    </p:set>
                                    <p:anim calcmode="lin" valueType="num">
                                      <p:cBhvr>
                                        <p:cTn id="18" dur="500" fill="hold"/>
                                        <p:tgtEl>
                                          <p:spTgt spid="24"/>
                                        </p:tgtEl>
                                        <p:attrNameLst>
                                          <p:attrName>ppt_w</p:attrName>
                                        </p:attrNameLst>
                                      </p:cBhvr>
                                      <p:tavLst>
                                        <p:tav tm="0">
                                          <p:val>
                                            <p:fltVal val="0"/>
                                          </p:val>
                                        </p:tav>
                                        <p:tav tm="100000">
                                          <p:val>
                                            <p:strVal val="#ppt_w"/>
                                          </p:val>
                                        </p:tav>
                                      </p:tavLst>
                                    </p:anim>
                                    <p:anim calcmode="lin" valueType="num">
                                      <p:cBhvr>
                                        <p:cTn id="19" dur="500" fill="hold"/>
                                        <p:tgtEl>
                                          <p:spTgt spid="24"/>
                                        </p:tgtEl>
                                        <p:attrNameLst>
                                          <p:attrName>ppt_h</p:attrName>
                                        </p:attrNameLst>
                                      </p:cBhvr>
                                      <p:tavLst>
                                        <p:tav tm="0">
                                          <p:val>
                                            <p:fltVal val="0"/>
                                          </p:val>
                                        </p:tav>
                                        <p:tav tm="100000">
                                          <p:val>
                                            <p:strVal val="#ppt_h"/>
                                          </p:val>
                                        </p:tav>
                                      </p:tavLst>
                                    </p:anim>
                                    <p:animEffect transition="in" filter="fade">
                                      <p:cBhvr>
                                        <p:cTn id="20" dur="500"/>
                                        <p:tgtEl>
                                          <p:spTgt spid="24"/>
                                        </p:tgtEl>
                                      </p:cBhvr>
                                    </p:animEffect>
                                  </p:childTnLst>
                                </p:cTn>
                              </p:par>
                            </p:childTnLst>
                          </p:cTn>
                        </p:par>
                        <p:par>
                          <p:cTn id="21" fill="hold">
                            <p:stCondLst>
                              <p:cond delay="1500"/>
                            </p:stCondLst>
                            <p:childTnLst>
                              <p:par>
                                <p:cTn id="22" presetID="53" presetClass="entr" presetSubtype="16" fill="hold" grpId="0" nodeType="afterEffect">
                                  <p:stCondLst>
                                    <p:cond delay="0"/>
                                  </p:stCondLst>
                                  <p:childTnLst>
                                    <p:set>
                                      <p:cBhvr>
                                        <p:cTn id="23" dur="1" fill="hold">
                                          <p:stCondLst>
                                            <p:cond delay="0"/>
                                          </p:stCondLst>
                                        </p:cTn>
                                        <p:tgtEl>
                                          <p:spTgt spid="10"/>
                                        </p:tgtEl>
                                        <p:attrNameLst>
                                          <p:attrName>style.visibility</p:attrName>
                                        </p:attrNameLst>
                                      </p:cBhvr>
                                      <p:to>
                                        <p:strVal val="visible"/>
                                      </p:to>
                                    </p:set>
                                    <p:anim calcmode="lin" valueType="num">
                                      <p:cBhvr>
                                        <p:cTn id="24" dur="500" fill="hold"/>
                                        <p:tgtEl>
                                          <p:spTgt spid="10"/>
                                        </p:tgtEl>
                                        <p:attrNameLst>
                                          <p:attrName>ppt_w</p:attrName>
                                        </p:attrNameLst>
                                      </p:cBhvr>
                                      <p:tavLst>
                                        <p:tav tm="0">
                                          <p:val>
                                            <p:fltVal val="0"/>
                                          </p:val>
                                        </p:tav>
                                        <p:tav tm="100000">
                                          <p:val>
                                            <p:strVal val="#ppt_w"/>
                                          </p:val>
                                        </p:tav>
                                      </p:tavLst>
                                    </p:anim>
                                    <p:anim calcmode="lin" valueType="num">
                                      <p:cBhvr>
                                        <p:cTn id="25" dur="500" fill="hold"/>
                                        <p:tgtEl>
                                          <p:spTgt spid="10"/>
                                        </p:tgtEl>
                                        <p:attrNameLst>
                                          <p:attrName>ppt_h</p:attrName>
                                        </p:attrNameLst>
                                      </p:cBhvr>
                                      <p:tavLst>
                                        <p:tav tm="0">
                                          <p:val>
                                            <p:fltVal val="0"/>
                                          </p:val>
                                        </p:tav>
                                        <p:tav tm="100000">
                                          <p:val>
                                            <p:strVal val="#ppt_h"/>
                                          </p:val>
                                        </p:tav>
                                      </p:tavLst>
                                    </p:anim>
                                    <p:animEffect transition="in" filter="fade">
                                      <p:cBhvr>
                                        <p:cTn id="26" dur="500"/>
                                        <p:tgtEl>
                                          <p:spTgt spid="10"/>
                                        </p:tgtEl>
                                      </p:cBhvr>
                                    </p:animEffect>
                                  </p:childTnLst>
                                </p:cTn>
                              </p:par>
                            </p:childTnLst>
                          </p:cTn>
                        </p:par>
                        <p:par>
                          <p:cTn id="27" fill="hold">
                            <p:stCondLst>
                              <p:cond delay="2000"/>
                            </p:stCondLst>
                            <p:childTnLst>
                              <p:par>
                                <p:cTn id="28" presetID="22" presetClass="entr" presetSubtype="4" fill="hold" grpId="0" nodeType="after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wipe(down)">
                                      <p:cBhvr>
                                        <p:cTn id="30" dur="500"/>
                                        <p:tgtEl>
                                          <p:spTgt spid="11"/>
                                        </p:tgtEl>
                                      </p:cBhvr>
                                    </p:animEffect>
                                  </p:childTnLst>
                                </p:cTn>
                              </p:par>
                            </p:childTnLst>
                          </p:cTn>
                        </p:par>
                        <p:par>
                          <p:cTn id="31" fill="hold">
                            <p:stCondLst>
                              <p:cond delay="2500"/>
                            </p:stCondLst>
                            <p:childTnLst>
                              <p:par>
                                <p:cTn id="32" presetID="49" presetClass="entr" presetSubtype="0" decel="100000" fill="hold" grpId="0" nodeType="afterEffect">
                                  <p:stCondLst>
                                    <p:cond delay="0"/>
                                  </p:stCondLst>
                                  <p:childTnLst>
                                    <p:set>
                                      <p:cBhvr>
                                        <p:cTn id="33" dur="1" fill="hold">
                                          <p:stCondLst>
                                            <p:cond delay="0"/>
                                          </p:stCondLst>
                                        </p:cTn>
                                        <p:tgtEl>
                                          <p:spTgt spid="4"/>
                                        </p:tgtEl>
                                        <p:attrNameLst>
                                          <p:attrName>style.visibility</p:attrName>
                                        </p:attrNameLst>
                                      </p:cBhvr>
                                      <p:to>
                                        <p:strVal val="visible"/>
                                      </p:to>
                                    </p:set>
                                    <p:anim calcmode="lin" valueType="num">
                                      <p:cBhvr>
                                        <p:cTn id="34" dur="500" fill="hold"/>
                                        <p:tgtEl>
                                          <p:spTgt spid="4"/>
                                        </p:tgtEl>
                                        <p:attrNameLst>
                                          <p:attrName>ppt_w</p:attrName>
                                        </p:attrNameLst>
                                      </p:cBhvr>
                                      <p:tavLst>
                                        <p:tav tm="0">
                                          <p:val>
                                            <p:fltVal val="0"/>
                                          </p:val>
                                        </p:tav>
                                        <p:tav tm="100000">
                                          <p:val>
                                            <p:strVal val="#ppt_w"/>
                                          </p:val>
                                        </p:tav>
                                      </p:tavLst>
                                    </p:anim>
                                    <p:anim calcmode="lin" valueType="num">
                                      <p:cBhvr>
                                        <p:cTn id="35" dur="500" fill="hold"/>
                                        <p:tgtEl>
                                          <p:spTgt spid="4"/>
                                        </p:tgtEl>
                                        <p:attrNameLst>
                                          <p:attrName>ppt_h</p:attrName>
                                        </p:attrNameLst>
                                      </p:cBhvr>
                                      <p:tavLst>
                                        <p:tav tm="0">
                                          <p:val>
                                            <p:fltVal val="0"/>
                                          </p:val>
                                        </p:tav>
                                        <p:tav tm="100000">
                                          <p:val>
                                            <p:strVal val="#ppt_h"/>
                                          </p:val>
                                        </p:tav>
                                      </p:tavLst>
                                    </p:anim>
                                    <p:anim calcmode="lin" valueType="num">
                                      <p:cBhvr>
                                        <p:cTn id="36" dur="500" fill="hold"/>
                                        <p:tgtEl>
                                          <p:spTgt spid="4"/>
                                        </p:tgtEl>
                                        <p:attrNameLst>
                                          <p:attrName>style.rotation</p:attrName>
                                        </p:attrNameLst>
                                      </p:cBhvr>
                                      <p:tavLst>
                                        <p:tav tm="0">
                                          <p:val>
                                            <p:fltVal val="360"/>
                                          </p:val>
                                        </p:tav>
                                        <p:tav tm="100000">
                                          <p:val>
                                            <p:fltVal val="0"/>
                                          </p:val>
                                        </p:tav>
                                      </p:tavLst>
                                    </p:anim>
                                    <p:animEffect transition="in" filter="fade">
                                      <p:cBhvr>
                                        <p:cTn id="37" dur="500"/>
                                        <p:tgtEl>
                                          <p:spTgt spid="4"/>
                                        </p:tgtEl>
                                      </p:cBhvr>
                                    </p:animEffect>
                                  </p:childTnLst>
                                </p:cTn>
                              </p:par>
                              <p:par>
                                <p:cTn id="38" presetID="49" presetClass="entr" presetSubtype="0" decel="100000" fill="hold" grpId="0" nodeType="withEffect">
                                  <p:stCondLst>
                                    <p:cond delay="0"/>
                                  </p:stCondLst>
                                  <p:childTnLst>
                                    <p:set>
                                      <p:cBhvr>
                                        <p:cTn id="39" dur="1" fill="hold">
                                          <p:stCondLst>
                                            <p:cond delay="0"/>
                                          </p:stCondLst>
                                        </p:cTn>
                                        <p:tgtEl>
                                          <p:spTgt spid="6"/>
                                        </p:tgtEl>
                                        <p:attrNameLst>
                                          <p:attrName>style.visibility</p:attrName>
                                        </p:attrNameLst>
                                      </p:cBhvr>
                                      <p:to>
                                        <p:strVal val="visible"/>
                                      </p:to>
                                    </p:set>
                                    <p:anim calcmode="lin" valueType="num">
                                      <p:cBhvr>
                                        <p:cTn id="40" dur="500" fill="hold"/>
                                        <p:tgtEl>
                                          <p:spTgt spid="6"/>
                                        </p:tgtEl>
                                        <p:attrNameLst>
                                          <p:attrName>ppt_w</p:attrName>
                                        </p:attrNameLst>
                                      </p:cBhvr>
                                      <p:tavLst>
                                        <p:tav tm="0">
                                          <p:val>
                                            <p:fltVal val="0"/>
                                          </p:val>
                                        </p:tav>
                                        <p:tav tm="100000">
                                          <p:val>
                                            <p:strVal val="#ppt_w"/>
                                          </p:val>
                                        </p:tav>
                                      </p:tavLst>
                                    </p:anim>
                                    <p:anim calcmode="lin" valueType="num">
                                      <p:cBhvr>
                                        <p:cTn id="41" dur="500" fill="hold"/>
                                        <p:tgtEl>
                                          <p:spTgt spid="6"/>
                                        </p:tgtEl>
                                        <p:attrNameLst>
                                          <p:attrName>ppt_h</p:attrName>
                                        </p:attrNameLst>
                                      </p:cBhvr>
                                      <p:tavLst>
                                        <p:tav tm="0">
                                          <p:val>
                                            <p:fltVal val="0"/>
                                          </p:val>
                                        </p:tav>
                                        <p:tav tm="100000">
                                          <p:val>
                                            <p:strVal val="#ppt_h"/>
                                          </p:val>
                                        </p:tav>
                                      </p:tavLst>
                                    </p:anim>
                                    <p:anim calcmode="lin" valueType="num">
                                      <p:cBhvr>
                                        <p:cTn id="42" dur="500" fill="hold"/>
                                        <p:tgtEl>
                                          <p:spTgt spid="6"/>
                                        </p:tgtEl>
                                        <p:attrNameLst>
                                          <p:attrName>style.rotation</p:attrName>
                                        </p:attrNameLst>
                                      </p:cBhvr>
                                      <p:tavLst>
                                        <p:tav tm="0">
                                          <p:val>
                                            <p:fltVal val="360"/>
                                          </p:val>
                                        </p:tav>
                                        <p:tav tm="100000">
                                          <p:val>
                                            <p:fltVal val="0"/>
                                          </p:val>
                                        </p:tav>
                                      </p:tavLst>
                                    </p:anim>
                                    <p:animEffect transition="in" filter="fade">
                                      <p:cBhvr>
                                        <p:cTn id="43" dur="500"/>
                                        <p:tgtEl>
                                          <p:spTgt spid="6"/>
                                        </p:tgtEl>
                                      </p:cBhvr>
                                    </p:animEffect>
                                  </p:childTnLst>
                                </p:cTn>
                              </p:par>
                            </p:childTnLst>
                          </p:cTn>
                        </p:par>
                        <p:par>
                          <p:cTn id="44" fill="hold">
                            <p:stCondLst>
                              <p:cond delay="3000"/>
                            </p:stCondLst>
                            <p:childTnLst>
                              <p:par>
                                <p:cTn id="45" presetID="52" presetClass="entr" presetSubtype="0" fill="hold" grpId="0" nodeType="afterEffect">
                                  <p:stCondLst>
                                    <p:cond delay="0"/>
                                  </p:stCondLst>
                                  <p:childTnLst>
                                    <p:set>
                                      <p:cBhvr>
                                        <p:cTn id="46" dur="1" fill="hold">
                                          <p:stCondLst>
                                            <p:cond delay="0"/>
                                          </p:stCondLst>
                                        </p:cTn>
                                        <p:tgtEl>
                                          <p:spTgt spid="5"/>
                                        </p:tgtEl>
                                        <p:attrNameLst>
                                          <p:attrName>style.visibility</p:attrName>
                                        </p:attrNameLst>
                                      </p:cBhvr>
                                      <p:to>
                                        <p:strVal val="visible"/>
                                      </p:to>
                                    </p:set>
                                    <p:animScale>
                                      <p:cBhvr>
                                        <p:cTn id="47" dur="1000" decel="50000" fill="hold">
                                          <p:stCondLst>
                                            <p:cond delay="0"/>
                                          </p:stCondLst>
                                        </p:cTn>
                                        <p:tgtEl>
                                          <p:spTgt spid="5"/>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48" dur="1000" decel="50000" fill="hold">
                                          <p:stCondLst>
                                            <p:cond delay="0"/>
                                          </p:stCondLst>
                                        </p:cTn>
                                        <p:tgtEl>
                                          <p:spTgt spid="5"/>
                                        </p:tgtEl>
                                        <p:attrNameLst>
                                          <p:attrName>ppt_x</p:attrName>
                                          <p:attrName>ppt_y</p:attrName>
                                        </p:attrNameLst>
                                      </p:cBhvr>
                                    </p:animMotion>
                                    <p:animEffect transition="in" filter="fade">
                                      <p:cBhvr>
                                        <p:cTn id="49" dur="1000"/>
                                        <p:tgtEl>
                                          <p:spTgt spid="5"/>
                                        </p:tgtEl>
                                      </p:cBhvr>
                                    </p:animEffect>
                                  </p:childTnLst>
                                </p:cTn>
                              </p:par>
                              <p:par>
                                <p:cTn id="50" presetID="52" presetClass="entr" presetSubtype="0" fill="hold" grpId="0" nodeType="withEffect">
                                  <p:stCondLst>
                                    <p:cond delay="0"/>
                                  </p:stCondLst>
                                  <p:childTnLst>
                                    <p:set>
                                      <p:cBhvr>
                                        <p:cTn id="51" dur="1" fill="hold">
                                          <p:stCondLst>
                                            <p:cond delay="0"/>
                                          </p:stCondLst>
                                        </p:cTn>
                                        <p:tgtEl>
                                          <p:spTgt spid="7"/>
                                        </p:tgtEl>
                                        <p:attrNameLst>
                                          <p:attrName>style.visibility</p:attrName>
                                        </p:attrNameLst>
                                      </p:cBhvr>
                                      <p:to>
                                        <p:strVal val="visible"/>
                                      </p:to>
                                    </p:set>
                                    <p:animScale>
                                      <p:cBhvr>
                                        <p:cTn id="52" dur="1000" decel="50000" fill="hold">
                                          <p:stCondLst>
                                            <p:cond delay="0"/>
                                          </p:stCondLst>
                                        </p:cTn>
                                        <p:tgtEl>
                                          <p:spTgt spid="7"/>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53" dur="1000" decel="50000" fill="hold">
                                          <p:stCondLst>
                                            <p:cond delay="0"/>
                                          </p:stCondLst>
                                        </p:cTn>
                                        <p:tgtEl>
                                          <p:spTgt spid="7"/>
                                        </p:tgtEl>
                                        <p:attrNameLst>
                                          <p:attrName>ppt_x</p:attrName>
                                          <p:attrName>ppt_y</p:attrName>
                                        </p:attrNameLst>
                                      </p:cBhvr>
                                    </p:animMotion>
                                    <p:animEffect transition="in" filter="fade">
                                      <p:cBhvr>
                                        <p:cTn id="54" dur="1000"/>
                                        <p:tgtEl>
                                          <p:spTgt spid="7"/>
                                        </p:tgtEl>
                                      </p:cBhvr>
                                    </p:animEffect>
                                  </p:childTnLst>
                                </p:cTn>
                              </p:par>
                            </p:childTnLst>
                          </p:cTn>
                        </p:par>
                        <p:par>
                          <p:cTn id="55" fill="hold">
                            <p:stCondLst>
                              <p:cond delay="4000"/>
                            </p:stCondLst>
                            <p:childTnLst>
                              <p:par>
                                <p:cTn id="56" presetID="10" presetClass="entr" presetSubtype="0" fill="hold" grpId="0" nodeType="afterEffect">
                                  <p:stCondLst>
                                    <p:cond delay="0"/>
                                  </p:stCondLst>
                                  <p:childTnLst>
                                    <p:set>
                                      <p:cBhvr>
                                        <p:cTn id="57" dur="1" fill="hold">
                                          <p:stCondLst>
                                            <p:cond delay="0"/>
                                          </p:stCondLst>
                                        </p:cTn>
                                        <p:tgtEl>
                                          <p:spTgt spid="28"/>
                                        </p:tgtEl>
                                        <p:attrNameLst>
                                          <p:attrName>style.visibility</p:attrName>
                                        </p:attrNameLst>
                                      </p:cBhvr>
                                      <p:to>
                                        <p:strVal val="visible"/>
                                      </p:to>
                                    </p:set>
                                    <p:animEffect transition="in" filter="fade">
                                      <p:cBhvr>
                                        <p:cTn id="58"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6" grpId="0" animBg="1"/>
      <p:bldP spid="7" grpId="0"/>
      <p:bldP spid="10" grpId="0" animBg="1"/>
      <p:bldP spid="11" grpId="0" animBg="1"/>
      <p:bldP spid="24" grpId="0" animBg="1"/>
      <p:bldP spid="25" grpId="0"/>
      <p:bldP spid="28"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千图PPT彼岸天：ID 8661124库_组合 1"/>
          <p:cNvGrpSpPr/>
          <p:nvPr>
            <p:custDataLst>
              <p:tags r:id="rId1"/>
            </p:custDataLst>
          </p:nvPr>
        </p:nvGrpSpPr>
        <p:grpSpPr>
          <a:xfrm>
            <a:off x="4167160" y="1695835"/>
            <a:ext cx="3574168" cy="2215097"/>
            <a:chOff x="1295401" y="1411750"/>
            <a:chExt cx="2819400" cy="1915542"/>
          </a:xfrm>
        </p:grpSpPr>
        <p:sp>
          <p:nvSpPr>
            <p:cNvPr id="4" name="Rectangle: Rounded Corners 5"/>
            <p:cNvSpPr/>
            <p:nvPr/>
          </p:nvSpPr>
          <p:spPr>
            <a:xfrm>
              <a:off x="1295401" y="1822737"/>
              <a:ext cx="2819400" cy="1504555"/>
            </a:xfrm>
            <a:prstGeom prst="roundRect">
              <a:avLst>
                <a:gd name="adj" fmla="val 5694"/>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grpSp>
          <p:nvGrpSpPr>
            <p:cNvPr id="5" name="Group 6"/>
            <p:cNvGrpSpPr/>
            <p:nvPr/>
          </p:nvGrpSpPr>
          <p:grpSpPr>
            <a:xfrm>
              <a:off x="2303165" y="1411750"/>
              <a:ext cx="803870" cy="803870"/>
              <a:chOff x="2247900" y="1225947"/>
              <a:chExt cx="914400" cy="914400"/>
            </a:xfrm>
          </p:grpSpPr>
          <p:sp>
            <p:nvSpPr>
              <p:cNvPr id="44" name="Rectangle: Rounded Corners 9"/>
              <p:cNvSpPr/>
              <p:nvPr/>
            </p:nvSpPr>
            <p:spPr>
              <a:xfrm>
                <a:off x="2247900" y="1225947"/>
                <a:ext cx="914400" cy="9144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45" name="Freeform: Shape 10"/>
              <p:cNvSpPr/>
              <p:nvPr/>
            </p:nvSpPr>
            <p:spPr bwMode="auto">
              <a:xfrm>
                <a:off x="2458417" y="1467073"/>
                <a:ext cx="493366" cy="432146"/>
              </a:xfrm>
              <a:custGeom>
                <a:avLst/>
                <a:gdLst>
                  <a:gd name="T0" fmla="*/ 212060 w 602"/>
                  <a:gd name="T1" fmla="*/ 103681 h 531"/>
                  <a:gd name="T2" fmla="*/ 112352 w 602"/>
                  <a:gd name="T3" fmla="*/ 144579 h 531"/>
                  <a:gd name="T4" fmla="*/ 112352 w 602"/>
                  <a:gd name="T5" fmla="*/ 144579 h 531"/>
                  <a:gd name="T6" fmla="*/ 109823 w 602"/>
                  <a:gd name="T7" fmla="*/ 147090 h 531"/>
                  <a:gd name="T8" fmla="*/ 104766 w 602"/>
                  <a:gd name="T9" fmla="*/ 144579 h 531"/>
                  <a:gd name="T10" fmla="*/ 104766 w 602"/>
                  <a:gd name="T11" fmla="*/ 144579 h 531"/>
                  <a:gd name="T12" fmla="*/ 5419 w 602"/>
                  <a:gd name="T13" fmla="*/ 103681 h 531"/>
                  <a:gd name="T14" fmla="*/ 10477 w 602"/>
                  <a:gd name="T15" fmla="*/ 86102 h 531"/>
                  <a:gd name="T16" fmla="*/ 15534 w 602"/>
                  <a:gd name="T17" fmla="*/ 86102 h 531"/>
                  <a:gd name="T18" fmla="*/ 15534 w 602"/>
                  <a:gd name="T19" fmla="*/ 86102 h 531"/>
                  <a:gd name="T20" fmla="*/ 204474 w 602"/>
                  <a:gd name="T21" fmla="*/ 86102 h 531"/>
                  <a:gd name="T22" fmla="*/ 204474 w 602"/>
                  <a:gd name="T23" fmla="*/ 86102 h 531"/>
                  <a:gd name="T24" fmla="*/ 207002 w 602"/>
                  <a:gd name="T25" fmla="*/ 86102 h 531"/>
                  <a:gd name="T26" fmla="*/ 212060 w 602"/>
                  <a:gd name="T27" fmla="*/ 103681 h 531"/>
                  <a:gd name="T28" fmla="*/ 212060 w 602"/>
                  <a:gd name="T29" fmla="*/ 60630 h 531"/>
                  <a:gd name="T30" fmla="*/ 112352 w 602"/>
                  <a:gd name="T31" fmla="*/ 101169 h 531"/>
                  <a:gd name="T32" fmla="*/ 112352 w 602"/>
                  <a:gd name="T33" fmla="*/ 101169 h 531"/>
                  <a:gd name="T34" fmla="*/ 109823 w 602"/>
                  <a:gd name="T35" fmla="*/ 101169 h 531"/>
                  <a:gd name="T36" fmla="*/ 104766 w 602"/>
                  <a:gd name="T37" fmla="*/ 101169 h 531"/>
                  <a:gd name="T38" fmla="*/ 104766 w 602"/>
                  <a:gd name="T39" fmla="*/ 101169 h 531"/>
                  <a:gd name="T40" fmla="*/ 5419 w 602"/>
                  <a:gd name="T41" fmla="*/ 60630 h 531"/>
                  <a:gd name="T42" fmla="*/ 5419 w 602"/>
                  <a:gd name="T43" fmla="*/ 43051 h 531"/>
                  <a:gd name="T44" fmla="*/ 104766 w 602"/>
                  <a:gd name="T45" fmla="*/ 2511 h 531"/>
                  <a:gd name="T46" fmla="*/ 104766 w 602"/>
                  <a:gd name="T47" fmla="*/ 2511 h 531"/>
                  <a:gd name="T48" fmla="*/ 109823 w 602"/>
                  <a:gd name="T49" fmla="*/ 0 h 531"/>
                  <a:gd name="T50" fmla="*/ 112352 w 602"/>
                  <a:gd name="T51" fmla="*/ 2511 h 531"/>
                  <a:gd name="T52" fmla="*/ 112352 w 602"/>
                  <a:gd name="T53" fmla="*/ 2511 h 531"/>
                  <a:gd name="T54" fmla="*/ 212060 w 602"/>
                  <a:gd name="T55" fmla="*/ 43051 h 531"/>
                  <a:gd name="T56" fmla="*/ 212060 w 602"/>
                  <a:gd name="T57" fmla="*/ 60630 h 531"/>
                  <a:gd name="T58" fmla="*/ 10477 w 602"/>
                  <a:gd name="T59" fmla="*/ 129153 h 531"/>
                  <a:gd name="T60" fmla="*/ 15534 w 602"/>
                  <a:gd name="T61" fmla="*/ 129153 h 531"/>
                  <a:gd name="T62" fmla="*/ 15534 w 602"/>
                  <a:gd name="T63" fmla="*/ 129153 h 531"/>
                  <a:gd name="T64" fmla="*/ 204474 w 602"/>
                  <a:gd name="T65" fmla="*/ 129153 h 531"/>
                  <a:gd name="T66" fmla="*/ 204474 w 602"/>
                  <a:gd name="T67" fmla="*/ 129153 h 531"/>
                  <a:gd name="T68" fmla="*/ 207002 w 602"/>
                  <a:gd name="T69" fmla="*/ 129153 h 531"/>
                  <a:gd name="T70" fmla="*/ 212060 w 602"/>
                  <a:gd name="T71" fmla="*/ 149602 h 531"/>
                  <a:gd name="T72" fmla="*/ 112352 w 602"/>
                  <a:gd name="T73" fmla="*/ 190141 h 531"/>
                  <a:gd name="T74" fmla="*/ 112352 w 602"/>
                  <a:gd name="T75" fmla="*/ 190141 h 531"/>
                  <a:gd name="T76" fmla="*/ 109823 w 602"/>
                  <a:gd name="T77" fmla="*/ 190141 h 531"/>
                  <a:gd name="T78" fmla="*/ 104766 w 602"/>
                  <a:gd name="T79" fmla="*/ 190141 h 531"/>
                  <a:gd name="T80" fmla="*/ 104766 w 602"/>
                  <a:gd name="T81" fmla="*/ 190141 h 531"/>
                  <a:gd name="T82" fmla="*/ 5419 w 602"/>
                  <a:gd name="T83" fmla="*/ 149602 h 531"/>
                  <a:gd name="T84" fmla="*/ 10477 w 602"/>
                  <a:gd name="T85" fmla="*/ 129153 h 531"/>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602" h="531">
                    <a:moveTo>
                      <a:pt x="587" y="289"/>
                    </a:moveTo>
                    <a:lnTo>
                      <a:pt x="587" y="289"/>
                    </a:lnTo>
                    <a:cubicBezTo>
                      <a:pt x="311" y="403"/>
                      <a:pt x="311" y="403"/>
                      <a:pt x="311" y="403"/>
                    </a:cubicBezTo>
                    <a:cubicBezTo>
                      <a:pt x="311" y="410"/>
                      <a:pt x="304" y="410"/>
                      <a:pt x="304" y="410"/>
                    </a:cubicBezTo>
                    <a:cubicBezTo>
                      <a:pt x="297" y="410"/>
                      <a:pt x="297" y="410"/>
                      <a:pt x="290" y="403"/>
                    </a:cubicBezTo>
                    <a:cubicBezTo>
                      <a:pt x="15" y="289"/>
                      <a:pt x="15" y="289"/>
                      <a:pt x="15" y="289"/>
                    </a:cubicBezTo>
                    <a:cubicBezTo>
                      <a:pt x="7" y="289"/>
                      <a:pt x="0" y="275"/>
                      <a:pt x="0" y="268"/>
                    </a:cubicBezTo>
                    <a:cubicBezTo>
                      <a:pt x="0" y="247"/>
                      <a:pt x="15" y="240"/>
                      <a:pt x="29" y="240"/>
                    </a:cubicBezTo>
                    <a:cubicBezTo>
                      <a:pt x="36" y="240"/>
                      <a:pt x="36" y="240"/>
                      <a:pt x="43" y="240"/>
                    </a:cubicBezTo>
                    <a:cubicBezTo>
                      <a:pt x="304" y="346"/>
                      <a:pt x="304" y="346"/>
                      <a:pt x="304" y="346"/>
                    </a:cubicBezTo>
                    <a:cubicBezTo>
                      <a:pt x="566" y="240"/>
                      <a:pt x="566" y="240"/>
                      <a:pt x="566" y="240"/>
                    </a:cubicBezTo>
                    <a:lnTo>
                      <a:pt x="573" y="240"/>
                    </a:lnTo>
                    <a:cubicBezTo>
                      <a:pt x="594" y="240"/>
                      <a:pt x="601" y="247"/>
                      <a:pt x="601" y="268"/>
                    </a:cubicBezTo>
                    <a:cubicBezTo>
                      <a:pt x="601" y="275"/>
                      <a:pt x="594" y="289"/>
                      <a:pt x="587" y="289"/>
                    </a:cubicBezTo>
                    <a:close/>
                    <a:moveTo>
                      <a:pt x="587" y="169"/>
                    </a:moveTo>
                    <a:lnTo>
                      <a:pt x="587" y="169"/>
                    </a:lnTo>
                    <a:cubicBezTo>
                      <a:pt x="311" y="282"/>
                      <a:pt x="311" y="282"/>
                      <a:pt x="311" y="282"/>
                    </a:cubicBezTo>
                    <a:lnTo>
                      <a:pt x="304" y="282"/>
                    </a:lnTo>
                    <a:cubicBezTo>
                      <a:pt x="297" y="282"/>
                      <a:pt x="297" y="282"/>
                      <a:pt x="290" y="282"/>
                    </a:cubicBezTo>
                    <a:cubicBezTo>
                      <a:pt x="15" y="169"/>
                      <a:pt x="15" y="169"/>
                      <a:pt x="15" y="169"/>
                    </a:cubicBezTo>
                    <a:cubicBezTo>
                      <a:pt x="7" y="162"/>
                      <a:pt x="0" y="155"/>
                      <a:pt x="0" y="141"/>
                    </a:cubicBezTo>
                    <a:cubicBezTo>
                      <a:pt x="0" y="134"/>
                      <a:pt x="7" y="120"/>
                      <a:pt x="15" y="120"/>
                    </a:cubicBezTo>
                    <a:cubicBezTo>
                      <a:pt x="290" y="7"/>
                      <a:pt x="290" y="7"/>
                      <a:pt x="290" y="7"/>
                    </a:cubicBezTo>
                    <a:cubicBezTo>
                      <a:pt x="297" y="0"/>
                      <a:pt x="297" y="0"/>
                      <a:pt x="304" y="0"/>
                    </a:cubicBezTo>
                    <a:cubicBezTo>
                      <a:pt x="304" y="0"/>
                      <a:pt x="311" y="0"/>
                      <a:pt x="311" y="7"/>
                    </a:cubicBezTo>
                    <a:cubicBezTo>
                      <a:pt x="587" y="120"/>
                      <a:pt x="587" y="120"/>
                      <a:pt x="587" y="120"/>
                    </a:cubicBezTo>
                    <a:cubicBezTo>
                      <a:pt x="594" y="120"/>
                      <a:pt x="601" y="134"/>
                      <a:pt x="601" y="141"/>
                    </a:cubicBezTo>
                    <a:cubicBezTo>
                      <a:pt x="601" y="155"/>
                      <a:pt x="594" y="162"/>
                      <a:pt x="587" y="169"/>
                    </a:cubicBezTo>
                    <a:close/>
                    <a:moveTo>
                      <a:pt x="29" y="360"/>
                    </a:moveTo>
                    <a:lnTo>
                      <a:pt x="29" y="360"/>
                    </a:lnTo>
                    <a:cubicBezTo>
                      <a:pt x="36" y="360"/>
                      <a:pt x="36" y="360"/>
                      <a:pt x="43" y="360"/>
                    </a:cubicBezTo>
                    <a:cubicBezTo>
                      <a:pt x="304" y="473"/>
                      <a:pt x="304" y="473"/>
                      <a:pt x="304" y="473"/>
                    </a:cubicBezTo>
                    <a:cubicBezTo>
                      <a:pt x="566" y="360"/>
                      <a:pt x="566" y="360"/>
                      <a:pt x="566" y="360"/>
                    </a:cubicBezTo>
                    <a:lnTo>
                      <a:pt x="573" y="360"/>
                    </a:lnTo>
                    <a:cubicBezTo>
                      <a:pt x="594" y="360"/>
                      <a:pt x="601" y="374"/>
                      <a:pt x="601" y="388"/>
                    </a:cubicBezTo>
                    <a:cubicBezTo>
                      <a:pt x="601" y="403"/>
                      <a:pt x="594" y="410"/>
                      <a:pt x="587" y="417"/>
                    </a:cubicBezTo>
                    <a:cubicBezTo>
                      <a:pt x="311" y="530"/>
                      <a:pt x="311" y="530"/>
                      <a:pt x="311" y="530"/>
                    </a:cubicBezTo>
                    <a:lnTo>
                      <a:pt x="304" y="530"/>
                    </a:lnTo>
                    <a:cubicBezTo>
                      <a:pt x="297" y="530"/>
                      <a:pt x="297" y="530"/>
                      <a:pt x="290" y="530"/>
                    </a:cubicBezTo>
                    <a:cubicBezTo>
                      <a:pt x="15" y="417"/>
                      <a:pt x="15" y="417"/>
                      <a:pt x="15" y="417"/>
                    </a:cubicBezTo>
                    <a:cubicBezTo>
                      <a:pt x="7" y="410"/>
                      <a:pt x="0" y="403"/>
                      <a:pt x="0" y="388"/>
                    </a:cubicBezTo>
                    <a:cubicBezTo>
                      <a:pt x="0" y="374"/>
                      <a:pt x="15" y="360"/>
                      <a:pt x="29" y="360"/>
                    </a:cubicBezTo>
                    <a:close/>
                  </a:path>
                </a:pathLst>
              </a:custGeom>
              <a:solidFill>
                <a:schemeClr val="bg1"/>
              </a:solidFill>
              <a:ln>
                <a:noFill/>
              </a:ln>
              <a:effectLst/>
            </p:spPr>
            <p:txBody>
              <a:bodyPr anchor="ctr"/>
              <a:lstStyle/>
              <a:p>
                <a:pPr algn="ctr"/>
                <a:endParaRPr/>
              </a:p>
            </p:txBody>
          </p:sp>
        </p:grpSp>
        <p:sp>
          <p:nvSpPr>
            <p:cNvPr id="42" name="TextBox 7"/>
            <p:cNvSpPr txBox="1"/>
            <p:nvPr/>
          </p:nvSpPr>
          <p:spPr>
            <a:xfrm>
              <a:off x="1423338" y="2512479"/>
              <a:ext cx="2563521" cy="678127"/>
            </a:xfrm>
            <a:prstGeom prst="rect">
              <a:avLst/>
            </a:prstGeom>
            <a:noFill/>
          </p:spPr>
          <p:txBody>
            <a:bodyPr wrap="none" lIns="0" tIns="0" rIns="0" bIns="0">
              <a:normAutofit/>
            </a:bodyPr>
            <a:lstStyle/>
            <a:p>
              <a:pPr algn="ctr"/>
              <a:r>
                <a:rPr lang="zh-CN" altLang="en-US" sz="1600" b="1" dirty="0">
                  <a:solidFill>
                    <a:schemeClr val="accent1"/>
                  </a:solidFill>
                </a:rPr>
                <a:t>在基类中未使用虚函数、纯虚函数</a:t>
              </a:r>
            </a:p>
          </p:txBody>
        </p:sp>
      </p:grpSp>
      <p:grpSp>
        <p:nvGrpSpPr>
          <p:cNvPr id="50" name="千图PPT彼岸天：ID 8661124库_组合 49"/>
          <p:cNvGrpSpPr/>
          <p:nvPr>
            <p:custDataLst>
              <p:tags r:id="rId2"/>
            </p:custDataLst>
          </p:nvPr>
        </p:nvGrpSpPr>
        <p:grpSpPr>
          <a:xfrm>
            <a:off x="4167160" y="4224624"/>
            <a:ext cx="3574167" cy="2282708"/>
            <a:chOff x="1295400" y="3940538"/>
            <a:chExt cx="2819401" cy="1923696"/>
          </a:xfrm>
        </p:grpSpPr>
        <p:sp>
          <p:nvSpPr>
            <p:cNvPr id="11" name="Rectangle: Rounded Corners 26"/>
            <p:cNvSpPr/>
            <p:nvPr/>
          </p:nvSpPr>
          <p:spPr>
            <a:xfrm>
              <a:off x="1295401" y="4359679"/>
              <a:ext cx="2819400" cy="1504555"/>
            </a:xfrm>
            <a:prstGeom prst="roundRect">
              <a:avLst>
                <a:gd name="adj" fmla="val 5694"/>
              </a:avLst>
            </a:prstGeom>
            <a:noFill/>
            <a:ln w="127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grpSp>
          <p:nvGrpSpPr>
            <p:cNvPr id="12" name="Group 27"/>
            <p:cNvGrpSpPr/>
            <p:nvPr/>
          </p:nvGrpSpPr>
          <p:grpSpPr>
            <a:xfrm>
              <a:off x="2303165" y="3940538"/>
              <a:ext cx="803870" cy="803870"/>
              <a:chOff x="2247900" y="1225947"/>
              <a:chExt cx="914400" cy="914400"/>
            </a:xfrm>
          </p:grpSpPr>
          <p:sp>
            <p:nvSpPr>
              <p:cNvPr id="36" name="Rectangle: Rounded Corners 30"/>
              <p:cNvSpPr/>
              <p:nvPr/>
            </p:nvSpPr>
            <p:spPr>
              <a:xfrm>
                <a:off x="2247900" y="1225947"/>
                <a:ext cx="914400" cy="914400"/>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37" name="Freeform: Shape 31"/>
              <p:cNvSpPr/>
              <p:nvPr/>
            </p:nvSpPr>
            <p:spPr bwMode="auto">
              <a:xfrm>
                <a:off x="2458417" y="1467073"/>
                <a:ext cx="493366" cy="432146"/>
              </a:xfrm>
              <a:custGeom>
                <a:avLst/>
                <a:gdLst>
                  <a:gd name="T0" fmla="*/ 212060 w 602"/>
                  <a:gd name="T1" fmla="*/ 103681 h 531"/>
                  <a:gd name="T2" fmla="*/ 112352 w 602"/>
                  <a:gd name="T3" fmla="*/ 144579 h 531"/>
                  <a:gd name="T4" fmla="*/ 112352 w 602"/>
                  <a:gd name="T5" fmla="*/ 144579 h 531"/>
                  <a:gd name="T6" fmla="*/ 109823 w 602"/>
                  <a:gd name="T7" fmla="*/ 147090 h 531"/>
                  <a:gd name="T8" fmla="*/ 104766 w 602"/>
                  <a:gd name="T9" fmla="*/ 144579 h 531"/>
                  <a:gd name="T10" fmla="*/ 104766 w 602"/>
                  <a:gd name="T11" fmla="*/ 144579 h 531"/>
                  <a:gd name="T12" fmla="*/ 5419 w 602"/>
                  <a:gd name="T13" fmla="*/ 103681 h 531"/>
                  <a:gd name="T14" fmla="*/ 10477 w 602"/>
                  <a:gd name="T15" fmla="*/ 86102 h 531"/>
                  <a:gd name="T16" fmla="*/ 15534 w 602"/>
                  <a:gd name="T17" fmla="*/ 86102 h 531"/>
                  <a:gd name="T18" fmla="*/ 15534 w 602"/>
                  <a:gd name="T19" fmla="*/ 86102 h 531"/>
                  <a:gd name="T20" fmla="*/ 204474 w 602"/>
                  <a:gd name="T21" fmla="*/ 86102 h 531"/>
                  <a:gd name="T22" fmla="*/ 204474 w 602"/>
                  <a:gd name="T23" fmla="*/ 86102 h 531"/>
                  <a:gd name="T24" fmla="*/ 207002 w 602"/>
                  <a:gd name="T25" fmla="*/ 86102 h 531"/>
                  <a:gd name="T26" fmla="*/ 212060 w 602"/>
                  <a:gd name="T27" fmla="*/ 103681 h 531"/>
                  <a:gd name="T28" fmla="*/ 212060 w 602"/>
                  <a:gd name="T29" fmla="*/ 60630 h 531"/>
                  <a:gd name="T30" fmla="*/ 112352 w 602"/>
                  <a:gd name="T31" fmla="*/ 101169 h 531"/>
                  <a:gd name="T32" fmla="*/ 112352 w 602"/>
                  <a:gd name="T33" fmla="*/ 101169 h 531"/>
                  <a:gd name="T34" fmla="*/ 109823 w 602"/>
                  <a:gd name="T35" fmla="*/ 101169 h 531"/>
                  <a:gd name="T36" fmla="*/ 104766 w 602"/>
                  <a:gd name="T37" fmla="*/ 101169 h 531"/>
                  <a:gd name="T38" fmla="*/ 104766 w 602"/>
                  <a:gd name="T39" fmla="*/ 101169 h 531"/>
                  <a:gd name="T40" fmla="*/ 5419 w 602"/>
                  <a:gd name="T41" fmla="*/ 60630 h 531"/>
                  <a:gd name="T42" fmla="*/ 5419 w 602"/>
                  <a:gd name="T43" fmla="*/ 43051 h 531"/>
                  <a:gd name="T44" fmla="*/ 104766 w 602"/>
                  <a:gd name="T45" fmla="*/ 2511 h 531"/>
                  <a:gd name="T46" fmla="*/ 104766 w 602"/>
                  <a:gd name="T47" fmla="*/ 2511 h 531"/>
                  <a:gd name="T48" fmla="*/ 109823 w 602"/>
                  <a:gd name="T49" fmla="*/ 0 h 531"/>
                  <a:gd name="T50" fmla="*/ 112352 w 602"/>
                  <a:gd name="T51" fmla="*/ 2511 h 531"/>
                  <a:gd name="T52" fmla="*/ 112352 w 602"/>
                  <a:gd name="T53" fmla="*/ 2511 h 531"/>
                  <a:gd name="T54" fmla="*/ 212060 w 602"/>
                  <a:gd name="T55" fmla="*/ 43051 h 531"/>
                  <a:gd name="T56" fmla="*/ 212060 w 602"/>
                  <a:gd name="T57" fmla="*/ 60630 h 531"/>
                  <a:gd name="T58" fmla="*/ 10477 w 602"/>
                  <a:gd name="T59" fmla="*/ 129153 h 531"/>
                  <a:gd name="T60" fmla="*/ 15534 w 602"/>
                  <a:gd name="T61" fmla="*/ 129153 h 531"/>
                  <a:gd name="T62" fmla="*/ 15534 w 602"/>
                  <a:gd name="T63" fmla="*/ 129153 h 531"/>
                  <a:gd name="T64" fmla="*/ 204474 w 602"/>
                  <a:gd name="T65" fmla="*/ 129153 h 531"/>
                  <a:gd name="T66" fmla="*/ 204474 w 602"/>
                  <a:gd name="T67" fmla="*/ 129153 h 531"/>
                  <a:gd name="T68" fmla="*/ 207002 w 602"/>
                  <a:gd name="T69" fmla="*/ 129153 h 531"/>
                  <a:gd name="T70" fmla="*/ 212060 w 602"/>
                  <a:gd name="T71" fmla="*/ 149602 h 531"/>
                  <a:gd name="T72" fmla="*/ 112352 w 602"/>
                  <a:gd name="T73" fmla="*/ 190141 h 531"/>
                  <a:gd name="T74" fmla="*/ 112352 w 602"/>
                  <a:gd name="T75" fmla="*/ 190141 h 531"/>
                  <a:gd name="T76" fmla="*/ 109823 w 602"/>
                  <a:gd name="T77" fmla="*/ 190141 h 531"/>
                  <a:gd name="T78" fmla="*/ 104766 w 602"/>
                  <a:gd name="T79" fmla="*/ 190141 h 531"/>
                  <a:gd name="T80" fmla="*/ 104766 w 602"/>
                  <a:gd name="T81" fmla="*/ 190141 h 531"/>
                  <a:gd name="T82" fmla="*/ 5419 w 602"/>
                  <a:gd name="T83" fmla="*/ 149602 h 531"/>
                  <a:gd name="T84" fmla="*/ 10477 w 602"/>
                  <a:gd name="T85" fmla="*/ 129153 h 531"/>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602" h="531">
                    <a:moveTo>
                      <a:pt x="587" y="289"/>
                    </a:moveTo>
                    <a:lnTo>
                      <a:pt x="587" y="289"/>
                    </a:lnTo>
                    <a:cubicBezTo>
                      <a:pt x="311" y="403"/>
                      <a:pt x="311" y="403"/>
                      <a:pt x="311" y="403"/>
                    </a:cubicBezTo>
                    <a:cubicBezTo>
                      <a:pt x="311" y="410"/>
                      <a:pt x="304" y="410"/>
                      <a:pt x="304" y="410"/>
                    </a:cubicBezTo>
                    <a:cubicBezTo>
                      <a:pt x="297" y="410"/>
                      <a:pt x="297" y="410"/>
                      <a:pt x="290" y="403"/>
                    </a:cubicBezTo>
                    <a:cubicBezTo>
                      <a:pt x="15" y="289"/>
                      <a:pt x="15" y="289"/>
                      <a:pt x="15" y="289"/>
                    </a:cubicBezTo>
                    <a:cubicBezTo>
                      <a:pt x="7" y="289"/>
                      <a:pt x="0" y="275"/>
                      <a:pt x="0" y="268"/>
                    </a:cubicBezTo>
                    <a:cubicBezTo>
                      <a:pt x="0" y="247"/>
                      <a:pt x="15" y="240"/>
                      <a:pt x="29" y="240"/>
                    </a:cubicBezTo>
                    <a:cubicBezTo>
                      <a:pt x="36" y="240"/>
                      <a:pt x="36" y="240"/>
                      <a:pt x="43" y="240"/>
                    </a:cubicBezTo>
                    <a:cubicBezTo>
                      <a:pt x="304" y="346"/>
                      <a:pt x="304" y="346"/>
                      <a:pt x="304" y="346"/>
                    </a:cubicBezTo>
                    <a:cubicBezTo>
                      <a:pt x="566" y="240"/>
                      <a:pt x="566" y="240"/>
                      <a:pt x="566" y="240"/>
                    </a:cubicBezTo>
                    <a:lnTo>
                      <a:pt x="573" y="240"/>
                    </a:lnTo>
                    <a:cubicBezTo>
                      <a:pt x="594" y="240"/>
                      <a:pt x="601" y="247"/>
                      <a:pt x="601" y="268"/>
                    </a:cubicBezTo>
                    <a:cubicBezTo>
                      <a:pt x="601" y="275"/>
                      <a:pt x="594" y="289"/>
                      <a:pt x="587" y="289"/>
                    </a:cubicBezTo>
                    <a:close/>
                    <a:moveTo>
                      <a:pt x="587" y="169"/>
                    </a:moveTo>
                    <a:lnTo>
                      <a:pt x="587" y="169"/>
                    </a:lnTo>
                    <a:cubicBezTo>
                      <a:pt x="311" y="282"/>
                      <a:pt x="311" y="282"/>
                      <a:pt x="311" y="282"/>
                    </a:cubicBezTo>
                    <a:lnTo>
                      <a:pt x="304" y="282"/>
                    </a:lnTo>
                    <a:cubicBezTo>
                      <a:pt x="297" y="282"/>
                      <a:pt x="297" y="282"/>
                      <a:pt x="290" y="282"/>
                    </a:cubicBezTo>
                    <a:cubicBezTo>
                      <a:pt x="15" y="169"/>
                      <a:pt x="15" y="169"/>
                      <a:pt x="15" y="169"/>
                    </a:cubicBezTo>
                    <a:cubicBezTo>
                      <a:pt x="7" y="162"/>
                      <a:pt x="0" y="155"/>
                      <a:pt x="0" y="141"/>
                    </a:cubicBezTo>
                    <a:cubicBezTo>
                      <a:pt x="0" y="134"/>
                      <a:pt x="7" y="120"/>
                      <a:pt x="15" y="120"/>
                    </a:cubicBezTo>
                    <a:cubicBezTo>
                      <a:pt x="290" y="7"/>
                      <a:pt x="290" y="7"/>
                      <a:pt x="290" y="7"/>
                    </a:cubicBezTo>
                    <a:cubicBezTo>
                      <a:pt x="297" y="0"/>
                      <a:pt x="297" y="0"/>
                      <a:pt x="304" y="0"/>
                    </a:cubicBezTo>
                    <a:cubicBezTo>
                      <a:pt x="304" y="0"/>
                      <a:pt x="311" y="0"/>
                      <a:pt x="311" y="7"/>
                    </a:cubicBezTo>
                    <a:cubicBezTo>
                      <a:pt x="587" y="120"/>
                      <a:pt x="587" y="120"/>
                      <a:pt x="587" y="120"/>
                    </a:cubicBezTo>
                    <a:cubicBezTo>
                      <a:pt x="594" y="120"/>
                      <a:pt x="601" y="134"/>
                      <a:pt x="601" y="141"/>
                    </a:cubicBezTo>
                    <a:cubicBezTo>
                      <a:pt x="601" y="155"/>
                      <a:pt x="594" y="162"/>
                      <a:pt x="587" y="169"/>
                    </a:cubicBezTo>
                    <a:close/>
                    <a:moveTo>
                      <a:pt x="29" y="360"/>
                    </a:moveTo>
                    <a:lnTo>
                      <a:pt x="29" y="360"/>
                    </a:lnTo>
                    <a:cubicBezTo>
                      <a:pt x="36" y="360"/>
                      <a:pt x="36" y="360"/>
                      <a:pt x="43" y="360"/>
                    </a:cubicBezTo>
                    <a:cubicBezTo>
                      <a:pt x="304" y="473"/>
                      <a:pt x="304" y="473"/>
                      <a:pt x="304" y="473"/>
                    </a:cubicBezTo>
                    <a:cubicBezTo>
                      <a:pt x="566" y="360"/>
                      <a:pt x="566" y="360"/>
                      <a:pt x="566" y="360"/>
                    </a:cubicBezTo>
                    <a:lnTo>
                      <a:pt x="573" y="360"/>
                    </a:lnTo>
                    <a:cubicBezTo>
                      <a:pt x="594" y="360"/>
                      <a:pt x="601" y="374"/>
                      <a:pt x="601" y="388"/>
                    </a:cubicBezTo>
                    <a:cubicBezTo>
                      <a:pt x="601" y="403"/>
                      <a:pt x="594" y="410"/>
                      <a:pt x="587" y="417"/>
                    </a:cubicBezTo>
                    <a:cubicBezTo>
                      <a:pt x="311" y="530"/>
                      <a:pt x="311" y="530"/>
                      <a:pt x="311" y="530"/>
                    </a:cubicBezTo>
                    <a:lnTo>
                      <a:pt x="304" y="530"/>
                    </a:lnTo>
                    <a:cubicBezTo>
                      <a:pt x="297" y="530"/>
                      <a:pt x="297" y="530"/>
                      <a:pt x="290" y="530"/>
                    </a:cubicBezTo>
                    <a:cubicBezTo>
                      <a:pt x="15" y="417"/>
                      <a:pt x="15" y="417"/>
                      <a:pt x="15" y="417"/>
                    </a:cubicBezTo>
                    <a:cubicBezTo>
                      <a:pt x="7" y="410"/>
                      <a:pt x="0" y="403"/>
                      <a:pt x="0" y="388"/>
                    </a:cubicBezTo>
                    <a:cubicBezTo>
                      <a:pt x="0" y="374"/>
                      <a:pt x="15" y="360"/>
                      <a:pt x="29" y="360"/>
                    </a:cubicBezTo>
                    <a:close/>
                  </a:path>
                </a:pathLst>
              </a:custGeom>
              <a:solidFill>
                <a:schemeClr val="bg1"/>
              </a:solidFill>
              <a:ln>
                <a:noFill/>
              </a:ln>
              <a:effectLst/>
            </p:spPr>
            <p:txBody>
              <a:bodyPr anchor="ctr"/>
              <a:lstStyle/>
              <a:p>
                <a:pPr algn="ctr"/>
                <a:endParaRPr/>
              </a:p>
            </p:txBody>
          </p:sp>
        </p:grpSp>
        <p:sp>
          <p:nvSpPr>
            <p:cNvPr id="26" name="TextBox 53"/>
            <p:cNvSpPr txBox="1"/>
            <p:nvPr/>
          </p:nvSpPr>
          <p:spPr>
            <a:xfrm>
              <a:off x="1295400" y="5058099"/>
              <a:ext cx="2749372" cy="803870"/>
            </a:xfrm>
            <a:prstGeom prst="rect">
              <a:avLst/>
            </a:prstGeom>
            <a:noFill/>
          </p:spPr>
          <p:txBody>
            <a:bodyPr wrap="none" lIns="0" tIns="0" rIns="0" bIns="0">
              <a:normAutofit/>
            </a:bodyPr>
            <a:lstStyle/>
            <a:p>
              <a:pPr algn="ctr"/>
              <a:r>
                <a:rPr lang="zh-CN" altLang="en-US" sz="1600" b="1" dirty="0">
                  <a:solidFill>
                    <a:schemeClr val="accent4">
                      <a:lumMod val="100000"/>
                    </a:schemeClr>
                  </a:solidFill>
                </a:rPr>
                <a:t>在基类中使用了虚函数和纯虚函数，</a:t>
              </a:r>
              <a:endParaRPr lang="en-US" altLang="zh-CN" sz="1600" b="1" dirty="0">
                <a:solidFill>
                  <a:schemeClr val="accent4">
                    <a:lumMod val="100000"/>
                  </a:schemeClr>
                </a:solidFill>
              </a:endParaRPr>
            </a:p>
            <a:p>
              <a:pPr algn="ctr"/>
              <a:r>
                <a:rPr lang="zh-CN" altLang="en-US" sz="1600" b="1" dirty="0">
                  <a:solidFill>
                    <a:schemeClr val="accent4">
                      <a:lumMod val="100000"/>
                    </a:schemeClr>
                  </a:solidFill>
                </a:rPr>
                <a:t>使用对象直接调用</a:t>
              </a:r>
            </a:p>
          </p:txBody>
        </p:sp>
      </p:grpSp>
      <p:sp>
        <p:nvSpPr>
          <p:cNvPr id="51" name="圆角矩形 3"/>
          <p:cNvSpPr/>
          <p:nvPr/>
        </p:nvSpPr>
        <p:spPr>
          <a:xfrm>
            <a:off x="3706874" y="452122"/>
            <a:ext cx="4778249" cy="659500"/>
          </a:xfrm>
          <a:prstGeom prst="roundRect">
            <a:avLst>
              <a:gd name="adj" fmla="val 42270"/>
            </a:avLst>
          </a:prstGeom>
          <a:gradFill>
            <a:gsLst>
              <a:gs pos="99000">
                <a:schemeClr val="bg1"/>
              </a:gs>
              <a:gs pos="0">
                <a:schemeClr val="bg1">
                  <a:lumMod val="95000"/>
                </a:schemeClr>
              </a:gs>
            </a:gsLst>
            <a:lin ang="0" scaled="0"/>
          </a:gradFill>
          <a:ln>
            <a:noFill/>
          </a:ln>
          <a:effectLst>
            <a:innerShdw blurRad="63500" dist="127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solidFill>
                <a:latin typeface="微软雅黑" panose="020B0503020204020204" pitchFamily="34" charset="-122"/>
                <a:ea typeface="微软雅黑" panose="020B0503020204020204" pitchFamily="34" charset="-122"/>
              </a:rPr>
              <a:t>多态性的两种实现方式</a:t>
            </a:r>
          </a:p>
        </p:txBody>
      </p:sp>
      <p:sp>
        <p:nvSpPr>
          <p:cNvPr id="16" name="文本框 15">
            <a:extLst>
              <a:ext uri="{FF2B5EF4-FFF2-40B4-BE49-F238E27FC236}">
                <a16:creationId xmlns:a16="http://schemas.microsoft.com/office/drawing/2014/main" id="{C3AEE55A-C3CC-4297-AD9F-BA50C8FA7C39}"/>
              </a:ext>
            </a:extLst>
          </p:cNvPr>
          <p:cNvSpPr txBox="1"/>
          <p:nvPr/>
        </p:nvSpPr>
        <p:spPr>
          <a:xfrm>
            <a:off x="1023152" y="1350770"/>
            <a:ext cx="6094520" cy="369332"/>
          </a:xfrm>
          <a:prstGeom prst="rect">
            <a:avLst/>
          </a:prstGeom>
          <a:noFill/>
        </p:spPr>
        <p:txBody>
          <a:bodyPr wrap="square">
            <a:spAutoFit/>
          </a:bodyPr>
          <a:lstStyle/>
          <a:p>
            <a:r>
              <a:rPr lang="zh-CN" altLang="zh-CN" dirty="0">
                <a:latin typeface="宋体" panose="02010600030101010101" pitchFamily="2" charset="-122"/>
              </a:rPr>
              <a:t>以下两种情况不是动态联编的</a:t>
            </a:r>
            <a:endParaRPr lang="zh-CN" altLang="en-US" dirty="0"/>
          </a:p>
        </p:txBody>
      </p:sp>
    </p:spTree>
    <p:extLst>
      <p:ext uri="{BB962C8B-B14F-4D97-AF65-F5344CB8AC3E}">
        <p14:creationId xmlns:p14="http://schemas.microsoft.com/office/powerpoint/2010/main" val="2813947789"/>
      </p:ext>
    </p:extLst>
  </p:cSld>
  <p:clrMapOvr>
    <a:masterClrMapping/>
  </p:clrMapOvr>
  <mc:AlternateContent xmlns:mc="http://schemas.openxmlformats.org/markup-compatibility/2006" xmlns:p14="http://schemas.microsoft.com/office/powerpoint/2010/main">
    <mc:Choice Requires="p14">
      <p:transition spd="slow" p14:dur="1600" advClick="0" advTm="5000">
        <p14:gallery dir="l"/>
      </p:transition>
    </mc:Choice>
    <mc:Fallback xmlns="">
      <p:transition spd="slow"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ID="23" presetClass="entr" presetSubtype="16" fill="hold" nodeType="afterEffect">
                                  <p:stCondLst>
                                    <p:cond delay="0"/>
                                  </p:stCondLst>
                                  <p:childTnLst>
                                    <p:set>
                                      <p:cBhvr>
                                        <p:cTn id="11" dur="1" fill="hold">
                                          <p:stCondLst>
                                            <p:cond delay="0"/>
                                          </p:stCondLst>
                                        </p:cTn>
                                        <p:tgtEl>
                                          <p:spTgt spid="50"/>
                                        </p:tgtEl>
                                        <p:attrNameLst>
                                          <p:attrName>style.visibility</p:attrName>
                                        </p:attrNameLst>
                                      </p:cBhvr>
                                      <p:to>
                                        <p:strVal val="visible"/>
                                      </p:to>
                                    </p:set>
                                    <p:anim calcmode="lin" valueType="num">
                                      <p:cBhvr>
                                        <p:cTn id="12" dur="500" fill="hold"/>
                                        <p:tgtEl>
                                          <p:spTgt spid="50"/>
                                        </p:tgtEl>
                                        <p:attrNameLst>
                                          <p:attrName>ppt_w</p:attrName>
                                        </p:attrNameLst>
                                      </p:cBhvr>
                                      <p:tavLst>
                                        <p:tav tm="0">
                                          <p:val>
                                            <p:fltVal val="0"/>
                                          </p:val>
                                        </p:tav>
                                        <p:tav tm="100000">
                                          <p:val>
                                            <p:strVal val="#ppt_w"/>
                                          </p:val>
                                        </p:tav>
                                      </p:tavLst>
                                    </p:anim>
                                    <p:anim calcmode="lin" valueType="num">
                                      <p:cBhvr>
                                        <p:cTn id="13" dur="500" fill="hold"/>
                                        <p:tgtEl>
                                          <p:spTgt spid="50"/>
                                        </p:tgtEl>
                                        <p:attrNameLst>
                                          <p:attrName>ppt_h</p:attrName>
                                        </p:attrNameLst>
                                      </p:cBhvr>
                                      <p:tavLst>
                                        <p:tav tm="0">
                                          <p:val>
                                            <p:fltVal val="0"/>
                                          </p:val>
                                        </p:tav>
                                        <p:tav tm="100000">
                                          <p:val>
                                            <p:strVal val="#ppt_h"/>
                                          </p:val>
                                        </p:tav>
                                      </p:tavLst>
                                    </p:anim>
                                  </p:childTnLst>
                                </p:cTn>
                              </p:par>
                            </p:childTnLst>
                          </p:cTn>
                        </p:par>
                        <p:par>
                          <p:cTn id="14" fill="hold">
                            <p:stCondLst>
                              <p:cond delay="1000"/>
                            </p:stCondLst>
                            <p:childTnLst>
                              <p:par>
                                <p:cTn id="15" presetID="10" presetClass="entr" presetSubtype="0" fill="hold" grpId="0" nodeType="afterEffect">
                                  <p:stCondLst>
                                    <p:cond delay="0"/>
                                  </p:stCondLst>
                                  <p:childTnLst>
                                    <p:set>
                                      <p:cBhvr>
                                        <p:cTn id="16" dur="1" fill="hold">
                                          <p:stCondLst>
                                            <p:cond delay="0"/>
                                          </p:stCondLst>
                                        </p:cTn>
                                        <p:tgtEl>
                                          <p:spTgt spid="51"/>
                                        </p:tgtEl>
                                        <p:attrNameLst>
                                          <p:attrName>style.visibility</p:attrName>
                                        </p:attrNameLst>
                                      </p:cBhvr>
                                      <p:to>
                                        <p:strVal val="visible"/>
                                      </p:to>
                                    </p:set>
                                    <p:animEffect transition="in" filter="fade">
                                      <p:cBhvr>
                                        <p:cTn id="17"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占位符 17">
            <a:extLst>
              <a:ext uri="{FF2B5EF4-FFF2-40B4-BE49-F238E27FC236}">
                <a16:creationId xmlns:a16="http://schemas.microsoft.com/office/drawing/2014/main" id="{29DABCDE-62CA-4705-B4D6-5EFF490E388E}"/>
              </a:ext>
            </a:extLst>
          </p:cNvPr>
          <p:cNvPicPr>
            <a:picLocks noGrp="1" noChangeAspect="1"/>
          </p:cNvPicPr>
          <p:nvPr>
            <p:ph type="pic" sz="quarter" idx="10"/>
          </p:nvPr>
        </p:nvPicPr>
        <p:blipFill>
          <a:blip r:embed="rId3" cstate="screen">
            <a:extLst>
              <a:ext uri="{28A0092B-C50C-407E-A947-70E740481C1C}">
                <a14:useLocalDpi xmlns:a14="http://schemas.microsoft.com/office/drawing/2010/main" val="0"/>
              </a:ext>
            </a:extLst>
          </a:blip>
          <a:srcRect t="7813" b="7813"/>
          <a:stretch>
            <a:fillRect/>
          </a:stretch>
        </p:blipFill>
        <p:spPr/>
      </p:pic>
      <p:sp>
        <p:nvSpPr>
          <p:cNvPr id="2" name="矩形 1">
            <a:extLst>
              <a:ext uri="{FF2B5EF4-FFF2-40B4-BE49-F238E27FC236}">
                <a16:creationId xmlns:a16="http://schemas.microsoft.com/office/drawing/2014/main" id="{D8746D5F-37AD-44AA-944A-03085A62C2AF}"/>
              </a:ext>
            </a:extLst>
          </p:cNvPr>
          <p:cNvSpPr/>
          <p:nvPr/>
        </p:nvSpPr>
        <p:spPr>
          <a:xfrm>
            <a:off x="0" y="1796819"/>
            <a:ext cx="12192000" cy="3456000"/>
          </a:xfrm>
          <a:prstGeom prst="rect">
            <a:avLst/>
          </a:prstGeom>
          <a:solidFill>
            <a:srgbClr val="2386D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cxnSp>
        <p:nvCxnSpPr>
          <p:cNvPr id="3" name="直接连接符 2">
            <a:extLst>
              <a:ext uri="{FF2B5EF4-FFF2-40B4-BE49-F238E27FC236}">
                <a16:creationId xmlns:a16="http://schemas.microsoft.com/office/drawing/2014/main" id="{2AF3D53D-F754-46A6-8F79-F217D7CDD571}"/>
              </a:ext>
            </a:extLst>
          </p:cNvPr>
          <p:cNvCxnSpPr/>
          <p:nvPr/>
        </p:nvCxnSpPr>
        <p:spPr>
          <a:xfrm>
            <a:off x="4410363" y="2180669"/>
            <a:ext cx="0" cy="2688299"/>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sp>
        <p:nvSpPr>
          <p:cNvPr id="4" name="TextBox 10">
            <a:extLst>
              <a:ext uri="{FF2B5EF4-FFF2-40B4-BE49-F238E27FC236}">
                <a16:creationId xmlns:a16="http://schemas.microsoft.com/office/drawing/2014/main" id="{153F807A-3AD4-40FB-93B2-E09F6AE271BD}"/>
              </a:ext>
            </a:extLst>
          </p:cNvPr>
          <p:cNvSpPr txBox="1"/>
          <p:nvPr/>
        </p:nvSpPr>
        <p:spPr>
          <a:xfrm>
            <a:off x="4987256" y="2618620"/>
            <a:ext cx="6543289" cy="1323439"/>
          </a:xfrm>
          <a:prstGeom prst="rect">
            <a:avLst/>
          </a:prstGeom>
          <a:noFill/>
        </p:spPr>
        <p:txBody>
          <a:bodyPr wrap="square" rtlCol="0">
            <a:spAutoFit/>
          </a:bodyPr>
          <a:lstStyle/>
          <a:p>
            <a:r>
              <a:rPr lang="zh-CN" altLang="en-US" sz="2667" b="1" dirty="0">
                <a:solidFill>
                  <a:schemeClr val="bg1"/>
                </a:solidFill>
              </a:rPr>
              <a:t>第二部分 </a:t>
            </a:r>
            <a:r>
              <a:rPr lang="en-US" altLang="zh-CN" sz="3200" b="1" dirty="0">
                <a:solidFill>
                  <a:schemeClr val="bg1"/>
                </a:solidFill>
              </a:rPr>
              <a:t>|</a:t>
            </a:r>
            <a:r>
              <a:rPr lang="zh-CN" altLang="en-US" sz="3200" b="1" dirty="0">
                <a:solidFill>
                  <a:schemeClr val="bg1"/>
                </a:solidFill>
              </a:rPr>
              <a:t>运算符重载</a:t>
            </a:r>
          </a:p>
          <a:p>
            <a:endParaRPr lang="zh-CN" altLang="en-US" sz="4800" b="1" dirty="0">
              <a:solidFill>
                <a:schemeClr val="bg1"/>
              </a:solidFill>
            </a:endParaRPr>
          </a:p>
        </p:txBody>
      </p:sp>
      <p:sp>
        <p:nvSpPr>
          <p:cNvPr id="5" name="TextBox 12">
            <a:extLst>
              <a:ext uri="{FF2B5EF4-FFF2-40B4-BE49-F238E27FC236}">
                <a16:creationId xmlns:a16="http://schemas.microsoft.com/office/drawing/2014/main" id="{6DD76B41-5DDB-46BD-8A5E-78EB802FA383}"/>
              </a:ext>
            </a:extLst>
          </p:cNvPr>
          <p:cNvSpPr txBox="1"/>
          <p:nvPr/>
        </p:nvSpPr>
        <p:spPr>
          <a:xfrm>
            <a:off x="5039880" y="3576406"/>
            <a:ext cx="3633603" cy="379656"/>
          </a:xfrm>
          <a:prstGeom prst="rect">
            <a:avLst/>
          </a:prstGeom>
          <a:noFill/>
        </p:spPr>
        <p:txBody>
          <a:bodyPr wrap="square" rtlCol="0">
            <a:spAutoFit/>
          </a:bodyPr>
          <a:lstStyle/>
          <a:p>
            <a:pPr marL="380990" indent="-380990">
              <a:buFont typeface="Arial" panose="020B0604020202020204" pitchFamily="34" charset="0"/>
              <a:buChar char="•"/>
            </a:pPr>
            <a:r>
              <a:rPr lang="zh-CN" altLang="en-US" sz="1867" dirty="0">
                <a:solidFill>
                  <a:schemeClr val="bg1"/>
                </a:solidFill>
              </a:rPr>
              <a:t>类外定义运算符重载函数</a:t>
            </a:r>
          </a:p>
        </p:txBody>
      </p:sp>
      <p:sp>
        <p:nvSpPr>
          <p:cNvPr id="7" name="TextBox 15">
            <a:extLst>
              <a:ext uri="{FF2B5EF4-FFF2-40B4-BE49-F238E27FC236}">
                <a16:creationId xmlns:a16="http://schemas.microsoft.com/office/drawing/2014/main" id="{350C6AA8-0726-4059-BD7C-4A07790BA4DC}"/>
              </a:ext>
            </a:extLst>
          </p:cNvPr>
          <p:cNvSpPr txBox="1"/>
          <p:nvPr/>
        </p:nvSpPr>
        <p:spPr>
          <a:xfrm>
            <a:off x="4987256" y="4151330"/>
            <a:ext cx="5710336" cy="379656"/>
          </a:xfrm>
          <a:prstGeom prst="rect">
            <a:avLst/>
          </a:prstGeom>
          <a:noFill/>
        </p:spPr>
        <p:txBody>
          <a:bodyPr wrap="square" rtlCol="0">
            <a:spAutoFit/>
          </a:bodyPr>
          <a:lstStyle/>
          <a:p>
            <a:pPr marL="380990" indent="-380990">
              <a:buFont typeface="Arial" panose="020B0604020202020204" pitchFamily="34" charset="0"/>
              <a:buChar char="•"/>
            </a:pPr>
            <a:r>
              <a:rPr lang="zh-CN" altLang="en-US" sz="1867" dirty="0">
                <a:solidFill>
                  <a:schemeClr val="bg1"/>
                </a:solidFill>
              </a:rPr>
              <a:t>运算符重载函数作为类成员函数和友元函数</a:t>
            </a:r>
          </a:p>
        </p:txBody>
      </p:sp>
      <p:grpSp>
        <p:nvGrpSpPr>
          <p:cNvPr id="9" name="组合 8">
            <a:extLst>
              <a:ext uri="{FF2B5EF4-FFF2-40B4-BE49-F238E27FC236}">
                <a16:creationId xmlns:a16="http://schemas.microsoft.com/office/drawing/2014/main" id="{7A048DB9-D906-448F-BC48-239786CCFC38}"/>
              </a:ext>
            </a:extLst>
          </p:cNvPr>
          <p:cNvGrpSpPr/>
          <p:nvPr/>
        </p:nvGrpSpPr>
        <p:grpSpPr>
          <a:xfrm>
            <a:off x="1575173" y="2564819"/>
            <a:ext cx="1920000" cy="1920000"/>
            <a:chOff x="1181380" y="1923614"/>
            <a:chExt cx="1440000" cy="1440000"/>
          </a:xfrm>
        </p:grpSpPr>
        <p:sp>
          <p:nvSpPr>
            <p:cNvPr id="10" name="椭圆 9">
              <a:extLst>
                <a:ext uri="{FF2B5EF4-FFF2-40B4-BE49-F238E27FC236}">
                  <a16:creationId xmlns:a16="http://schemas.microsoft.com/office/drawing/2014/main" id="{E0E17B9A-E4B6-4017-94DD-7FAB88F14BEA}"/>
                </a:ext>
              </a:extLst>
            </p:cNvPr>
            <p:cNvSpPr/>
            <p:nvPr/>
          </p:nvSpPr>
          <p:spPr bwMode="auto">
            <a:xfrm>
              <a:off x="1181380" y="1923614"/>
              <a:ext cx="1440000" cy="1440000"/>
            </a:xfrm>
            <a:prstGeom prst="ellipse">
              <a:avLst/>
            </a:prstGeom>
            <a:gradFill flip="none" rotWithShape="1">
              <a:gsLst>
                <a:gs pos="100000">
                  <a:schemeClr val="bg1"/>
                </a:gs>
                <a:gs pos="0">
                  <a:srgbClr val="E0E0E0"/>
                </a:gs>
              </a:gsLst>
              <a:lin ang="8100000" scaled="0"/>
              <a:tileRect/>
            </a:gradFill>
            <a:ln w="63500">
              <a:gradFill>
                <a:gsLst>
                  <a:gs pos="100000">
                    <a:schemeClr val="bg1">
                      <a:lumMod val="85000"/>
                    </a:schemeClr>
                  </a:gs>
                  <a:gs pos="0">
                    <a:schemeClr val="bg1"/>
                  </a:gs>
                </a:gsLst>
                <a:lin ang="8100000" scaled="0"/>
              </a:gradFill>
            </a:ln>
            <a:effectLst>
              <a:outerShdw blurRad="254000" dist="2794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dirty="0">
                <a:solidFill>
                  <a:prstClr val="white"/>
                </a:solidFill>
              </a:endParaRPr>
            </a:p>
          </p:txBody>
        </p:sp>
        <p:sp>
          <p:nvSpPr>
            <p:cNvPr id="11" name="KSO_Shape">
              <a:extLst>
                <a:ext uri="{FF2B5EF4-FFF2-40B4-BE49-F238E27FC236}">
                  <a16:creationId xmlns:a16="http://schemas.microsoft.com/office/drawing/2014/main" id="{F82317B3-AC48-4D29-BDC3-1C2BCE8599DF}"/>
                </a:ext>
              </a:extLst>
            </p:cNvPr>
            <p:cNvSpPr>
              <a:spLocks/>
            </p:cNvSpPr>
            <p:nvPr/>
          </p:nvSpPr>
          <p:spPr bwMode="auto">
            <a:xfrm>
              <a:off x="1596612" y="2273450"/>
              <a:ext cx="609536" cy="740328"/>
            </a:xfrm>
            <a:custGeom>
              <a:avLst/>
              <a:gdLst>
                <a:gd name="T0" fmla="*/ 440790 w 2792413"/>
                <a:gd name="T1" fmla="*/ 2575798 h 3389313"/>
                <a:gd name="T2" fmla="*/ 1147253 w 2792413"/>
                <a:gd name="T3" fmla="*/ 1201035 h 3389313"/>
                <a:gd name="T4" fmla="*/ 1223433 w 2792413"/>
                <a:gd name="T5" fmla="*/ 1473921 h 3389313"/>
                <a:gd name="T6" fmla="*/ 1315165 w 2792413"/>
                <a:gd name="T7" fmla="*/ 1458373 h 3389313"/>
                <a:gd name="T8" fmla="*/ 1462128 w 2792413"/>
                <a:gd name="T9" fmla="*/ 1368574 h 3389313"/>
                <a:gd name="T10" fmla="*/ 1552274 w 2792413"/>
                <a:gd name="T11" fmla="*/ 1517392 h 3389313"/>
                <a:gd name="T12" fmla="*/ 1632262 w 2792413"/>
                <a:gd name="T13" fmla="*/ 1262910 h 3389313"/>
                <a:gd name="T14" fmla="*/ 1689714 w 2792413"/>
                <a:gd name="T15" fmla="*/ 1093784 h 3389313"/>
                <a:gd name="T16" fmla="*/ 1947454 w 2792413"/>
                <a:gd name="T17" fmla="*/ 1176285 h 3389313"/>
                <a:gd name="T18" fmla="*/ 2040457 w 2792413"/>
                <a:gd name="T19" fmla="*/ 1240064 h 3389313"/>
                <a:gd name="T20" fmla="*/ 2124889 w 2792413"/>
                <a:gd name="T21" fmla="*/ 1394276 h 3389313"/>
                <a:gd name="T22" fmla="*/ 2358823 w 2792413"/>
                <a:gd name="T23" fmla="*/ 1575460 h 3389313"/>
                <a:gd name="T24" fmla="*/ 2669254 w 2792413"/>
                <a:gd name="T25" fmla="*/ 1240381 h 3389313"/>
                <a:gd name="T26" fmla="*/ 2738767 w 2792413"/>
                <a:gd name="T27" fmla="*/ 1227371 h 3389313"/>
                <a:gd name="T28" fmla="*/ 2783840 w 2792413"/>
                <a:gd name="T29" fmla="*/ 1283853 h 3389313"/>
                <a:gd name="T30" fmla="*/ 2705122 w 2792413"/>
                <a:gd name="T31" fmla="*/ 1422200 h 3389313"/>
                <a:gd name="T32" fmla="*/ 2761621 w 2792413"/>
                <a:gd name="T33" fmla="*/ 1492008 h 3389313"/>
                <a:gd name="T34" fmla="*/ 2775270 w 2792413"/>
                <a:gd name="T35" fmla="*/ 1582441 h 3389313"/>
                <a:gd name="T36" fmla="*/ 2740355 w 2792413"/>
                <a:gd name="T37" fmla="*/ 1669383 h 3389313"/>
                <a:gd name="T38" fmla="*/ 2438811 w 2792413"/>
                <a:gd name="T39" fmla="*/ 2001606 h 3389313"/>
                <a:gd name="T40" fmla="*/ 2326447 w 2792413"/>
                <a:gd name="T41" fmla="*/ 2083155 h 3389313"/>
                <a:gd name="T42" fmla="*/ 2234397 w 2792413"/>
                <a:gd name="T43" fmla="*/ 2095530 h 3389313"/>
                <a:gd name="T44" fmla="*/ 2140759 w 2792413"/>
                <a:gd name="T45" fmla="*/ 2059674 h 3389313"/>
                <a:gd name="T46" fmla="*/ 2049979 w 2792413"/>
                <a:gd name="T47" fmla="*/ 1965116 h 3389313"/>
                <a:gd name="T48" fmla="*/ 1428165 w 2792413"/>
                <a:gd name="T49" fmla="*/ 2143126 h 3389313"/>
                <a:gd name="T50" fmla="*/ 1429434 w 2792413"/>
                <a:gd name="T51" fmla="*/ 1759182 h 3389313"/>
                <a:gd name="T52" fmla="*/ 1368174 w 2792413"/>
                <a:gd name="T53" fmla="*/ 1755057 h 3389313"/>
                <a:gd name="T54" fmla="*/ 1337384 w 2792413"/>
                <a:gd name="T55" fmla="*/ 1826769 h 3389313"/>
                <a:gd name="T56" fmla="*/ 852376 w 2792413"/>
                <a:gd name="T57" fmla="*/ 1682710 h 3389313"/>
                <a:gd name="T58" fmla="*/ 784766 w 2792413"/>
                <a:gd name="T59" fmla="*/ 2018424 h 3389313"/>
                <a:gd name="T60" fmla="*/ 485762 w 2792413"/>
                <a:gd name="T61" fmla="*/ 1784884 h 3389313"/>
                <a:gd name="T62" fmla="*/ 583526 w 2792413"/>
                <a:gd name="T63" fmla="*/ 1432036 h 3389313"/>
                <a:gd name="T64" fmla="*/ 667641 w 2792413"/>
                <a:gd name="T65" fmla="*/ 1278141 h 3389313"/>
                <a:gd name="T66" fmla="*/ 848249 w 2792413"/>
                <a:gd name="T67" fmla="*/ 1188343 h 3389313"/>
                <a:gd name="T68" fmla="*/ 1117099 w 2792413"/>
                <a:gd name="T69" fmla="*/ 1090294 h 3389313"/>
                <a:gd name="T70" fmla="*/ 1495426 w 2792413"/>
                <a:gd name="T71" fmla="*/ 10798 h 3389313"/>
                <a:gd name="T72" fmla="*/ 1596073 w 2792413"/>
                <a:gd name="T73" fmla="*/ 50816 h 3389313"/>
                <a:gd name="T74" fmla="*/ 1679258 w 2792413"/>
                <a:gd name="T75" fmla="*/ 116241 h 3389313"/>
                <a:gd name="T76" fmla="*/ 1743076 w 2792413"/>
                <a:gd name="T77" fmla="*/ 203263 h 3389313"/>
                <a:gd name="T78" fmla="*/ 1802448 w 2792413"/>
                <a:gd name="T79" fmla="*/ 402397 h 3389313"/>
                <a:gd name="T80" fmla="*/ 1849121 w 2792413"/>
                <a:gd name="T81" fmla="*/ 458612 h 3389313"/>
                <a:gd name="T82" fmla="*/ 1861186 w 2792413"/>
                <a:gd name="T83" fmla="*/ 526260 h 3389313"/>
                <a:gd name="T84" fmla="*/ 1823086 w 2792413"/>
                <a:gd name="T85" fmla="*/ 626621 h 3389313"/>
                <a:gd name="T86" fmla="*/ 1771651 w 2792413"/>
                <a:gd name="T87" fmla="*/ 681248 h 3389313"/>
                <a:gd name="T88" fmla="*/ 1688148 w 2792413"/>
                <a:gd name="T89" fmla="*/ 863867 h 3389313"/>
                <a:gd name="T90" fmla="*/ 1552576 w 2792413"/>
                <a:gd name="T91" fmla="*/ 992176 h 3389313"/>
                <a:gd name="T92" fmla="*/ 1464628 w 2792413"/>
                <a:gd name="T93" fmla="*/ 1024254 h 3389313"/>
                <a:gd name="T94" fmla="*/ 1364933 w 2792413"/>
                <a:gd name="T95" fmla="*/ 1028383 h 3389313"/>
                <a:gd name="T96" fmla="*/ 1273493 w 2792413"/>
                <a:gd name="T97" fmla="*/ 1003928 h 3389313"/>
                <a:gd name="T98" fmla="*/ 1136333 w 2792413"/>
                <a:gd name="T99" fmla="*/ 893721 h 3389313"/>
                <a:gd name="T100" fmla="*/ 1043305 w 2792413"/>
                <a:gd name="T101" fmla="*/ 719677 h 3389313"/>
                <a:gd name="T102" fmla="*/ 984250 w 2792413"/>
                <a:gd name="T103" fmla="*/ 642183 h 3389313"/>
                <a:gd name="T104" fmla="*/ 943610 w 2792413"/>
                <a:gd name="T105" fmla="*/ 580887 h 3389313"/>
                <a:gd name="T106" fmla="*/ 930275 w 2792413"/>
                <a:gd name="T107" fmla="*/ 508792 h 3389313"/>
                <a:gd name="T108" fmla="*/ 958215 w 2792413"/>
                <a:gd name="T109" fmla="*/ 440826 h 3389313"/>
                <a:gd name="T110" fmla="*/ 1010603 w 2792413"/>
                <a:gd name="T111" fmla="*/ 336019 h 3389313"/>
                <a:gd name="T112" fmla="*/ 1081405 w 2792413"/>
                <a:gd name="T113" fmla="*/ 168327 h 3389313"/>
                <a:gd name="T114" fmla="*/ 1152525 w 2792413"/>
                <a:gd name="T115" fmla="*/ 89245 h 3389313"/>
                <a:gd name="T116" fmla="*/ 1242060 w 2792413"/>
                <a:gd name="T117" fmla="*/ 32713 h 3389313"/>
                <a:gd name="T118" fmla="*/ 1348105 w 2792413"/>
                <a:gd name="T119" fmla="*/ 3494 h 3389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792413" h="3389313">
                  <a:moveTo>
                    <a:pt x="520700" y="2665413"/>
                  </a:moveTo>
                  <a:lnTo>
                    <a:pt x="2271713" y="2665413"/>
                  </a:lnTo>
                  <a:lnTo>
                    <a:pt x="2258063" y="3389313"/>
                  </a:lnTo>
                  <a:lnTo>
                    <a:pt x="534985" y="3389313"/>
                  </a:lnTo>
                  <a:lnTo>
                    <a:pt x="520700" y="2665413"/>
                  </a:lnTo>
                  <a:close/>
                  <a:moveTo>
                    <a:pt x="0" y="2312988"/>
                  </a:moveTo>
                  <a:lnTo>
                    <a:pt x="2792413" y="2312988"/>
                  </a:lnTo>
                  <a:lnTo>
                    <a:pt x="2504058" y="3016251"/>
                  </a:lnTo>
                  <a:lnTo>
                    <a:pt x="2343366" y="3016251"/>
                  </a:lnTo>
                  <a:lnTo>
                    <a:pt x="2351623" y="2575798"/>
                  </a:lnTo>
                  <a:lnTo>
                    <a:pt x="440790" y="2575798"/>
                  </a:lnTo>
                  <a:lnTo>
                    <a:pt x="449047" y="3016251"/>
                  </a:lnTo>
                  <a:lnTo>
                    <a:pt x="288355" y="3016251"/>
                  </a:lnTo>
                  <a:lnTo>
                    <a:pt x="0" y="2312988"/>
                  </a:lnTo>
                  <a:close/>
                  <a:moveTo>
                    <a:pt x="1131065" y="1087438"/>
                  </a:moveTo>
                  <a:lnTo>
                    <a:pt x="1131065" y="1087755"/>
                  </a:lnTo>
                  <a:lnTo>
                    <a:pt x="1131700" y="1087438"/>
                  </a:lnTo>
                  <a:lnTo>
                    <a:pt x="1133287" y="1104890"/>
                  </a:lnTo>
                  <a:lnTo>
                    <a:pt x="1135826" y="1125198"/>
                  </a:lnTo>
                  <a:lnTo>
                    <a:pt x="1138683" y="1148044"/>
                  </a:lnTo>
                  <a:lnTo>
                    <a:pt x="1142492" y="1173112"/>
                  </a:lnTo>
                  <a:lnTo>
                    <a:pt x="1147253" y="1201035"/>
                  </a:lnTo>
                  <a:lnTo>
                    <a:pt x="1153284" y="1231179"/>
                  </a:lnTo>
                  <a:lnTo>
                    <a:pt x="1160267" y="1262910"/>
                  </a:lnTo>
                  <a:lnTo>
                    <a:pt x="1168520" y="1297180"/>
                  </a:lnTo>
                  <a:lnTo>
                    <a:pt x="1178042" y="1333670"/>
                  </a:lnTo>
                  <a:lnTo>
                    <a:pt x="1183439" y="1352074"/>
                  </a:lnTo>
                  <a:lnTo>
                    <a:pt x="1188835" y="1371430"/>
                  </a:lnTo>
                  <a:lnTo>
                    <a:pt x="1195183" y="1391103"/>
                  </a:lnTo>
                  <a:lnTo>
                    <a:pt x="1201531" y="1411094"/>
                  </a:lnTo>
                  <a:lnTo>
                    <a:pt x="1208514" y="1431719"/>
                  </a:lnTo>
                  <a:lnTo>
                    <a:pt x="1215497" y="1452344"/>
                  </a:lnTo>
                  <a:lnTo>
                    <a:pt x="1223433" y="1473921"/>
                  </a:lnTo>
                  <a:lnTo>
                    <a:pt x="1231685" y="1495498"/>
                  </a:lnTo>
                  <a:lnTo>
                    <a:pt x="1240573" y="1517392"/>
                  </a:lnTo>
                  <a:lnTo>
                    <a:pt x="1249461" y="1539604"/>
                  </a:lnTo>
                  <a:lnTo>
                    <a:pt x="1258983" y="1562450"/>
                  </a:lnTo>
                  <a:lnTo>
                    <a:pt x="1269458" y="1585296"/>
                  </a:lnTo>
                  <a:lnTo>
                    <a:pt x="1279932" y="1608460"/>
                  </a:lnTo>
                  <a:lnTo>
                    <a:pt x="1291359" y="1632258"/>
                  </a:lnTo>
                  <a:lnTo>
                    <a:pt x="1294851" y="1601162"/>
                  </a:lnTo>
                  <a:lnTo>
                    <a:pt x="1298977" y="1571018"/>
                  </a:lnTo>
                  <a:lnTo>
                    <a:pt x="1306913" y="1512315"/>
                  </a:lnTo>
                  <a:lnTo>
                    <a:pt x="1315165" y="1458373"/>
                  </a:lnTo>
                  <a:lnTo>
                    <a:pt x="1323101" y="1409824"/>
                  </a:lnTo>
                  <a:lnTo>
                    <a:pt x="1330084" y="1368574"/>
                  </a:lnTo>
                  <a:lnTo>
                    <a:pt x="1336115" y="1335574"/>
                  </a:lnTo>
                  <a:lnTo>
                    <a:pt x="1342780" y="1300670"/>
                  </a:lnTo>
                  <a:lnTo>
                    <a:pt x="1298025" y="1196275"/>
                  </a:lnTo>
                  <a:lnTo>
                    <a:pt x="1370395" y="1127736"/>
                  </a:lnTo>
                  <a:lnTo>
                    <a:pt x="1421817" y="1127736"/>
                  </a:lnTo>
                  <a:lnTo>
                    <a:pt x="1494187" y="1196275"/>
                  </a:lnTo>
                  <a:lnTo>
                    <a:pt x="1449749" y="1300670"/>
                  </a:lnTo>
                  <a:lnTo>
                    <a:pt x="1456415" y="1335574"/>
                  </a:lnTo>
                  <a:lnTo>
                    <a:pt x="1462128" y="1368574"/>
                  </a:lnTo>
                  <a:lnTo>
                    <a:pt x="1469746" y="1409824"/>
                  </a:lnTo>
                  <a:lnTo>
                    <a:pt x="1477364" y="1458373"/>
                  </a:lnTo>
                  <a:lnTo>
                    <a:pt x="1485617" y="1512315"/>
                  </a:lnTo>
                  <a:lnTo>
                    <a:pt x="1493869" y="1571018"/>
                  </a:lnTo>
                  <a:lnTo>
                    <a:pt x="1497678" y="1601162"/>
                  </a:lnTo>
                  <a:lnTo>
                    <a:pt x="1501170" y="1632258"/>
                  </a:lnTo>
                  <a:lnTo>
                    <a:pt x="1512279" y="1608460"/>
                  </a:lnTo>
                  <a:lnTo>
                    <a:pt x="1523072" y="1585296"/>
                  </a:lnTo>
                  <a:lnTo>
                    <a:pt x="1533229" y="1562450"/>
                  </a:lnTo>
                  <a:lnTo>
                    <a:pt x="1542751" y="1539604"/>
                  </a:lnTo>
                  <a:lnTo>
                    <a:pt x="1552274" y="1517392"/>
                  </a:lnTo>
                  <a:lnTo>
                    <a:pt x="1560844" y="1495498"/>
                  </a:lnTo>
                  <a:lnTo>
                    <a:pt x="1568779" y="1473921"/>
                  </a:lnTo>
                  <a:lnTo>
                    <a:pt x="1576715" y="1452344"/>
                  </a:lnTo>
                  <a:lnTo>
                    <a:pt x="1584015" y="1431719"/>
                  </a:lnTo>
                  <a:lnTo>
                    <a:pt x="1590681" y="1411094"/>
                  </a:lnTo>
                  <a:lnTo>
                    <a:pt x="1597346" y="1391103"/>
                  </a:lnTo>
                  <a:lnTo>
                    <a:pt x="1603377" y="1371430"/>
                  </a:lnTo>
                  <a:lnTo>
                    <a:pt x="1609408" y="1352074"/>
                  </a:lnTo>
                  <a:lnTo>
                    <a:pt x="1614487" y="1333670"/>
                  </a:lnTo>
                  <a:lnTo>
                    <a:pt x="1624327" y="1297180"/>
                  </a:lnTo>
                  <a:lnTo>
                    <a:pt x="1632262" y="1262910"/>
                  </a:lnTo>
                  <a:lnTo>
                    <a:pt x="1639563" y="1231179"/>
                  </a:lnTo>
                  <a:lnTo>
                    <a:pt x="1644959" y="1201035"/>
                  </a:lnTo>
                  <a:lnTo>
                    <a:pt x="1649720" y="1173112"/>
                  </a:lnTo>
                  <a:lnTo>
                    <a:pt x="1653846" y="1148044"/>
                  </a:lnTo>
                  <a:lnTo>
                    <a:pt x="1657020" y="1125198"/>
                  </a:lnTo>
                  <a:lnTo>
                    <a:pt x="1659242" y="1104890"/>
                  </a:lnTo>
                  <a:lnTo>
                    <a:pt x="1660829" y="1087438"/>
                  </a:lnTo>
                  <a:lnTo>
                    <a:pt x="1661464" y="1087755"/>
                  </a:lnTo>
                  <a:lnTo>
                    <a:pt x="1661464" y="1087438"/>
                  </a:lnTo>
                  <a:lnTo>
                    <a:pt x="1675430" y="1090294"/>
                  </a:lnTo>
                  <a:lnTo>
                    <a:pt x="1689714" y="1093784"/>
                  </a:lnTo>
                  <a:lnTo>
                    <a:pt x="1703998" y="1097592"/>
                  </a:lnTo>
                  <a:lnTo>
                    <a:pt x="1718916" y="1101400"/>
                  </a:lnTo>
                  <a:lnTo>
                    <a:pt x="1749705" y="1110919"/>
                  </a:lnTo>
                  <a:lnTo>
                    <a:pt x="1782399" y="1120756"/>
                  </a:lnTo>
                  <a:lnTo>
                    <a:pt x="1812871" y="1129640"/>
                  </a:lnTo>
                  <a:lnTo>
                    <a:pt x="1841120" y="1138208"/>
                  </a:lnTo>
                  <a:lnTo>
                    <a:pt x="1866831" y="1146458"/>
                  </a:lnTo>
                  <a:lnTo>
                    <a:pt x="1890002" y="1154390"/>
                  </a:lnTo>
                  <a:lnTo>
                    <a:pt x="1911269" y="1162006"/>
                  </a:lnTo>
                  <a:lnTo>
                    <a:pt x="1930314" y="1168987"/>
                  </a:lnTo>
                  <a:lnTo>
                    <a:pt x="1947454" y="1176285"/>
                  </a:lnTo>
                  <a:lnTo>
                    <a:pt x="1962690" y="1183266"/>
                  </a:lnTo>
                  <a:lnTo>
                    <a:pt x="1976021" y="1189612"/>
                  </a:lnTo>
                  <a:lnTo>
                    <a:pt x="1987766" y="1195958"/>
                  </a:lnTo>
                  <a:lnTo>
                    <a:pt x="1998240" y="1201670"/>
                  </a:lnTo>
                  <a:lnTo>
                    <a:pt x="2006811" y="1207381"/>
                  </a:lnTo>
                  <a:lnTo>
                    <a:pt x="2014111" y="1212775"/>
                  </a:lnTo>
                  <a:lnTo>
                    <a:pt x="2020142" y="1218487"/>
                  </a:lnTo>
                  <a:lnTo>
                    <a:pt x="2025221" y="1223564"/>
                  </a:lnTo>
                  <a:lnTo>
                    <a:pt x="2029030" y="1228641"/>
                  </a:lnTo>
                  <a:lnTo>
                    <a:pt x="2035061" y="1234035"/>
                  </a:lnTo>
                  <a:lnTo>
                    <a:pt x="2040457" y="1240064"/>
                  </a:lnTo>
                  <a:lnTo>
                    <a:pt x="2046170" y="1246410"/>
                  </a:lnTo>
                  <a:lnTo>
                    <a:pt x="2051249" y="1252756"/>
                  </a:lnTo>
                  <a:lnTo>
                    <a:pt x="2056010" y="1259420"/>
                  </a:lnTo>
                  <a:lnTo>
                    <a:pt x="2060771" y="1266401"/>
                  </a:lnTo>
                  <a:lnTo>
                    <a:pt x="2065215" y="1273699"/>
                  </a:lnTo>
                  <a:lnTo>
                    <a:pt x="2068706" y="1281631"/>
                  </a:lnTo>
                  <a:lnTo>
                    <a:pt x="2069976" y="1283535"/>
                  </a:lnTo>
                  <a:lnTo>
                    <a:pt x="2072833" y="1289564"/>
                  </a:lnTo>
                  <a:lnTo>
                    <a:pt x="2083942" y="1312410"/>
                  </a:lnTo>
                  <a:lnTo>
                    <a:pt x="2101717" y="1348584"/>
                  </a:lnTo>
                  <a:lnTo>
                    <a:pt x="2124889" y="1394276"/>
                  </a:lnTo>
                  <a:lnTo>
                    <a:pt x="2151869" y="1446950"/>
                  </a:lnTo>
                  <a:lnTo>
                    <a:pt x="2182341" y="1504382"/>
                  </a:lnTo>
                  <a:lnTo>
                    <a:pt x="2197894" y="1534210"/>
                  </a:lnTo>
                  <a:lnTo>
                    <a:pt x="2214399" y="1563719"/>
                  </a:lnTo>
                  <a:lnTo>
                    <a:pt x="2230588" y="1593229"/>
                  </a:lnTo>
                  <a:lnTo>
                    <a:pt x="2247093" y="1622104"/>
                  </a:lnTo>
                  <a:lnTo>
                    <a:pt x="2260742" y="1645902"/>
                  </a:lnTo>
                  <a:lnTo>
                    <a:pt x="2274073" y="1668431"/>
                  </a:lnTo>
                  <a:lnTo>
                    <a:pt x="2305497" y="1634479"/>
                  </a:lnTo>
                  <a:lnTo>
                    <a:pt x="2332478" y="1604652"/>
                  </a:lnTo>
                  <a:lnTo>
                    <a:pt x="2358823" y="1575460"/>
                  </a:lnTo>
                  <a:lnTo>
                    <a:pt x="2406752" y="1520883"/>
                  </a:lnTo>
                  <a:lnTo>
                    <a:pt x="2443572" y="1478046"/>
                  </a:lnTo>
                  <a:lnTo>
                    <a:pt x="2465157" y="1453296"/>
                  </a:lnTo>
                  <a:lnTo>
                    <a:pt x="2468013" y="1449805"/>
                  </a:lnTo>
                  <a:lnTo>
                    <a:pt x="2471822" y="1445681"/>
                  </a:lnTo>
                  <a:lnTo>
                    <a:pt x="2475631" y="1441555"/>
                  </a:lnTo>
                  <a:lnTo>
                    <a:pt x="2483567" y="1434257"/>
                  </a:lnTo>
                  <a:lnTo>
                    <a:pt x="2491819" y="1427276"/>
                  </a:lnTo>
                  <a:lnTo>
                    <a:pt x="2500390" y="1420930"/>
                  </a:lnTo>
                  <a:lnTo>
                    <a:pt x="2664175" y="1245141"/>
                  </a:lnTo>
                  <a:lnTo>
                    <a:pt x="2669254" y="1240381"/>
                  </a:lnTo>
                  <a:lnTo>
                    <a:pt x="2674967" y="1235939"/>
                  </a:lnTo>
                  <a:lnTo>
                    <a:pt x="2680681" y="1232131"/>
                  </a:lnTo>
                  <a:lnTo>
                    <a:pt x="2686712" y="1229275"/>
                  </a:lnTo>
                  <a:lnTo>
                    <a:pt x="2693060" y="1227054"/>
                  </a:lnTo>
                  <a:lnTo>
                    <a:pt x="2699408" y="1225150"/>
                  </a:lnTo>
                  <a:lnTo>
                    <a:pt x="2706074" y="1224198"/>
                  </a:lnTo>
                  <a:lnTo>
                    <a:pt x="2712422" y="1223247"/>
                  </a:lnTo>
                  <a:lnTo>
                    <a:pt x="2719088" y="1223247"/>
                  </a:lnTo>
                  <a:lnTo>
                    <a:pt x="2725754" y="1224198"/>
                  </a:lnTo>
                  <a:lnTo>
                    <a:pt x="2732419" y="1225468"/>
                  </a:lnTo>
                  <a:lnTo>
                    <a:pt x="2738767" y="1227371"/>
                  </a:lnTo>
                  <a:lnTo>
                    <a:pt x="2745116" y="1229910"/>
                  </a:lnTo>
                  <a:lnTo>
                    <a:pt x="2751147" y="1233400"/>
                  </a:lnTo>
                  <a:lnTo>
                    <a:pt x="2757178" y="1237525"/>
                  </a:lnTo>
                  <a:lnTo>
                    <a:pt x="2762574" y="1241968"/>
                  </a:lnTo>
                  <a:lnTo>
                    <a:pt x="2767335" y="1247045"/>
                  </a:lnTo>
                  <a:lnTo>
                    <a:pt x="2771779" y="1252756"/>
                  </a:lnTo>
                  <a:lnTo>
                    <a:pt x="2775270" y="1258151"/>
                  </a:lnTo>
                  <a:lnTo>
                    <a:pt x="2778444" y="1264497"/>
                  </a:lnTo>
                  <a:lnTo>
                    <a:pt x="2780666" y="1270843"/>
                  </a:lnTo>
                  <a:lnTo>
                    <a:pt x="2782571" y="1277189"/>
                  </a:lnTo>
                  <a:lnTo>
                    <a:pt x="2783840" y="1283853"/>
                  </a:lnTo>
                  <a:lnTo>
                    <a:pt x="2784475" y="1290199"/>
                  </a:lnTo>
                  <a:lnTo>
                    <a:pt x="2784475" y="1296862"/>
                  </a:lnTo>
                  <a:lnTo>
                    <a:pt x="2783840" y="1303526"/>
                  </a:lnTo>
                  <a:lnTo>
                    <a:pt x="2782253" y="1310189"/>
                  </a:lnTo>
                  <a:lnTo>
                    <a:pt x="2780349" y="1316535"/>
                  </a:lnTo>
                  <a:lnTo>
                    <a:pt x="2777492" y="1322882"/>
                  </a:lnTo>
                  <a:lnTo>
                    <a:pt x="2774635" y="1328911"/>
                  </a:lnTo>
                  <a:lnTo>
                    <a:pt x="2770509" y="1334622"/>
                  </a:lnTo>
                  <a:lnTo>
                    <a:pt x="2766065" y="1340334"/>
                  </a:lnTo>
                  <a:lnTo>
                    <a:pt x="2694964" y="1416171"/>
                  </a:lnTo>
                  <a:lnTo>
                    <a:pt x="2705122" y="1422200"/>
                  </a:lnTo>
                  <a:lnTo>
                    <a:pt x="2709883" y="1426007"/>
                  </a:lnTo>
                  <a:lnTo>
                    <a:pt x="2714644" y="1429815"/>
                  </a:lnTo>
                  <a:lnTo>
                    <a:pt x="2721310" y="1435844"/>
                  </a:lnTo>
                  <a:lnTo>
                    <a:pt x="2727658" y="1441873"/>
                  </a:lnTo>
                  <a:lnTo>
                    <a:pt x="2733689" y="1448854"/>
                  </a:lnTo>
                  <a:lnTo>
                    <a:pt x="2739085" y="1455517"/>
                  </a:lnTo>
                  <a:lnTo>
                    <a:pt x="2744481" y="1462498"/>
                  </a:lnTo>
                  <a:lnTo>
                    <a:pt x="2749242" y="1469478"/>
                  </a:lnTo>
                  <a:lnTo>
                    <a:pt x="2753686" y="1476777"/>
                  </a:lnTo>
                  <a:lnTo>
                    <a:pt x="2757812" y="1484392"/>
                  </a:lnTo>
                  <a:lnTo>
                    <a:pt x="2761621" y="1492008"/>
                  </a:lnTo>
                  <a:lnTo>
                    <a:pt x="2764478" y="1499940"/>
                  </a:lnTo>
                  <a:lnTo>
                    <a:pt x="2767335" y="1507873"/>
                  </a:lnTo>
                  <a:lnTo>
                    <a:pt x="2770191" y="1515806"/>
                  </a:lnTo>
                  <a:lnTo>
                    <a:pt x="2771779" y="1524056"/>
                  </a:lnTo>
                  <a:lnTo>
                    <a:pt x="2773683" y="1532306"/>
                  </a:lnTo>
                  <a:lnTo>
                    <a:pt x="2774953" y="1540556"/>
                  </a:lnTo>
                  <a:lnTo>
                    <a:pt x="2775905" y="1548806"/>
                  </a:lnTo>
                  <a:lnTo>
                    <a:pt x="2776222" y="1557373"/>
                  </a:lnTo>
                  <a:lnTo>
                    <a:pt x="2776222" y="1565623"/>
                  </a:lnTo>
                  <a:lnTo>
                    <a:pt x="2775905" y="1574191"/>
                  </a:lnTo>
                  <a:lnTo>
                    <a:pt x="2775270" y="1582441"/>
                  </a:lnTo>
                  <a:lnTo>
                    <a:pt x="2774000" y="1591008"/>
                  </a:lnTo>
                  <a:lnTo>
                    <a:pt x="2772731" y="1598941"/>
                  </a:lnTo>
                  <a:lnTo>
                    <a:pt x="2770826" y="1607508"/>
                  </a:lnTo>
                  <a:lnTo>
                    <a:pt x="2768604" y="1615758"/>
                  </a:lnTo>
                  <a:lnTo>
                    <a:pt x="2765430" y="1623691"/>
                  </a:lnTo>
                  <a:lnTo>
                    <a:pt x="2762574" y="1631624"/>
                  </a:lnTo>
                  <a:lnTo>
                    <a:pt x="2758765" y="1639556"/>
                  </a:lnTo>
                  <a:lnTo>
                    <a:pt x="2754956" y="1647489"/>
                  </a:lnTo>
                  <a:lnTo>
                    <a:pt x="2750194" y="1654787"/>
                  </a:lnTo>
                  <a:lnTo>
                    <a:pt x="2745433" y="1662085"/>
                  </a:lnTo>
                  <a:lnTo>
                    <a:pt x="2740355" y="1669383"/>
                  </a:lnTo>
                  <a:lnTo>
                    <a:pt x="2734641" y="1676364"/>
                  </a:lnTo>
                  <a:lnTo>
                    <a:pt x="2716549" y="1697941"/>
                  </a:lnTo>
                  <a:lnTo>
                    <a:pt x="2670206" y="1751249"/>
                  </a:lnTo>
                  <a:lnTo>
                    <a:pt x="2639417" y="1786470"/>
                  </a:lnTo>
                  <a:lnTo>
                    <a:pt x="2605136" y="1824865"/>
                  </a:lnTo>
                  <a:lnTo>
                    <a:pt x="2569586" y="1864529"/>
                  </a:lnTo>
                  <a:lnTo>
                    <a:pt x="2532766" y="1904827"/>
                  </a:lnTo>
                  <a:lnTo>
                    <a:pt x="2508325" y="1930529"/>
                  </a:lnTo>
                  <a:lnTo>
                    <a:pt x="2484519" y="1955914"/>
                  </a:lnTo>
                  <a:lnTo>
                    <a:pt x="2461030" y="1979712"/>
                  </a:lnTo>
                  <a:lnTo>
                    <a:pt x="2438811" y="2001606"/>
                  </a:lnTo>
                  <a:lnTo>
                    <a:pt x="2426115" y="2013347"/>
                  </a:lnTo>
                  <a:lnTo>
                    <a:pt x="2413418" y="2025087"/>
                  </a:lnTo>
                  <a:lnTo>
                    <a:pt x="2400722" y="2035876"/>
                  </a:lnTo>
                  <a:lnTo>
                    <a:pt x="2387708" y="2046664"/>
                  </a:lnTo>
                  <a:lnTo>
                    <a:pt x="2380090" y="2052376"/>
                  </a:lnTo>
                  <a:lnTo>
                    <a:pt x="2371837" y="2058405"/>
                  </a:lnTo>
                  <a:lnTo>
                    <a:pt x="2362314" y="2064751"/>
                  </a:lnTo>
                  <a:lnTo>
                    <a:pt x="2351205" y="2071414"/>
                  </a:lnTo>
                  <a:lnTo>
                    <a:pt x="2343904" y="2075222"/>
                  </a:lnTo>
                  <a:lnTo>
                    <a:pt x="2335969" y="2079347"/>
                  </a:lnTo>
                  <a:lnTo>
                    <a:pt x="2326447" y="2083155"/>
                  </a:lnTo>
                  <a:lnTo>
                    <a:pt x="2315337" y="2087280"/>
                  </a:lnTo>
                  <a:lnTo>
                    <a:pt x="2307719" y="2089501"/>
                  </a:lnTo>
                  <a:lnTo>
                    <a:pt x="2300101" y="2091405"/>
                  </a:lnTo>
                  <a:lnTo>
                    <a:pt x="2292801" y="2093309"/>
                  </a:lnTo>
                  <a:lnTo>
                    <a:pt x="2284865" y="2094578"/>
                  </a:lnTo>
                  <a:lnTo>
                    <a:pt x="2277565" y="2095530"/>
                  </a:lnTo>
                  <a:lnTo>
                    <a:pt x="2270582" y="2096164"/>
                  </a:lnTo>
                  <a:lnTo>
                    <a:pt x="2262964" y="2096799"/>
                  </a:lnTo>
                  <a:lnTo>
                    <a:pt x="2255981" y="2097116"/>
                  </a:lnTo>
                  <a:lnTo>
                    <a:pt x="2244871" y="2096799"/>
                  </a:lnTo>
                  <a:lnTo>
                    <a:pt x="2234397" y="2095530"/>
                  </a:lnTo>
                  <a:lnTo>
                    <a:pt x="2224557" y="2093943"/>
                  </a:lnTo>
                  <a:lnTo>
                    <a:pt x="2215034" y="2092357"/>
                  </a:lnTo>
                  <a:lnTo>
                    <a:pt x="2206147" y="2090453"/>
                  </a:lnTo>
                  <a:lnTo>
                    <a:pt x="2197894" y="2087597"/>
                  </a:lnTo>
                  <a:lnTo>
                    <a:pt x="2190593" y="2085058"/>
                  </a:lnTo>
                  <a:lnTo>
                    <a:pt x="2183610" y="2082520"/>
                  </a:lnTo>
                  <a:lnTo>
                    <a:pt x="2176945" y="2079982"/>
                  </a:lnTo>
                  <a:lnTo>
                    <a:pt x="2170596" y="2077126"/>
                  </a:lnTo>
                  <a:lnTo>
                    <a:pt x="2159487" y="2071097"/>
                  </a:lnTo>
                  <a:lnTo>
                    <a:pt x="2149647" y="2065385"/>
                  </a:lnTo>
                  <a:lnTo>
                    <a:pt x="2140759" y="2059674"/>
                  </a:lnTo>
                  <a:lnTo>
                    <a:pt x="2133141" y="2053962"/>
                  </a:lnTo>
                  <a:lnTo>
                    <a:pt x="2125841" y="2048251"/>
                  </a:lnTo>
                  <a:lnTo>
                    <a:pt x="2119175" y="2043174"/>
                  </a:lnTo>
                  <a:lnTo>
                    <a:pt x="2113462" y="2037779"/>
                  </a:lnTo>
                  <a:lnTo>
                    <a:pt x="2102670" y="2027308"/>
                  </a:lnTo>
                  <a:lnTo>
                    <a:pt x="2092512" y="2017154"/>
                  </a:lnTo>
                  <a:lnTo>
                    <a:pt x="2083307" y="2006683"/>
                  </a:lnTo>
                  <a:lnTo>
                    <a:pt x="2074737" y="1996847"/>
                  </a:lnTo>
                  <a:lnTo>
                    <a:pt x="2066167" y="1986375"/>
                  </a:lnTo>
                  <a:lnTo>
                    <a:pt x="2057914" y="1975904"/>
                  </a:lnTo>
                  <a:lnTo>
                    <a:pt x="2049979" y="1965116"/>
                  </a:lnTo>
                  <a:lnTo>
                    <a:pt x="2042044" y="1954010"/>
                  </a:lnTo>
                  <a:lnTo>
                    <a:pt x="2026490" y="1931798"/>
                  </a:lnTo>
                  <a:lnTo>
                    <a:pt x="2013476" y="1912125"/>
                  </a:lnTo>
                  <a:lnTo>
                    <a:pt x="2000462" y="1891817"/>
                  </a:lnTo>
                  <a:lnTo>
                    <a:pt x="1987131" y="1870557"/>
                  </a:lnTo>
                  <a:lnTo>
                    <a:pt x="1974117" y="1848663"/>
                  </a:lnTo>
                  <a:lnTo>
                    <a:pt x="1961103" y="1826769"/>
                  </a:lnTo>
                  <a:lnTo>
                    <a:pt x="1948089" y="1803922"/>
                  </a:lnTo>
                  <a:lnTo>
                    <a:pt x="1922061" y="1758547"/>
                  </a:lnTo>
                  <a:lnTo>
                    <a:pt x="1922061" y="2143126"/>
                  </a:lnTo>
                  <a:lnTo>
                    <a:pt x="1428165" y="2143126"/>
                  </a:lnTo>
                  <a:lnTo>
                    <a:pt x="1455462" y="1826769"/>
                  </a:lnTo>
                  <a:lnTo>
                    <a:pt x="1455145" y="1818519"/>
                  </a:lnTo>
                  <a:lnTo>
                    <a:pt x="1454510" y="1810269"/>
                  </a:lnTo>
                  <a:lnTo>
                    <a:pt x="1452923" y="1802653"/>
                  </a:lnTo>
                  <a:lnTo>
                    <a:pt x="1450701" y="1795038"/>
                  </a:lnTo>
                  <a:lnTo>
                    <a:pt x="1448479" y="1788057"/>
                  </a:lnTo>
                  <a:lnTo>
                    <a:pt x="1445623" y="1781076"/>
                  </a:lnTo>
                  <a:lnTo>
                    <a:pt x="1441814" y="1774730"/>
                  </a:lnTo>
                  <a:lnTo>
                    <a:pt x="1438005" y="1769018"/>
                  </a:lnTo>
                  <a:lnTo>
                    <a:pt x="1433878" y="1763941"/>
                  </a:lnTo>
                  <a:lnTo>
                    <a:pt x="1429434" y="1759182"/>
                  </a:lnTo>
                  <a:lnTo>
                    <a:pt x="1424673" y="1755057"/>
                  </a:lnTo>
                  <a:lnTo>
                    <a:pt x="1419595" y="1751566"/>
                  </a:lnTo>
                  <a:lnTo>
                    <a:pt x="1413881" y="1748711"/>
                  </a:lnTo>
                  <a:lnTo>
                    <a:pt x="1408485" y="1746807"/>
                  </a:lnTo>
                  <a:lnTo>
                    <a:pt x="1402454" y="1745538"/>
                  </a:lnTo>
                  <a:lnTo>
                    <a:pt x="1396423" y="1744903"/>
                  </a:lnTo>
                  <a:lnTo>
                    <a:pt x="1390710" y="1745538"/>
                  </a:lnTo>
                  <a:lnTo>
                    <a:pt x="1384679" y="1746807"/>
                  </a:lnTo>
                  <a:lnTo>
                    <a:pt x="1378966" y="1748711"/>
                  </a:lnTo>
                  <a:lnTo>
                    <a:pt x="1373570" y="1751566"/>
                  </a:lnTo>
                  <a:lnTo>
                    <a:pt x="1368174" y="1755057"/>
                  </a:lnTo>
                  <a:lnTo>
                    <a:pt x="1363412" y="1759182"/>
                  </a:lnTo>
                  <a:lnTo>
                    <a:pt x="1358969" y="1763941"/>
                  </a:lnTo>
                  <a:lnTo>
                    <a:pt x="1354842" y="1769018"/>
                  </a:lnTo>
                  <a:lnTo>
                    <a:pt x="1351351" y="1774730"/>
                  </a:lnTo>
                  <a:lnTo>
                    <a:pt x="1347542" y="1781076"/>
                  </a:lnTo>
                  <a:lnTo>
                    <a:pt x="1344367" y="1788057"/>
                  </a:lnTo>
                  <a:lnTo>
                    <a:pt x="1342146" y="1795038"/>
                  </a:lnTo>
                  <a:lnTo>
                    <a:pt x="1339924" y="1802653"/>
                  </a:lnTo>
                  <a:lnTo>
                    <a:pt x="1338971" y="1810269"/>
                  </a:lnTo>
                  <a:lnTo>
                    <a:pt x="1337702" y="1818519"/>
                  </a:lnTo>
                  <a:lnTo>
                    <a:pt x="1337384" y="1826769"/>
                  </a:lnTo>
                  <a:lnTo>
                    <a:pt x="1364999" y="2143126"/>
                  </a:lnTo>
                  <a:lnTo>
                    <a:pt x="870151" y="2143126"/>
                  </a:lnTo>
                  <a:lnTo>
                    <a:pt x="870151" y="1651297"/>
                  </a:lnTo>
                  <a:lnTo>
                    <a:pt x="869833" y="1651297"/>
                  </a:lnTo>
                  <a:lnTo>
                    <a:pt x="868881" y="1652249"/>
                  </a:lnTo>
                  <a:lnTo>
                    <a:pt x="867294" y="1653201"/>
                  </a:lnTo>
                  <a:lnTo>
                    <a:pt x="864755" y="1656691"/>
                  </a:lnTo>
                  <a:lnTo>
                    <a:pt x="861581" y="1661133"/>
                  </a:lnTo>
                  <a:lnTo>
                    <a:pt x="858724" y="1667162"/>
                  </a:lnTo>
                  <a:lnTo>
                    <a:pt x="855867" y="1674143"/>
                  </a:lnTo>
                  <a:lnTo>
                    <a:pt x="852376" y="1682710"/>
                  </a:lnTo>
                  <a:lnTo>
                    <a:pt x="848884" y="1691912"/>
                  </a:lnTo>
                  <a:lnTo>
                    <a:pt x="845710" y="1702701"/>
                  </a:lnTo>
                  <a:lnTo>
                    <a:pt x="839044" y="1726816"/>
                  </a:lnTo>
                  <a:lnTo>
                    <a:pt x="832061" y="1755057"/>
                  </a:lnTo>
                  <a:lnTo>
                    <a:pt x="824443" y="1786153"/>
                  </a:lnTo>
                  <a:lnTo>
                    <a:pt x="817460" y="1820423"/>
                  </a:lnTo>
                  <a:lnTo>
                    <a:pt x="810477" y="1856913"/>
                  </a:lnTo>
                  <a:lnTo>
                    <a:pt x="803811" y="1895308"/>
                  </a:lnTo>
                  <a:lnTo>
                    <a:pt x="797145" y="1935606"/>
                  </a:lnTo>
                  <a:lnTo>
                    <a:pt x="790797" y="1976221"/>
                  </a:lnTo>
                  <a:lnTo>
                    <a:pt x="784766" y="2018424"/>
                  </a:lnTo>
                  <a:lnTo>
                    <a:pt x="779688" y="2060308"/>
                  </a:lnTo>
                  <a:lnTo>
                    <a:pt x="774609" y="2101876"/>
                  </a:lnTo>
                  <a:lnTo>
                    <a:pt x="771118" y="2143126"/>
                  </a:lnTo>
                  <a:lnTo>
                    <a:pt x="438150" y="2143126"/>
                  </a:lnTo>
                  <a:lnTo>
                    <a:pt x="443864" y="2084741"/>
                  </a:lnTo>
                  <a:lnTo>
                    <a:pt x="449894" y="2028577"/>
                  </a:lnTo>
                  <a:lnTo>
                    <a:pt x="455925" y="1975269"/>
                  </a:lnTo>
                  <a:lnTo>
                    <a:pt x="463226" y="1923865"/>
                  </a:lnTo>
                  <a:lnTo>
                    <a:pt x="470209" y="1875317"/>
                  </a:lnTo>
                  <a:lnTo>
                    <a:pt x="478144" y="1828990"/>
                  </a:lnTo>
                  <a:lnTo>
                    <a:pt x="485762" y="1784884"/>
                  </a:lnTo>
                  <a:lnTo>
                    <a:pt x="494015" y="1742682"/>
                  </a:lnTo>
                  <a:lnTo>
                    <a:pt x="502585" y="1702701"/>
                  </a:lnTo>
                  <a:lnTo>
                    <a:pt x="511155" y="1665258"/>
                  </a:lnTo>
                  <a:lnTo>
                    <a:pt x="520043" y="1629085"/>
                  </a:lnTo>
                  <a:lnTo>
                    <a:pt x="528931" y="1595450"/>
                  </a:lnTo>
                  <a:lnTo>
                    <a:pt x="537818" y="1563719"/>
                  </a:lnTo>
                  <a:lnTo>
                    <a:pt x="547023" y="1533892"/>
                  </a:lnTo>
                  <a:lnTo>
                    <a:pt x="556228" y="1505969"/>
                  </a:lnTo>
                  <a:lnTo>
                    <a:pt x="565116" y="1479632"/>
                  </a:lnTo>
                  <a:lnTo>
                    <a:pt x="574638" y="1454882"/>
                  </a:lnTo>
                  <a:lnTo>
                    <a:pt x="583526" y="1432036"/>
                  </a:lnTo>
                  <a:lnTo>
                    <a:pt x="592413" y="1410777"/>
                  </a:lnTo>
                  <a:lnTo>
                    <a:pt x="601301" y="1391420"/>
                  </a:lnTo>
                  <a:lnTo>
                    <a:pt x="609871" y="1373334"/>
                  </a:lnTo>
                  <a:lnTo>
                    <a:pt x="618124" y="1356516"/>
                  </a:lnTo>
                  <a:lnTo>
                    <a:pt x="626059" y="1341920"/>
                  </a:lnTo>
                  <a:lnTo>
                    <a:pt x="633995" y="1327959"/>
                  </a:lnTo>
                  <a:lnTo>
                    <a:pt x="641930" y="1315266"/>
                  </a:lnTo>
                  <a:lnTo>
                    <a:pt x="648913" y="1304160"/>
                  </a:lnTo>
                  <a:lnTo>
                    <a:pt x="655579" y="1294324"/>
                  </a:lnTo>
                  <a:lnTo>
                    <a:pt x="661927" y="1285756"/>
                  </a:lnTo>
                  <a:lnTo>
                    <a:pt x="667641" y="1278141"/>
                  </a:lnTo>
                  <a:lnTo>
                    <a:pt x="673037" y="1271478"/>
                  </a:lnTo>
                  <a:lnTo>
                    <a:pt x="677798" y="1266083"/>
                  </a:lnTo>
                  <a:lnTo>
                    <a:pt x="681924" y="1261641"/>
                  </a:lnTo>
                  <a:lnTo>
                    <a:pt x="699065" y="1252756"/>
                  </a:lnTo>
                  <a:lnTo>
                    <a:pt x="717475" y="1243237"/>
                  </a:lnTo>
                  <a:lnTo>
                    <a:pt x="737154" y="1234035"/>
                  </a:lnTo>
                  <a:lnTo>
                    <a:pt x="758104" y="1224833"/>
                  </a:lnTo>
                  <a:lnTo>
                    <a:pt x="779688" y="1215948"/>
                  </a:lnTo>
                  <a:lnTo>
                    <a:pt x="801907" y="1206746"/>
                  </a:lnTo>
                  <a:lnTo>
                    <a:pt x="824761" y="1197227"/>
                  </a:lnTo>
                  <a:lnTo>
                    <a:pt x="848249" y="1188343"/>
                  </a:lnTo>
                  <a:lnTo>
                    <a:pt x="895544" y="1170891"/>
                  </a:lnTo>
                  <a:lnTo>
                    <a:pt x="942204" y="1154390"/>
                  </a:lnTo>
                  <a:lnTo>
                    <a:pt x="987594" y="1138525"/>
                  </a:lnTo>
                  <a:lnTo>
                    <a:pt x="1030445" y="1124564"/>
                  </a:lnTo>
                  <a:lnTo>
                    <a:pt x="1041554" y="1118217"/>
                  </a:lnTo>
                  <a:lnTo>
                    <a:pt x="1053299" y="1112188"/>
                  </a:lnTo>
                  <a:lnTo>
                    <a:pt x="1065678" y="1107111"/>
                  </a:lnTo>
                  <a:lnTo>
                    <a:pt x="1077740" y="1102352"/>
                  </a:lnTo>
                  <a:lnTo>
                    <a:pt x="1090754" y="1097909"/>
                  </a:lnTo>
                  <a:lnTo>
                    <a:pt x="1103768" y="1094102"/>
                  </a:lnTo>
                  <a:lnTo>
                    <a:pt x="1117099" y="1090294"/>
                  </a:lnTo>
                  <a:lnTo>
                    <a:pt x="1131065" y="1087438"/>
                  </a:lnTo>
                  <a:close/>
                  <a:moveTo>
                    <a:pt x="1401445" y="0"/>
                  </a:moveTo>
                  <a:lnTo>
                    <a:pt x="1412240" y="318"/>
                  </a:lnTo>
                  <a:lnTo>
                    <a:pt x="1423353" y="635"/>
                  </a:lnTo>
                  <a:lnTo>
                    <a:pt x="1433513" y="1588"/>
                  </a:lnTo>
                  <a:lnTo>
                    <a:pt x="1444308" y="2223"/>
                  </a:lnTo>
                  <a:lnTo>
                    <a:pt x="1454786" y="3494"/>
                  </a:lnTo>
                  <a:lnTo>
                    <a:pt x="1465263" y="4764"/>
                  </a:lnTo>
                  <a:lnTo>
                    <a:pt x="1475423" y="6670"/>
                  </a:lnTo>
                  <a:lnTo>
                    <a:pt x="1485266" y="8575"/>
                  </a:lnTo>
                  <a:lnTo>
                    <a:pt x="1495426" y="10798"/>
                  </a:lnTo>
                  <a:lnTo>
                    <a:pt x="1505268" y="13339"/>
                  </a:lnTo>
                  <a:lnTo>
                    <a:pt x="1515111" y="15880"/>
                  </a:lnTo>
                  <a:lnTo>
                    <a:pt x="1524636" y="19056"/>
                  </a:lnTo>
                  <a:lnTo>
                    <a:pt x="1533843" y="22232"/>
                  </a:lnTo>
                  <a:lnTo>
                    <a:pt x="1543368" y="25726"/>
                  </a:lnTo>
                  <a:lnTo>
                    <a:pt x="1552576" y="29219"/>
                  </a:lnTo>
                  <a:lnTo>
                    <a:pt x="1561466" y="33030"/>
                  </a:lnTo>
                  <a:lnTo>
                    <a:pt x="1570356" y="37159"/>
                  </a:lnTo>
                  <a:lnTo>
                    <a:pt x="1578928" y="41605"/>
                  </a:lnTo>
                  <a:lnTo>
                    <a:pt x="1587818" y="46052"/>
                  </a:lnTo>
                  <a:lnTo>
                    <a:pt x="1596073" y="50816"/>
                  </a:lnTo>
                  <a:lnTo>
                    <a:pt x="1604646" y="55897"/>
                  </a:lnTo>
                  <a:lnTo>
                    <a:pt x="1612583" y="60979"/>
                  </a:lnTo>
                  <a:lnTo>
                    <a:pt x="1620521" y="66378"/>
                  </a:lnTo>
                  <a:lnTo>
                    <a:pt x="1628776" y="72095"/>
                  </a:lnTo>
                  <a:lnTo>
                    <a:pt x="1636078" y="77812"/>
                  </a:lnTo>
                  <a:lnTo>
                    <a:pt x="1644016" y="83528"/>
                  </a:lnTo>
                  <a:lnTo>
                    <a:pt x="1651318" y="89880"/>
                  </a:lnTo>
                  <a:lnTo>
                    <a:pt x="1658303" y="96232"/>
                  </a:lnTo>
                  <a:lnTo>
                    <a:pt x="1665606" y="102902"/>
                  </a:lnTo>
                  <a:lnTo>
                    <a:pt x="1672591" y="109571"/>
                  </a:lnTo>
                  <a:lnTo>
                    <a:pt x="1679258" y="116241"/>
                  </a:lnTo>
                  <a:lnTo>
                    <a:pt x="1685926" y="123546"/>
                  </a:lnTo>
                  <a:lnTo>
                    <a:pt x="1692593" y="130851"/>
                  </a:lnTo>
                  <a:lnTo>
                    <a:pt x="1698943" y="138155"/>
                  </a:lnTo>
                  <a:lnTo>
                    <a:pt x="1704976" y="145778"/>
                  </a:lnTo>
                  <a:lnTo>
                    <a:pt x="1710691" y="153400"/>
                  </a:lnTo>
                  <a:lnTo>
                    <a:pt x="1716723" y="161658"/>
                  </a:lnTo>
                  <a:lnTo>
                    <a:pt x="1722438" y="169597"/>
                  </a:lnTo>
                  <a:lnTo>
                    <a:pt x="1727836" y="177537"/>
                  </a:lnTo>
                  <a:lnTo>
                    <a:pt x="1733233" y="186113"/>
                  </a:lnTo>
                  <a:lnTo>
                    <a:pt x="1738313" y="194688"/>
                  </a:lnTo>
                  <a:lnTo>
                    <a:pt x="1743076" y="203263"/>
                  </a:lnTo>
                  <a:lnTo>
                    <a:pt x="1747838" y="212156"/>
                  </a:lnTo>
                  <a:lnTo>
                    <a:pt x="1752283" y="221048"/>
                  </a:lnTo>
                  <a:lnTo>
                    <a:pt x="1760856" y="239469"/>
                  </a:lnTo>
                  <a:lnTo>
                    <a:pt x="1768793" y="258207"/>
                  </a:lnTo>
                  <a:lnTo>
                    <a:pt x="1776096" y="277581"/>
                  </a:lnTo>
                  <a:lnTo>
                    <a:pt x="1782446" y="297272"/>
                  </a:lnTo>
                  <a:lnTo>
                    <a:pt x="1788161" y="317916"/>
                  </a:lnTo>
                  <a:lnTo>
                    <a:pt x="1792923" y="338560"/>
                  </a:lnTo>
                  <a:lnTo>
                    <a:pt x="1797051" y="359521"/>
                  </a:lnTo>
                  <a:lnTo>
                    <a:pt x="1799908" y="380800"/>
                  </a:lnTo>
                  <a:lnTo>
                    <a:pt x="1802448" y="402397"/>
                  </a:lnTo>
                  <a:lnTo>
                    <a:pt x="1804036" y="424946"/>
                  </a:lnTo>
                  <a:lnTo>
                    <a:pt x="1809751" y="426534"/>
                  </a:lnTo>
                  <a:lnTo>
                    <a:pt x="1815148" y="428758"/>
                  </a:lnTo>
                  <a:lnTo>
                    <a:pt x="1819911" y="431616"/>
                  </a:lnTo>
                  <a:lnTo>
                    <a:pt x="1825308" y="434474"/>
                  </a:lnTo>
                  <a:lnTo>
                    <a:pt x="1829753" y="437968"/>
                  </a:lnTo>
                  <a:lnTo>
                    <a:pt x="1834198" y="441144"/>
                  </a:lnTo>
                  <a:lnTo>
                    <a:pt x="1838326" y="445273"/>
                  </a:lnTo>
                  <a:lnTo>
                    <a:pt x="1842453" y="449401"/>
                  </a:lnTo>
                  <a:lnTo>
                    <a:pt x="1845628" y="453848"/>
                  </a:lnTo>
                  <a:lnTo>
                    <a:pt x="1849121" y="458612"/>
                  </a:lnTo>
                  <a:lnTo>
                    <a:pt x="1851978" y="463693"/>
                  </a:lnTo>
                  <a:lnTo>
                    <a:pt x="1854201" y="469728"/>
                  </a:lnTo>
                  <a:lnTo>
                    <a:pt x="1856423" y="475762"/>
                  </a:lnTo>
                  <a:lnTo>
                    <a:pt x="1858328" y="482114"/>
                  </a:lnTo>
                  <a:lnTo>
                    <a:pt x="1859916" y="488784"/>
                  </a:lnTo>
                  <a:lnTo>
                    <a:pt x="1860868" y="496088"/>
                  </a:lnTo>
                  <a:lnTo>
                    <a:pt x="1861503" y="502123"/>
                  </a:lnTo>
                  <a:lnTo>
                    <a:pt x="1862138" y="507839"/>
                  </a:lnTo>
                  <a:lnTo>
                    <a:pt x="1862138" y="513874"/>
                  </a:lnTo>
                  <a:lnTo>
                    <a:pt x="1861503" y="519908"/>
                  </a:lnTo>
                  <a:lnTo>
                    <a:pt x="1861186" y="526260"/>
                  </a:lnTo>
                  <a:lnTo>
                    <a:pt x="1860868" y="532294"/>
                  </a:lnTo>
                  <a:lnTo>
                    <a:pt x="1858963" y="544998"/>
                  </a:lnTo>
                  <a:lnTo>
                    <a:pt x="1856106" y="557385"/>
                  </a:lnTo>
                  <a:lnTo>
                    <a:pt x="1852296" y="569771"/>
                  </a:lnTo>
                  <a:lnTo>
                    <a:pt x="1847851" y="582157"/>
                  </a:lnTo>
                  <a:lnTo>
                    <a:pt x="1842771" y="593908"/>
                  </a:lnTo>
                  <a:lnTo>
                    <a:pt x="1836738" y="605342"/>
                  </a:lnTo>
                  <a:lnTo>
                    <a:pt x="1833881" y="611059"/>
                  </a:lnTo>
                  <a:lnTo>
                    <a:pt x="1830071" y="616140"/>
                  </a:lnTo>
                  <a:lnTo>
                    <a:pt x="1826578" y="621540"/>
                  </a:lnTo>
                  <a:lnTo>
                    <a:pt x="1823086" y="626621"/>
                  </a:lnTo>
                  <a:lnTo>
                    <a:pt x="1818958" y="631385"/>
                  </a:lnTo>
                  <a:lnTo>
                    <a:pt x="1814831" y="635831"/>
                  </a:lnTo>
                  <a:lnTo>
                    <a:pt x="1810703" y="640278"/>
                  </a:lnTo>
                  <a:lnTo>
                    <a:pt x="1806258" y="644407"/>
                  </a:lnTo>
                  <a:lnTo>
                    <a:pt x="1801813" y="648218"/>
                  </a:lnTo>
                  <a:lnTo>
                    <a:pt x="1797051" y="652029"/>
                  </a:lnTo>
                  <a:lnTo>
                    <a:pt x="1792288" y="655205"/>
                  </a:lnTo>
                  <a:lnTo>
                    <a:pt x="1787208" y="658063"/>
                  </a:lnTo>
                  <a:lnTo>
                    <a:pt x="1782128" y="660922"/>
                  </a:lnTo>
                  <a:lnTo>
                    <a:pt x="1777048" y="663145"/>
                  </a:lnTo>
                  <a:lnTo>
                    <a:pt x="1771651" y="681248"/>
                  </a:lnTo>
                  <a:lnTo>
                    <a:pt x="1766571" y="699033"/>
                  </a:lnTo>
                  <a:lnTo>
                    <a:pt x="1760538" y="716501"/>
                  </a:lnTo>
                  <a:lnTo>
                    <a:pt x="1754188" y="733969"/>
                  </a:lnTo>
                  <a:lnTo>
                    <a:pt x="1747521" y="751437"/>
                  </a:lnTo>
                  <a:lnTo>
                    <a:pt x="1740218" y="768587"/>
                  </a:lnTo>
                  <a:lnTo>
                    <a:pt x="1732598" y="785420"/>
                  </a:lnTo>
                  <a:lnTo>
                    <a:pt x="1724661" y="801618"/>
                  </a:lnTo>
                  <a:lnTo>
                    <a:pt x="1716406" y="817497"/>
                  </a:lnTo>
                  <a:lnTo>
                    <a:pt x="1707516" y="833695"/>
                  </a:lnTo>
                  <a:lnTo>
                    <a:pt x="1698308" y="848940"/>
                  </a:lnTo>
                  <a:lnTo>
                    <a:pt x="1688148" y="863867"/>
                  </a:lnTo>
                  <a:lnTo>
                    <a:pt x="1677988" y="878159"/>
                  </a:lnTo>
                  <a:lnTo>
                    <a:pt x="1667511" y="892451"/>
                  </a:lnTo>
                  <a:lnTo>
                    <a:pt x="1656716" y="905790"/>
                  </a:lnTo>
                  <a:lnTo>
                    <a:pt x="1644968" y="918811"/>
                  </a:lnTo>
                  <a:lnTo>
                    <a:pt x="1633221" y="931515"/>
                  </a:lnTo>
                  <a:lnTo>
                    <a:pt x="1620838" y="943266"/>
                  </a:lnTo>
                  <a:lnTo>
                    <a:pt x="1607821" y="954382"/>
                  </a:lnTo>
                  <a:lnTo>
                    <a:pt x="1594803" y="964863"/>
                  </a:lnTo>
                  <a:lnTo>
                    <a:pt x="1581151" y="974709"/>
                  </a:lnTo>
                  <a:lnTo>
                    <a:pt x="1567181" y="983919"/>
                  </a:lnTo>
                  <a:lnTo>
                    <a:pt x="1552576" y="992176"/>
                  </a:lnTo>
                  <a:lnTo>
                    <a:pt x="1545273" y="996305"/>
                  </a:lnTo>
                  <a:lnTo>
                    <a:pt x="1537336" y="1000116"/>
                  </a:lnTo>
                  <a:lnTo>
                    <a:pt x="1530033" y="1003610"/>
                  </a:lnTo>
                  <a:lnTo>
                    <a:pt x="1522096" y="1006786"/>
                  </a:lnTo>
                  <a:lnTo>
                    <a:pt x="1513841" y="1010279"/>
                  </a:lnTo>
                  <a:lnTo>
                    <a:pt x="1506221" y="1012820"/>
                  </a:lnTo>
                  <a:lnTo>
                    <a:pt x="1497966" y="1015679"/>
                  </a:lnTo>
                  <a:lnTo>
                    <a:pt x="1489711" y="1017902"/>
                  </a:lnTo>
                  <a:lnTo>
                    <a:pt x="1481456" y="1020443"/>
                  </a:lnTo>
                  <a:lnTo>
                    <a:pt x="1473201" y="1022348"/>
                  </a:lnTo>
                  <a:lnTo>
                    <a:pt x="1464628" y="1024254"/>
                  </a:lnTo>
                  <a:lnTo>
                    <a:pt x="1455738" y="1025842"/>
                  </a:lnTo>
                  <a:lnTo>
                    <a:pt x="1447166" y="1027112"/>
                  </a:lnTo>
                  <a:lnTo>
                    <a:pt x="1438276" y="1028383"/>
                  </a:lnTo>
                  <a:lnTo>
                    <a:pt x="1429068" y="1029018"/>
                  </a:lnTo>
                  <a:lnTo>
                    <a:pt x="1419860" y="1029971"/>
                  </a:lnTo>
                  <a:lnTo>
                    <a:pt x="1410653" y="1030288"/>
                  </a:lnTo>
                  <a:lnTo>
                    <a:pt x="1401445" y="1030288"/>
                  </a:lnTo>
                  <a:lnTo>
                    <a:pt x="1391920" y="1030288"/>
                  </a:lnTo>
                  <a:lnTo>
                    <a:pt x="1382713" y="1029971"/>
                  </a:lnTo>
                  <a:lnTo>
                    <a:pt x="1373823" y="1029018"/>
                  </a:lnTo>
                  <a:lnTo>
                    <a:pt x="1364933" y="1028383"/>
                  </a:lnTo>
                  <a:lnTo>
                    <a:pt x="1356043" y="1027112"/>
                  </a:lnTo>
                  <a:lnTo>
                    <a:pt x="1347153" y="1025842"/>
                  </a:lnTo>
                  <a:lnTo>
                    <a:pt x="1338580" y="1024254"/>
                  </a:lnTo>
                  <a:lnTo>
                    <a:pt x="1330008" y="1022348"/>
                  </a:lnTo>
                  <a:lnTo>
                    <a:pt x="1321753" y="1020443"/>
                  </a:lnTo>
                  <a:lnTo>
                    <a:pt x="1313180" y="1018219"/>
                  </a:lnTo>
                  <a:lnTo>
                    <a:pt x="1305243" y="1015679"/>
                  </a:lnTo>
                  <a:lnTo>
                    <a:pt x="1297305" y="1013138"/>
                  </a:lnTo>
                  <a:lnTo>
                    <a:pt x="1289050" y="1010279"/>
                  </a:lnTo>
                  <a:lnTo>
                    <a:pt x="1281430" y="1007104"/>
                  </a:lnTo>
                  <a:lnTo>
                    <a:pt x="1273493" y="1003928"/>
                  </a:lnTo>
                  <a:lnTo>
                    <a:pt x="1266190" y="1000434"/>
                  </a:lnTo>
                  <a:lnTo>
                    <a:pt x="1250950" y="992812"/>
                  </a:lnTo>
                  <a:lnTo>
                    <a:pt x="1236345" y="984554"/>
                  </a:lnTo>
                  <a:lnTo>
                    <a:pt x="1222693" y="975344"/>
                  </a:lnTo>
                  <a:lnTo>
                    <a:pt x="1209040" y="965498"/>
                  </a:lnTo>
                  <a:lnTo>
                    <a:pt x="1196023" y="955017"/>
                  </a:lnTo>
                  <a:lnTo>
                    <a:pt x="1183005" y="943901"/>
                  </a:lnTo>
                  <a:lnTo>
                    <a:pt x="1170623" y="932150"/>
                  </a:lnTo>
                  <a:lnTo>
                    <a:pt x="1158875" y="919764"/>
                  </a:lnTo>
                  <a:lnTo>
                    <a:pt x="1147128" y="907378"/>
                  </a:lnTo>
                  <a:lnTo>
                    <a:pt x="1136333" y="893721"/>
                  </a:lnTo>
                  <a:lnTo>
                    <a:pt x="1125538" y="879747"/>
                  </a:lnTo>
                  <a:lnTo>
                    <a:pt x="1115695" y="865455"/>
                  </a:lnTo>
                  <a:lnTo>
                    <a:pt x="1105853" y="850845"/>
                  </a:lnTo>
                  <a:lnTo>
                    <a:pt x="1096645" y="835601"/>
                  </a:lnTo>
                  <a:lnTo>
                    <a:pt x="1087755" y="820038"/>
                  </a:lnTo>
                  <a:lnTo>
                    <a:pt x="1079183" y="803841"/>
                  </a:lnTo>
                  <a:lnTo>
                    <a:pt x="1070928" y="787643"/>
                  </a:lnTo>
                  <a:lnTo>
                    <a:pt x="1063625" y="770811"/>
                  </a:lnTo>
                  <a:lnTo>
                    <a:pt x="1056323" y="753978"/>
                  </a:lnTo>
                  <a:lnTo>
                    <a:pt x="1049655" y="737145"/>
                  </a:lnTo>
                  <a:lnTo>
                    <a:pt x="1043305" y="719677"/>
                  </a:lnTo>
                  <a:lnTo>
                    <a:pt x="1037273" y="702209"/>
                  </a:lnTo>
                  <a:lnTo>
                    <a:pt x="1031558" y="684106"/>
                  </a:lnTo>
                  <a:lnTo>
                    <a:pt x="1026795" y="666321"/>
                  </a:lnTo>
                  <a:lnTo>
                    <a:pt x="1020763" y="664415"/>
                  </a:lnTo>
                  <a:lnTo>
                    <a:pt x="1015365" y="662827"/>
                  </a:lnTo>
                  <a:lnTo>
                    <a:pt x="1009650" y="659969"/>
                  </a:lnTo>
                  <a:lnTo>
                    <a:pt x="1004253" y="657110"/>
                  </a:lnTo>
                  <a:lnTo>
                    <a:pt x="998855" y="653617"/>
                  </a:lnTo>
                  <a:lnTo>
                    <a:pt x="993775" y="650441"/>
                  </a:lnTo>
                  <a:lnTo>
                    <a:pt x="989013" y="646312"/>
                  </a:lnTo>
                  <a:lnTo>
                    <a:pt x="984250" y="642183"/>
                  </a:lnTo>
                  <a:lnTo>
                    <a:pt x="979805" y="637737"/>
                  </a:lnTo>
                  <a:lnTo>
                    <a:pt x="975360" y="632973"/>
                  </a:lnTo>
                  <a:lnTo>
                    <a:pt x="970598" y="627891"/>
                  </a:lnTo>
                  <a:lnTo>
                    <a:pt x="966788" y="622492"/>
                  </a:lnTo>
                  <a:lnTo>
                    <a:pt x="962978" y="617411"/>
                  </a:lnTo>
                  <a:lnTo>
                    <a:pt x="959168" y="611376"/>
                  </a:lnTo>
                  <a:lnTo>
                    <a:pt x="955358" y="605660"/>
                  </a:lnTo>
                  <a:lnTo>
                    <a:pt x="952500" y="599625"/>
                  </a:lnTo>
                  <a:lnTo>
                    <a:pt x="949325" y="593591"/>
                  </a:lnTo>
                  <a:lnTo>
                    <a:pt x="946468" y="587239"/>
                  </a:lnTo>
                  <a:lnTo>
                    <a:pt x="943610" y="580887"/>
                  </a:lnTo>
                  <a:lnTo>
                    <a:pt x="941388" y="574535"/>
                  </a:lnTo>
                  <a:lnTo>
                    <a:pt x="939165" y="567865"/>
                  </a:lnTo>
                  <a:lnTo>
                    <a:pt x="937260" y="561196"/>
                  </a:lnTo>
                  <a:lnTo>
                    <a:pt x="935355" y="554526"/>
                  </a:lnTo>
                  <a:lnTo>
                    <a:pt x="934085" y="547857"/>
                  </a:lnTo>
                  <a:lnTo>
                    <a:pt x="932815" y="541505"/>
                  </a:lnTo>
                  <a:lnTo>
                    <a:pt x="931863" y="534835"/>
                  </a:lnTo>
                  <a:lnTo>
                    <a:pt x="930910" y="528166"/>
                  </a:lnTo>
                  <a:lnTo>
                    <a:pt x="930593" y="521496"/>
                  </a:lnTo>
                  <a:lnTo>
                    <a:pt x="930275" y="515144"/>
                  </a:lnTo>
                  <a:lnTo>
                    <a:pt x="930275" y="508792"/>
                  </a:lnTo>
                  <a:lnTo>
                    <a:pt x="930593" y="502440"/>
                  </a:lnTo>
                  <a:lnTo>
                    <a:pt x="931228" y="496088"/>
                  </a:lnTo>
                  <a:lnTo>
                    <a:pt x="932498" y="488148"/>
                  </a:lnTo>
                  <a:lnTo>
                    <a:pt x="934403" y="480526"/>
                  </a:lnTo>
                  <a:lnTo>
                    <a:pt x="936625" y="473539"/>
                  </a:lnTo>
                  <a:lnTo>
                    <a:pt x="939165" y="466869"/>
                  </a:lnTo>
                  <a:lnTo>
                    <a:pt x="942023" y="460835"/>
                  </a:lnTo>
                  <a:lnTo>
                    <a:pt x="945515" y="455436"/>
                  </a:lnTo>
                  <a:lnTo>
                    <a:pt x="949325" y="450037"/>
                  </a:lnTo>
                  <a:lnTo>
                    <a:pt x="953770" y="445273"/>
                  </a:lnTo>
                  <a:lnTo>
                    <a:pt x="958215" y="440826"/>
                  </a:lnTo>
                  <a:lnTo>
                    <a:pt x="962978" y="437015"/>
                  </a:lnTo>
                  <a:lnTo>
                    <a:pt x="968058" y="433204"/>
                  </a:lnTo>
                  <a:lnTo>
                    <a:pt x="973773" y="430345"/>
                  </a:lnTo>
                  <a:lnTo>
                    <a:pt x="979805" y="427805"/>
                  </a:lnTo>
                  <a:lnTo>
                    <a:pt x="985520" y="425264"/>
                  </a:lnTo>
                  <a:lnTo>
                    <a:pt x="992188" y="423358"/>
                  </a:lnTo>
                  <a:lnTo>
                    <a:pt x="998855" y="421453"/>
                  </a:lnTo>
                  <a:lnTo>
                    <a:pt x="1000443" y="399538"/>
                  </a:lnTo>
                  <a:lnTo>
                    <a:pt x="1002983" y="377942"/>
                  </a:lnTo>
                  <a:lnTo>
                    <a:pt x="1006475" y="356663"/>
                  </a:lnTo>
                  <a:lnTo>
                    <a:pt x="1010603" y="336019"/>
                  </a:lnTo>
                  <a:lnTo>
                    <a:pt x="1015365" y="315057"/>
                  </a:lnTo>
                  <a:lnTo>
                    <a:pt x="1020763" y="295049"/>
                  </a:lnTo>
                  <a:lnTo>
                    <a:pt x="1027748" y="275358"/>
                  </a:lnTo>
                  <a:lnTo>
                    <a:pt x="1034733" y="256302"/>
                  </a:lnTo>
                  <a:lnTo>
                    <a:pt x="1042353" y="237564"/>
                  </a:lnTo>
                  <a:lnTo>
                    <a:pt x="1051243" y="219143"/>
                  </a:lnTo>
                  <a:lnTo>
                    <a:pt x="1060768" y="201675"/>
                  </a:lnTo>
                  <a:lnTo>
                    <a:pt x="1065530" y="193417"/>
                  </a:lnTo>
                  <a:lnTo>
                    <a:pt x="1070610" y="184842"/>
                  </a:lnTo>
                  <a:lnTo>
                    <a:pt x="1076008" y="176585"/>
                  </a:lnTo>
                  <a:lnTo>
                    <a:pt x="1081405" y="168327"/>
                  </a:lnTo>
                  <a:lnTo>
                    <a:pt x="1087120" y="160070"/>
                  </a:lnTo>
                  <a:lnTo>
                    <a:pt x="1092835" y="152447"/>
                  </a:lnTo>
                  <a:lnTo>
                    <a:pt x="1098868" y="144507"/>
                  </a:lnTo>
                  <a:lnTo>
                    <a:pt x="1104900" y="137202"/>
                  </a:lnTo>
                  <a:lnTo>
                    <a:pt x="1111250" y="129580"/>
                  </a:lnTo>
                  <a:lnTo>
                    <a:pt x="1117600" y="122593"/>
                  </a:lnTo>
                  <a:lnTo>
                    <a:pt x="1124268" y="115606"/>
                  </a:lnTo>
                  <a:lnTo>
                    <a:pt x="1131253" y="108619"/>
                  </a:lnTo>
                  <a:lnTo>
                    <a:pt x="1137920" y="101949"/>
                  </a:lnTo>
                  <a:lnTo>
                    <a:pt x="1144905" y="95597"/>
                  </a:lnTo>
                  <a:lnTo>
                    <a:pt x="1152525" y="89245"/>
                  </a:lnTo>
                  <a:lnTo>
                    <a:pt x="1159828" y="82893"/>
                  </a:lnTo>
                  <a:lnTo>
                    <a:pt x="1167130" y="76859"/>
                  </a:lnTo>
                  <a:lnTo>
                    <a:pt x="1175068" y="71460"/>
                  </a:lnTo>
                  <a:lnTo>
                    <a:pt x="1183005" y="65743"/>
                  </a:lnTo>
                  <a:lnTo>
                    <a:pt x="1190943" y="60661"/>
                  </a:lnTo>
                  <a:lnTo>
                    <a:pt x="1198880" y="55262"/>
                  </a:lnTo>
                  <a:lnTo>
                    <a:pt x="1207453" y="50498"/>
                  </a:lnTo>
                  <a:lnTo>
                    <a:pt x="1216025" y="45734"/>
                  </a:lnTo>
                  <a:lnTo>
                    <a:pt x="1224598" y="41288"/>
                  </a:lnTo>
                  <a:lnTo>
                    <a:pt x="1233170" y="36841"/>
                  </a:lnTo>
                  <a:lnTo>
                    <a:pt x="1242060" y="32713"/>
                  </a:lnTo>
                  <a:lnTo>
                    <a:pt x="1250950" y="28902"/>
                  </a:lnTo>
                  <a:lnTo>
                    <a:pt x="1260158" y="25408"/>
                  </a:lnTo>
                  <a:lnTo>
                    <a:pt x="1269365" y="21914"/>
                  </a:lnTo>
                  <a:lnTo>
                    <a:pt x="1278890" y="19056"/>
                  </a:lnTo>
                  <a:lnTo>
                    <a:pt x="1288415" y="15880"/>
                  </a:lnTo>
                  <a:lnTo>
                    <a:pt x="1297940" y="13339"/>
                  </a:lnTo>
                  <a:lnTo>
                    <a:pt x="1307783" y="10798"/>
                  </a:lnTo>
                  <a:lnTo>
                    <a:pt x="1317625" y="8575"/>
                  </a:lnTo>
                  <a:lnTo>
                    <a:pt x="1327785" y="6670"/>
                  </a:lnTo>
                  <a:lnTo>
                    <a:pt x="1337945" y="4764"/>
                  </a:lnTo>
                  <a:lnTo>
                    <a:pt x="1348105" y="3494"/>
                  </a:lnTo>
                  <a:lnTo>
                    <a:pt x="1358583" y="2223"/>
                  </a:lnTo>
                  <a:lnTo>
                    <a:pt x="1369060" y="1588"/>
                  </a:lnTo>
                  <a:lnTo>
                    <a:pt x="1379855" y="635"/>
                  </a:lnTo>
                  <a:lnTo>
                    <a:pt x="1390650" y="318"/>
                  </a:lnTo>
                  <a:lnTo>
                    <a:pt x="1401445" y="0"/>
                  </a:lnTo>
                  <a:close/>
                </a:path>
              </a:pathLst>
            </a:custGeom>
            <a:solidFill>
              <a:srgbClr val="197BC8"/>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sz="2400">
                <a:solidFill>
                  <a:srgbClr val="FFFFFF"/>
                </a:solidFill>
              </a:endParaRPr>
            </a:p>
          </p:txBody>
        </p:sp>
      </p:grpSp>
    </p:spTree>
    <p:extLst>
      <p:ext uri="{BB962C8B-B14F-4D97-AF65-F5344CB8AC3E}">
        <p14:creationId xmlns:p14="http://schemas.microsoft.com/office/powerpoint/2010/main" val="1919872973"/>
      </p:ext>
    </p:extLst>
  </p:cSld>
  <p:clrMapOvr>
    <a:masterClrMapping/>
  </p:clrMapOvr>
  <mc:AlternateContent xmlns:mc="http://schemas.openxmlformats.org/markup-compatibility/2006" xmlns:p14="http://schemas.microsoft.com/office/powerpoint/2010/main">
    <mc:Choice Requires="p14">
      <p:transition spd="slow" p14:dur="900" advClick="0" advTm="5000">
        <p14:warp dir="in"/>
      </p:transition>
    </mc:Choice>
    <mc:Fallback xmlns="">
      <p:transition spd="slow" advClick="0" advTm="500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outHorizontal)">
                                          <p:cBhvr>
                                            <p:cTn id="7" dur="500"/>
                                            <p:tgtEl>
                                              <p:spTgt spid="2"/>
                                            </p:tgtEl>
                                          </p:cBhvr>
                                        </p:animEffect>
                                      </p:childTnLst>
                                    </p:cTn>
                                  </p:par>
                                </p:childTnLst>
                              </p:cTn>
                            </p:par>
                            <p:par>
                              <p:cTn id="8" fill="hold">
                                <p:stCondLst>
                                  <p:cond delay="500"/>
                                </p:stCondLst>
                                <p:childTnLst>
                                  <p:par>
                                    <p:cTn id="9" presetID="2" presetClass="entr" presetSubtype="8" fill="hold" nodeType="afterEffect" p14:presetBounceEnd="40000">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14:bounceEnd="40000">
                                          <p:cBhvr additive="base">
                                            <p:cTn id="11" dur="750" fill="hold"/>
                                            <p:tgtEl>
                                              <p:spTgt spid="9"/>
                                            </p:tgtEl>
                                            <p:attrNameLst>
                                              <p:attrName>ppt_x</p:attrName>
                                            </p:attrNameLst>
                                          </p:cBhvr>
                                          <p:tavLst>
                                            <p:tav tm="0">
                                              <p:val>
                                                <p:strVal val="0-#ppt_w/2"/>
                                              </p:val>
                                            </p:tav>
                                            <p:tav tm="100000">
                                              <p:val>
                                                <p:strVal val="#ppt_x"/>
                                              </p:val>
                                            </p:tav>
                                          </p:tavLst>
                                        </p:anim>
                                        <p:anim calcmode="lin" valueType="num" p14:bounceEnd="40000">
                                          <p:cBhvr additive="base">
                                            <p:cTn id="12" dur="750" fill="hold"/>
                                            <p:tgtEl>
                                              <p:spTgt spid="9"/>
                                            </p:tgtEl>
                                            <p:attrNameLst>
                                              <p:attrName>ppt_y</p:attrName>
                                            </p:attrNameLst>
                                          </p:cBhvr>
                                          <p:tavLst>
                                            <p:tav tm="0">
                                              <p:val>
                                                <p:strVal val="#ppt_y"/>
                                              </p:val>
                                            </p:tav>
                                            <p:tav tm="100000">
                                              <p:val>
                                                <p:strVal val="#ppt_y"/>
                                              </p:val>
                                            </p:tav>
                                          </p:tavLst>
                                        </p:anim>
                                      </p:childTnLst>
                                    </p:cTn>
                                  </p:par>
                                </p:childTnLst>
                              </p:cTn>
                            </p:par>
                            <p:par>
                              <p:cTn id="13" fill="hold">
                                <p:stCondLst>
                                  <p:cond delay="1250"/>
                                </p:stCondLst>
                                <p:childTnLst>
                                  <p:par>
                                    <p:cTn id="14" presetID="16" presetClass="entr" presetSubtype="42" fill="hold"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barn(outHorizontal)">
                                          <p:cBhvr>
                                            <p:cTn id="16" dur="500"/>
                                            <p:tgtEl>
                                              <p:spTgt spid="3"/>
                                            </p:tgtEl>
                                          </p:cBhvr>
                                        </p:animEffect>
                                      </p:childTnLst>
                                    </p:cTn>
                                  </p:par>
                                </p:childTnLst>
                              </p:cTn>
                            </p:par>
                            <p:par>
                              <p:cTn id="17" fill="hold">
                                <p:stCondLst>
                                  <p:cond delay="1750"/>
                                </p:stCondLst>
                                <p:childTnLst>
                                  <p:par>
                                    <p:cTn id="18" presetID="12" presetClass="entr" presetSubtype="8" fill="hold" grpId="0" nodeType="afterEffect">
                                      <p:stCondLst>
                                        <p:cond delay="0"/>
                                      </p:stCondLst>
                                      <p:childTnLst>
                                        <p:set>
                                          <p:cBhvr>
                                            <p:cTn id="19" dur="1" fill="hold">
                                              <p:stCondLst>
                                                <p:cond delay="0"/>
                                              </p:stCondLst>
                                            </p:cTn>
                                            <p:tgtEl>
                                              <p:spTgt spid="4"/>
                                            </p:tgtEl>
                                            <p:attrNameLst>
                                              <p:attrName>style.visibility</p:attrName>
                                            </p:attrNameLst>
                                          </p:cBhvr>
                                          <p:to>
                                            <p:strVal val="visible"/>
                                          </p:to>
                                        </p:set>
                                        <p:anim calcmode="lin" valueType="num">
                                          <p:cBhvr additive="base">
                                            <p:cTn id="20" dur="500"/>
                                            <p:tgtEl>
                                              <p:spTgt spid="4"/>
                                            </p:tgtEl>
                                            <p:attrNameLst>
                                              <p:attrName>ppt_x</p:attrName>
                                            </p:attrNameLst>
                                          </p:cBhvr>
                                          <p:tavLst>
                                            <p:tav tm="0">
                                              <p:val>
                                                <p:strVal val="#ppt_x-#ppt_w*1.125000"/>
                                              </p:val>
                                            </p:tav>
                                            <p:tav tm="100000">
                                              <p:val>
                                                <p:strVal val="#ppt_x"/>
                                              </p:val>
                                            </p:tav>
                                          </p:tavLst>
                                        </p:anim>
                                        <p:animEffect transition="in" filter="wipe(right)">
                                          <p:cBhvr>
                                            <p:cTn id="21" dur="500"/>
                                            <p:tgtEl>
                                              <p:spTgt spid="4"/>
                                            </p:tgtEl>
                                          </p:cBhvr>
                                        </p:animEffect>
                                      </p:childTnLst>
                                    </p:cTn>
                                  </p:par>
                                </p:childTnLst>
                              </p:cTn>
                            </p:par>
                            <p:par>
                              <p:cTn id="22" fill="hold">
                                <p:stCondLst>
                                  <p:cond delay="2250"/>
                                </p:stCondLst>
                                <p:childTnLst>
                                  <p:par>
                                    <p:cTn id="23" presetID="37" presetClass="entr" presetSubtype="0" fill="hold" grpId="0" nodeType="after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1000"/>
                                            <p:tgtEl>
                                              <p:spTgt spid="5"/>
                                            </p:tgtEl>
                                          </p:cBhvr>
                                        </p:animEffect>
                                        <p:anim calcmode="lin" valueType="num">
                                          <p:cBhvr>
                                            <p:cTn id="26" dur="1000" fill="hold"/>
                                            <p:tgtEl>
                                              <p:spTgt spid="5"/>
                                            </p:tgtEl>
                                            <p:attrNameLst>
                                              <p:attrName>ppt_x</p:attrName>
                                            </p:attrNameLst>
                                          </p:cBhvr>
                                          <p:tavLst>
                                            <p:tav tm="0">
                                              <p:val>
                                                <p:strVal val="#ppt_x"/>
                                              </p:val>
                                            </p:tav>
                                            <p:tav tm="100000">
                                              <p:val>
                                                <p:strVal val="#ppt_x"/>
                                              </p:val>
                                            </p:tav>
                                          </p:tavLst>
                                        </p:anim>
                                        <p:anim calcmode="lin" valueType="num">
                                          <p:cBhvr>
                                            <p:cTn id="27" dur="900" decel="100000" fill="hold"/>
                                            <p:tgtEl>
                                              <p:spTgt spid="5"/>
                                            </p:tgtEl>
                                            <p:attrNameLst>
                                              <p:attrName>ppt_y</p:attrName>
                                            </p:attrNameLst>
                                          </p:cBhvr>
                                          <p:tavLst>
                                            <p:tav tm="0">
                                              <p:val>
                                                <p:strVal val="#ppt_y+1"/>
                                              </p:val>
                                            </p:tav>
                                            <p:tav tm="100000">
                                              <p:val>
                                                <p:strVal val="#ppt_y-.03"/>
                                              </p:val>
                                            </p:tav>
                                          </p:tavLst>
                                        </p:anim>
                                        <p:anim calcmode="lin" valueType="num">
                                          <p:cBhvr>
                                            <p:cTn id="28" dur="100" accel="100000" fill="hold">
                                              <p:stCondLst>
                                                <p:cond delay="900"/>
                                              </p:stCondLst>
                                            </p:cTn>
                                            <p:tgtEl>
                                              <p:spTgt spid="5"/>
                                            </p:tgtEl>
                                            <p:attrNameLst>
                                              <p:attrName>ppt_y</p:attrName>
                                            </p:attrNameLst>
                                          </p:cBhvr>
                                          <p:tavLst>
                                            <p:tav tm="0">
                                              <p:val>
                                                <p:strVal val="#ppt_y-.03"/>
                                              </p:val>
                                            </p:tav>
                                            <p:tav tm="100000">
                                              <p:val>
                                                <p:strVal val="#ppt_y"/>
                                              </p:val>
                                            </p:tav>
                                          </p:tavLst>
                                        </p:anim>
                                      </p:childTnLst>
                                    </p:cTn>
                                  </p:par>
                                  <p:par>
                                    <p:cTn id="29" presetID="37" presetClass="entr" presetSubtype="0" fill="hold" grpId="0" nodeType="withEffect">
                                      <p:stCondLst>
                                        <p:cond delay="500"/>
                                      </p:stCondLst>
                                      <p:childTnLst>
                                        <p:set>
                                          <p:cBhvr>
                                            <p:cTn id="30" dur="1" fill="hold">
                                              <p:stCondLst>
                                                <p:cond delay="0"/>
                                              </p:stCondLst>
                                            </p:cTn>
                                            <p:tgtEl>
                                              <p:spTgt spid="7"/>
                                            </p:tgtEl>
                                            <p:attrNameLst>
                                              <p:attrName>style.visibility</p:attrName>
                                            </p:attrNameLst>
                                          </p:cBhvr>
                                          <p:to>
                                            <p:strVal val="visible"/>
                                          </p:to>
                                        </p:set>
                                        <p:animEffect transition="in" filter="fade">
                                          <p:cBhvr>
                                            <p:cTn id="31" dur="1000"/>
                                            <p:tgtEl>
                                              <p:spTgt spid="7"/>
                                            </p:tgtEl>
                                          </p:cBhvr>
                                        </p:animEffect>
                                        <p:anim calcmode="lin" valueType="num">
                                          <p:cBhvr>
                                            <p:cTn id="32" dur="1000" fill="hold"/>
                                            <p:tgtEl>
                                              <p:spTgt spid="7"/>
                                            </p:tgtEl>
                                            <p:attrNameLst>
                                              <p:attrName>ppt_x</p:attrName>
                                            </p:attrNameLst>
                                          </p:cBhvr>
                                          <p:tavLst>
                                            <p:tav tm="0">
                                              <p:val>
                                                <p:strVal val="#ppt_x"/>
                                              </p:val>
                                            </p:tav>
                                            <p:tav tm="100000">
                                              <p:val>
                                                <p:strVal val="#ppt_x"/>
                                              </p:val>
                                            </p:tav>
                                          </p:tavLst>
                                        </p:anim>
                                        <p:anim calcmode="lin" valueType="num">
                                          <p:cBhvr>
                                            <p:cTn id="33" dur="900" decel="100000" fill="hold"/>
                                            <p:tgtEl>
                                              <p:spTgt spid="7"/>
                                            </p:tgtEl>
                                            <p:attrNameLst>
                                              <p:attrName>ppt_y</p:attrName>
                                            </p:attrNameLst>
                                          </p:cBhvr>
                                          <p:tavLst>
                                            <p:tav tm="0">
                                              <p:val>
                                                <p:strVal val="#ppt_y+1"/>
                                              </p:val>
                                            </p:tav>
                                            <p:tav tm="100000">
                                              <p:val>
                                                <p:strVal val="#ppt_y-.03"/>
                                              </p:val>
                                            </p:tav>
                                          </p:tavLst>
                                        </p:anim>
                                        <p:anim calcmode="lin" valueType="num">
                                          <p:cBhvr>
                                            <p:cTn id="34" dur="100" accel="100000" fill="hold">
                                              <p:stCondLst>
                                                <p:cond delay="900"/>
                                              </p:stCondLst>
                                            </p:cTn>
                                            <p:tgtEl>
                                              <p:spTgt spid="7"/>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p:bldP spid="5" grpId="0"/>
          <p:bldP spid="7"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outHorizontal)">
                                          <p:cBhvr>
                                            <p:cTn id="7" dur="500"/>
                                            <p:tgtEl>
                                              <p:spTgt spid="2"/>
                                            </p:tgtEl>
                                          </p:cBhvr>
                                        </p:animEffect>
                                      </p:childTnLst>
                                    </p:cTn>
                                  </p:par>
                                </p:childTnLst>
                              </p:cTn>
                            </p:par>
                            <p:par>
                              <p:cTn id="8" fill="hold">
                                <p:stCondLst>
                                  <p:cond delay="500"/>
                                </p:stCondLst>
                                <p:childTnLst>
                                  <p:par>
                                    <p:cTn id="9" presetID="2" presetClass="entr" presetSubtype="8"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750" fill="hold"/>
                                            <p:tgtEl>
                                              <p:spTgt spid="9"/>
                                            </p:tgtEl>
                                            <p:attrNameLst>
                                              <p:attrName>ppt_x</p:attrName>
                                            </p:attrNameLst>
                                          </p:cBhvr>
                                          <p:tavLst>
                                            <p:tav tm="0">
                                              <p:val>
                                                <p:strVal val="0-#ppt_w/2"/>
                                              </p:val>
                                            </p:tav>
                                            <p:tav tm="100000">
                                              <p:val>
                                                <p:strVal val="#ppt_x"/>
                                              </p:val>
                                            </p:tav>
                                          </p:tavLst>
                                        </p:anim>
                                        <p:anim calcmode="lin" valueType="num">
                                          <p:cBhvr additive="base">
                                            <p:cTn id="12" dur="750" fill="hold"/>
                                            <p:tgtEl>
                                              <p:spTgt spid="9"/>
                                            </p:tgtEl>
                                            <p:attrNameLst>
                                              <p:attrName>ppt_y</p:attrName>
                                            </p:attrNameLst>
                                          </p:cBhvr>
                                          <p:tavLst>
                                            <p:tav tm="0">
                                              <p:val>
                                                <p:strVal val="#ppt_y"/>
                                              </p:val>
                                            </p:tav>
                                            <p:tav tm="100000">
                                              <p:val>
                                                <p:strVal val="#ppt_y"/>
                                              </p:val>
                                            </p:tav>
                                          </p:tavLst>
                                        </p:anim>
                                      </p:childTnLst>
                                    </p:cTn>
                                  </p:par>
                                </p:childTnLst>
                              </p:cTn>
                            </p:par>
                            <p:par>
                              <p:cTn id="13" fill="hold">
                                <p:stCondLst>
                                  <p:cond delay="1250"/>
                                </p:stCondLst>
                                <p:childTnLst>
                                  <p:par>
                                    <p:cTn id="14" presetID="16" presetClass="entr" presetSubtype="42" fill="hold"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barn(outHorizontal)">
                                          <p:cBhvr>
                                            <p:cTn id="16" dur="500"/>
                                            <p:tgtEl>
                                              <p:spTgt spid="3"/>
                                            </p:tgtEl>
                                          </p:cBhvr>
                                        </p:animEffect>
                                      </p:childTnLst>
                                    </p:cTn>
                                  </p:par>
                                </p:childTnLst>
                              </p:cTn>
                            </p:par>
                            <p:par>
                              <p:cTn id="17" fill="hold">
                                <p:stCondLst>
                                  <p:cond delay="1750"/>
                                </p:stCondLst>
                                <p:childTnLst>
                                  <p:par>
                                    <p:cTn id="18" presetID="12" presetClass="entr" presetSubtype="8" fill="hold" grpId="0" nodeType="afterEffect">
                                      <p:stCondLst>
                                        <p:cond delay="0"/>
                                      </p:stCondLst>
                                      <p:childTnLst>
                                        <p:set>
                                          <p:cBhvr>
                                            <p:cTn id="19" dur="1" fill="hold">
                                              <p:stCondLst>
                                                <p:cond delay="0"/>
                                              </p:stCondLst>
                                            </p:cTn>
                                            <p:tgtEl>
                                              <p:spTgt spid="4"/>
                                            </p:tgtEl>
                                            <p:attrNameLst>
                                              <p:attrName>style.visibility</p:attrName>
                                            </p:attrNameLst>
                                          </p:cBhvr>
                                          <p:to>
                                            <p:strVal val="visible"/>
                                          </p:to>
                                        </p:set>
                                        <p:anim calcmode="lin" valueType="num">
                                          <p:cBhvr additive="base">
                                            <p:cTn id="20" dur="500"/>
                                            <p:tgtEl>
                                              <p:spTgt spid="4"/>
                                            </p:tgtEl>
                                            <p:attrNameLst>
                                              <p:attrName>ppt_x</p:attrName>
                                            </p:attrNameLst>
                                          </p:cBhvr>
                                          <p:tavLst>
                                            <p:tav tm="0">
                                              <p:val>
                                                <p:strVal val="#ppt_x-#ppt_w*1.125000"/>
                                              </p:val>
                                            </p:tav>
                                            <p:tav tm="100000">
                                              <p:val>
                                                <p:strVal val="#ppt_x"/>
                                              </p:val>
                                            </p:tav>
                                          </p:tavLst>
                                        </p:anim>
                                        <p:animEffect transition="in" filter="wipe(right)">
                                          <p:cBhvr>
                                            <p:cTn id="21" dur="500"/>
                                            <p:tgtEl>
                                              <p:spTgt spid="4"/>
                                            </p:tgtEl>
                                          </p:cBhvr>
                                        </p:animEffect>
                                      </p:childTnLst>
                                    </p:cTn>
                                  </p:par>
                                </p:childTnLst>
                              </p:cTn>
                            </p:par>
                            <p:par>
                              <p:cTn id="22" fill="hold">
                                <p:stCondLst>
                                  <p:cond delay="2250"/>
                                </p:stCondLst>
                                <p:childTnLst>
                                  <p:par>
                                    <p:cTn id="23" presetID="37" presetClass="entr" presetSubtype="0" fill="hold" grpId="0" nodeType="after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1000"/>
                                            <p:tgtEl>
                                              <p:spTgt spid="5"/>
                                            </p:tgtEl>
                                          </p:cBhvr>
                                        </p:animEffect>
                                        <p:anim calcmode="lin" valueType="num">
                                          <p:cBhvr>
                                            <p:cTn id="26" dur="1000" fill="hold"/>
                                            <p:tgtEl>
                                              <p:spTgt spid="5"/>
                                            </p:tgtEl>
                                            <p:attrNameLst>
                                              <p:attrName>ppt_x</p:attrName>
                                            </p:attrNameLst>
                                          </p:cBhvr>
                                          <p:tavLst>
                                            <p:tav tm="0">
                                              <p:val>
                                                <p:strVal val="#ppt_x"/>
                                              </p:val>
                                            </p:tav>
                                            <p:tav tm="100000">
                                              <p:val>
                                                <p:strVal val="#ppt_x"/>
                                              </p:val>
                                            </p:tav>
                                          </p:tavLst>
                                        </p:anim>
                                        <p:anim calcmode="lin" valueType="num">
                                          <p:cBhvr>
                                            <p:cTn id="27" dur="900" decel="100000" fill="hold"/>
                                            <p:tgtEl>
                                              <p:spTgt spid="5"/>
                                            </p:tgtEl>
                                            <p:attrNameLst>
                                              <p:attrName>ppt_y</p:attrName>
                                            </p:attrNameLst>
                                          </p:cBhvr>
                                          <p:tavLst>
                                            <p:tav tm="0">
                                              <p:val>
                                                <p:strVal val="#ppt_y+1"/>
                                              </p:val>
                                            </p:tav>
                                            <p:tav tm="100000">
                                              <p:val>
                                                <p:strVal val="#ppt_y-.03"/>
                                              </p:val>
                                            </p:tav>
                                          </p:tavLst>
                                        </p:anim>
                                        <p:anim calcmode="lin" valueType="num">
                                          <p:cBhvr>
                                            <p:cTn id="28" dur="100" accel="100000" fill="hold">
                                              <p:stCondLst>
                                                <p:cond delay="900"/>
                                              </p:stCondLst>
                                            </p:cTn>
                                            <p:tgtEl>
                                              <p:spTgt spid="5"/>
                                            </p:tgtEl>
                                            <p:attrNameLst>
                                              <p:attrName>ppt_y</p:attrName>
                                            </p:attrNameLst>
                                          </p:cBhvr>
                                          <p:tavLst>
                                            <p:tav tm="0">
                                              <p:val>
                                                <p:strVal val="#ppt_y-.03"/>
                                              </p:val>
                                            </p:tav>
                                            <p:tav tm="100000">
                                              <p:val>
                                                <p:strVal val="#ppt_y"/>
                                              </p:val>
                                            </p:tav>
                                          </p:tavLst>
                                        </p:anim>
                                      </p:childTnLst>
                                    </p:cTn>
                                  </p:par>
                                  <p:par>
                                    <p:cTn id="29" presetID="37" presetClass="entr" presetSubtype="0" fill="hold" grpId="0" nodeType="withEffect">
                                      <p:stCondLst>
                                        <p:cond delay="500"/>
                                      </p:stCondLst>
                                      <p:childTnLst>
                                        <p:set>
                                          <p:cBhvr>
                                            <p:cTn id="30" dur="1" fill="hold">
                                              <p:stCondLst>
                                                <p:cond delay="0"/>
                                              </p:stCondLst>
                                            </p:cTn>
                                            <p:tgtEl>
                                              <p:spTgt spid="7"/>
                                            </p:tgtEl>
                                            <p:attrNameLst>
                                              <p:attrName>style.visibility</p:attrName>
                                            </p:attrNameLst>
                                          </p:cBhvr>
                                          <p:to>
                                            <p:strVal val="visible"/>
                                          </p:to>
                                        </p:set>
                                        <p:animEffect transition="in" filter="fade">
                                          <p:cBhvr>
                                            <p:cTn id="31" dur="1000"/>
                                            <p:tgtEl>
                                              <p:spTgt spid="7"/>
                                            </p:tgtEl>
                                          </p:cBhvr>
                                        </p:animEffect>
                                        <p:anim calcmode="lin" valueType="num">
                                          <p:cBhvr>
                                            <p:cTn id="32" dur="1000" fill="hold"/>
                                            <p:tgtEl>
                                              <p:spTgt spid="7"/>
                                            </p:tgtEl>
                                            <p:attrNameLst>
                                              <p:attrName>ppt_x</p:attrName>
                                            </p:attrNameLst>
                                          </p:cBhvr>
                                          <p:tavLst>
                                            <p:tav tm="0">
                                              <p:val>
                                                <p:strVal val="#ppt_x"/>
                                              </p:val>
                                            </p:tav>
                                            <p:tav tm="100000">
                                              <p:val>
                                                <p:strVal val="#ppt_x"/>
                                              </p:val>
                                            </p:tav>
                                          </p:tavLst>
                                        </p:anim>
                                        <p:anim calcmode="lin" valueType="num">
                                          <p:cBhvr>
                                            <p:cTn id="33" dur="900" decel="100000" fill="hold"/>
                                            <p:tgtEl>
                                              <p:spTgt spid="7"/>
                                            </p:tgtEl>
                                            <p:attrNameLst>
                                              <p:attrName>ppt_y</p:attrName>
                                            </p:attrNameLst>
                                          </p:cBhvr>
                                          <p:tavLst>
                                            <p:tav tm="0">
                                              <p:val>
                                                <p:strVal val="#ppt_y+1"/>
                                              </p:val>
                                            </p:tav>
                                            <p:tav tm="100000">
                                              <p:val>
                                                <p:strVal val="#ppt_y-.03"/>
                                              </p:val>
                                            </p:tav>
                                          </p:tavLst>
                                        </p:anim>
                                        <p:anim calcmode="lin" valueType="num">
                                          <p:cBhvr>
                                            <p:cTn id="34" dur="100" accel="100000" fill="hold">
                                              <p:stCondLst>
                                                <p:cond delay="900"/>
                                              </p:stCondLst>
                                            </p:cTn>
                                            <p:tgtEl>
                                              <p:spTgt spid="7"/>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p:bldP spid="5" grpId="0"/>
          <p:bldP spid="7" grpId="0"/>
        </p:bldLst>
      </p:timing>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LIDE TOOLS.GUIDESSETTING" val="{&quot;Id&quot;:&quot;GuidesStyle_Normal&quot;,&quot;Name&quot;:&quot;正常&quot;,&quot;HeaderHeight&quot;:10.0,&quot;FooterHeight&quot;:4.0,&quot;SideMargin&quot;:3.0,&quot;TopMargin&quot;:3.0,&quot;BottomMargin&quot;:3.0,&quot;IntervalMargin&quot;:3.0}"/>
  <p:tag name="ISPRING_ULTRA_SCORM_COURSE_ID" val="CC56353B-2320-4AF6-9DC5-D7A1E0913980"/>
  <p:tag name="ISPRING_SCORM_ENDPOINT" val="&lt;endpoint&gt;&lt;enable&gt;0&lt;/enable&gt;&lt;lrs&gt;http://&lt;/lrs&gt;&lt;auth&gt;0&lt;/auth&gt;&lt;login&gt;&lt;/login&gt;&lt;password&gt;&lt;/password&gt;&lt;key&gt;&lt;/key&gt;&lt;name&gt;&lt;/name&gt;&lt;email&gt;&lt;/email&gt;&lt;/endpoint&gt;&#10;"/>
  <p:tag name="ISPRING_SCORM_RATE_SLIDES" val="1"/>
  <p:tag name="ISPRINGONLINEFOLDERID" val="0"/>
  <p:tag name="ISPRINGONLINEFOLDERPATH" val="Content List"/>
  <p:tag name="ISPRINGCLOUDFOLDERID" val="0"/>
  <p:tag name="ISPRINGCLOUDFOLDERPATH" val="Repository"/>
  <p:tag name="ISPRING_PLAYERS_CUSTOMIZATION" val="UEsDBBQAAgAIAEOUV0cNwDEewAEAANoDAAAPAAAAbm9uZS9wbGF5ZXIueG1spZJPb9QwEMXPW6nfIfK9dpYKUa0cekDKiaJKC4jbyptME1PHDp4Ju/vtmfzZpFuQQOKQaPIy72fPs/X9sXHJT4hog8/EWqYiAV+E0voqE18+5zd34v799ZVunTlBTGyZCR88iKQELKJtiX2PhupMvBAkQ0XCL4+bI9pM1ETtRqnD4SAPtzLESr1J07X69vBxW9TQmBvrkYwvmLvs5VYkbbQhWjpl4l0qrq9WA/ICZ5F7fIXBdf3KKIvQqDYCgieIatz2bN3Q3838NMErOrWAgkdfDbPvTfH8EMrOAfbaSo9tWyDqCYO20rSx6zufYCwyMTbsGkA0FaB0vhJq9Ko/mPWTM1hPHLzA9ty22zuLNYsjfejeLerubBmyVxNHXYJ0M0wwnGLeOZeDoS5CKZIIPzrLVd5jv85HkK7FuJzn7h0+Wy/xULDGVW4KCvH0gR18JFOUco5ejtHLwdTbh+ITF49TnNsFMgezhKBratzbf86j7/6fOEp4Mp0jcV7B+hKOueW/BA2PQsAz9pqk1sl+tTOVd9ftmxdX40Iadzdl8R1FQiZWwNewNGTUos8w9Zqm1fg5JTTHotXv91JPRC5/AVBLAQIAABQAAgAIAEOUV0cNwDEewAEAANoDAAAPAAAAAAAAAAEAAAAAAAAAAABub25lL3BsYXllci54bWxQSwUGAAAAAAEAAQA9AAAA7QEAAAAA"/>
  <p:tag name="ISPRING_PRESENTATION_TITLE" val="演示文稿1"/>
</p:tagLst>
</file>

<file path=ppt/tags/tag10.xml><?xml version="1.0" encoding="utf-8"?>
<p:tagLst xmlns:a="http://schemas.openxmlformats.org/drawingml/2006/main" xmlns:r="http://schemas.openxmlformats.org/officeDocument/2006/relationships" xmlns:p="http://schemas.openxmlformats.org/presentationml/2006/main">
  <p:tag name="PA" val="v4.0.0"/>
</p:tagLst>
</file>

<file path=ppt/tags/tag11.xml><?xml version="1.0" encoding="utf-8"?>
<p:tagLst xmlns:a="http://schemas.openxmlformats.org/drawingml/2006/main" xmlns:r="http://schemas.openxmlformats.org/officeDocument/2006/relationships" xmlns:p="http://schemas.openxmlformats.org/presentationml/2006/main">
  <p:tag name="PA" val="v4.0.0"/>
</p:tagLst>
</file>

<file path=ppt/tags/tag12.xml><?xml version="1.0" encoding="utf-8"?>
<p:tagLst xmlns:a="http://schemas.openxmlformats.org/drawingml/2006/main" xmlns:r="http://schemas.openxmlformats.org/officeDocument/2006/relationships" xmlns:p="http://schemas.openxmlformats.org/presentationml/2006/main">
  <p:tag name="PA" val="v4.0.0"/>
</p:tagLst>
</file>

<file path=ppt/tags/tag13.xml><?xml version="1.0" encoding="utf-8"?>
<p:tagLst xmlns:a="http://schemas.openxmlformats.org/drawingml/2006/main" xmlns:r="http://schemas.openxmlformats.org/officeDocument/2006/relationships" xmlns:p="http://schemas.openxmlformats.org/presentationml/2006/main">
  <p:tag name="PA" val="v4.0.0"/>
</p:tagLst>
</file>

<file path=ppt/tags/tag14.xml><?xml version="1.0" encoding="utf-8"?>
<p:tagLst xmlns:a="http://schemas.openxmlformats.org/drawingml/2006/main" xmlns:r="http://schemas.openxmlformats.org/officeDocument/2006/relationships" xmlns:p="http://schemas.openxmlformats.org/presentationml/2006/main">
  <p:tag name="PA" val="v4.0.0"/>
</p:tagLst>
</file>

<file path=ppt/tags/tag15.xml><?xml version="1.0" encoding="utf-8"?>
<p:tagLst xmlns:a="http://schemas.openxmlformats.org/drawingml/2006/main" xmlns:r="http://schemas.openxmlformats.org/officeDocument/2006/relationships" xmlns:p="http://schemas.openxmlformats.org/presentationml/2006/main">
  <p:tag name="PA" val="v4.0.0"/>
</p:tagLst>
</file>

<file path=ppt/tags/tag16.xml><?xml version="1.0" encoding="utf-8"?>
<p:tagLst xmlns:a="http://schemas.openxmlformats.org/drawingml/2006/main" xmlns:r="http://schemas.openxmlformats.org/officeDocument/2006/relationships" xmlns:p="http://schemas.openxmlformats.org/presentationml/2006/main">
  <p:tag name="PA" val="v4.0.0"/>
</p:tagLst>
</file>

<file path=ppt/tags/tag17.xml><?xml version="1.0" encoding="utf-8"?>
<p:tagLst xmlns:a="http://schemas.openxmlformats.org/drawingml/2006/main" xmlns:r="http://schemas.openxmlformats.org/officeDocument/2006/relationships" xmlns:p="http://schemas.openxmlformats.org/presentationml/2006/main">
  <p:tag name="PA" val="v3.2.0"/>
</p:tagLst>
</file>

<file path=ppt/tags/tag18.xml><?xml version="1.0" encoding="utf-8"?>
<p:tagLst xmlns:a="http://schemas.openxmlformats.org/drawingml/2006/main" xmlns:r="http://schemas.openxmlformats.org/officeDocument/2006/relationships" xmlns:p="http://schemas.openxmlformats.org/presentationml/2006/main">
  <p:tag name="PA" val="v3.2.0"/>
</p:tagLst>
</file>

<file path=ppt/tags/tag19.xml><?xml version="1.0" encoding="utf-8"?>
<p:tagLst xmlns:a="http://schemas.openxmlformats.org/drawingml/2006/main" xmlns:r="http://schemas.openxmlformats.org/officeDocument/2006/relationships" xmlns:p="http://schemas.openxmlformats.org/presentationml/2006/main">
  <p:tag name="PA" val="v3.2.0"/>
</p:tagLst>
</file>

<file path=ppt/tags/tag2.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OTHERS"/>
  <p:tag name="ID" val="553512"/>
</p:tagLst>
</file>

<file path=ppt/tags/tag20.xml><?xml version="1.0" encoding="utf-8"?>
<p:tagLst xmlns:a="http://schemas.openxmlformats.org/drawingml/2006/main" xmlns:r="http://schemas.openxmlformats.org/officeDocument/2006/relationships" xmlns:p="http://schemas.openxmlformats.org/presentationml/2006/main">
  <p:tag name="PA" val="v3.2.0"/>
</p:tagLst>
</file>

<file path=ppt/tags/tag21.xml><?xml version="1.0" encoding="utf-8"?>
<p:tagLst xmlns:a="http://schemas.openxmlformats.org/drawingml/2006/main" xmlns:r="http://schemas.openxmlformats.org/officeDocument/2006/relationships" xmlns:p="http://schemas.openxmlformats.org/presentationml/2006/main">
  <p:tag name="PA" val="v3.2.0"/>
</p:tagLst>
</file>

<file path=ppt/tags/tag22.xml><?xml version="1.0" encoding="utf-8"?>
<p:tagLst xmlns:a="http://schemas.openxmlformats.org/drawingml/2006/main" xmlns:r="http://schemas.openxmlformats.org/officeDocument/2006/relationships" xmlns:p="http://schemas.openxmlformats.org/presentationml/2006/main">
  <p:tag name="PA" val="v3.2.0"/>
</p:tagLst>
</file>

<file path=ppt/tags/tag23.xml><?xml version="1.0" encoding="utf-8"?>
<p:tagLst xmlns:a="http://schemas.openxmlformats.org/drawingml/2006/main" xmlns:r="http://schemas.openxmlformats.org/officeDocument/2006/relationships" xmlns:p="http://schemas.openxmlformats.org/presentationml/2006/main">
  <p:tag name="PA" val="v3.2.0"/>
</p:tagLst>
</file>

<file path=ppt/tags/tag24.xml><?xml version="1.0" encoding="utf-8"?>
<p:tagLst xmlns:a="http://schemas.openxmlformats.org/drawingml/2006/main" xmlns:r="http://schemas.openxmlformats.org/officeDocument/2006/relationships" xmlns:p="http://schemas.openxmlformats.org/presentationml/2006/main">
  <p:tag name="PA" val="v3.2.0"/>
</p:tagLst>
</file>

<file path=ppt/tags/tag25.xml><?xml version="1.0" encoding="utf-8"?>
<p:tagLst xmlns:a="http://schemas.openxmlformats.org/drawingml/2006/main" xmlns:r="http://schemas.openxmlformats.org/officeDocument/2006/relationships" xmlns:p="http://schemas.openxmlformats.org/presentationml/2006/main">
  <p:tag name="PA" val="v3.2.0"/>
</p:tagLst>
</file>

<file path=ppt/tags/tag26.xml><?xml version="1.0" encoding="utf-8"?>
<p:tagLst xmlns:a="http://schemas.openxmlformats.org/drawingml/2006/main" xmlns:r="http://schemas.openxmlformats.org/officeDocument/2006/relationships" xmlns:p="http://schemas.openxmlformats.org/presentationml/2006/main">
  <p:tag name="PA" val="v4.0.0"/>
</p:tagLst>
</file>

<file path=ppt/tags/tag27.xml><?xml version="1.0" encoding="utf-8"?>
<p:tagLst xmlns:a="http://schemas.openxmlformats.org/drawingml/2006/main" xmlns:r="http://schemas.openxmlformats.org/officeDocument/2006/relationships" xmlns:p="http://schemas.openxmlformats.org/presentationml/2006/main">
  <p:tag name="PA" val="v4.0.0"/>
</p:tagLst>
</file>

<file path=ppt/tags/tag28.xml><?xml version="1.0" encoding="utf-8"?>
<p:tagLst xmlns:a="http://schemas.openxmlformats.org/drawingml/2006/main" xmlns:r="http://schemas.openxmlformats.org/officeDocument/2006/relationships" xmlns:p="http://schemas.openxmlformats.org/presentationml/2006/main">
  <p:tag name="PA" val="v3.2.0"/>
</p:tagLst>
</file>

<file path=ppt/tags/tag29.xml><?xml version="1.0" encoding="utf-8"?>
<p:tagLst xmlns:a="http://schemas.openxmlformats.org/drawingml/2006/main" xmlns:r="http://schemas.openxmlformats.org/officeDocument/2006/relationships" xmlns:p="http://schemas.openxmlformats.org/presentationml/2006/main">
  <p:tag name="PA" val="v4.0.0"/>
</p:tagLst>
</file>

<file path=ppt/tags/tag3.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OTHERS"/>
  <p:tag name="ID" val="553512"/>
</p:tagLst>
</file>

<file path=ppt/tags/tag30.xml><?xml version="1.0" encoding="utf-8"?>
<p:tagLst xmlns:a="http://schemas.openxmlformats.org/drawingml/2006/main" xmlns:r="http://schemas.openxmlformats.org/officeDocument/2006/relationships" xmlns:p="http://schemas.openxmlformats.org/presentationml/2006/main">
  <p:tag name="PA" val="v4.0.0"/>
</p:tagLst>
</file>

<file path=ppt/tags/tag31.xml><?xml version="1.0" encoding="utf-8"?>
<p:tagLst xmlns:a="http://schemas.openxmlformats.org/drawingml/2006/main" xmlns:r="http://schemas.openxmlformats.org/officeDocument/2006/relationships" xmlns:p="http://schemas.openxmlformats.org/presentationml/2006/main">
  <p:tag name="PA" val="v4.0.0"/>
</p:tagLst>
</file>

<file path=ppt/tags/tag32.xml><?xml version="1.0" encoding="utf-8"?>
<p:tagLst xmlns:a="http://schemas.openxmlformats.org/drawingml/2006/main" xmlns:r="http://schemas.openxmlformats.org/officeDocument/2006/relationships" xmlns:p="http://schemas.openxmlformats.org/presentationml/2006/main">
  <p:tag name="PA" val="v3.2.0"/>
</p:tagLst>
</file>

<file path=ppt/tags/tag33.xml><?xml version="1.0" encoding="utf-8"?>
<p:tagLst xmlns:a="http://schemas.openxmlformats.org/drawingml/2006/main" xmlns:r="http://schemas.openxmlformats.org/officeDocument/2006/relationships" xmlns:p="http://schemas.openxmlformats.org/presentationml/2006/main">
  <p:tag name="PA" val="v3.2.0"/>
</p:tagLst>
</file>

<file path=ppt/tags/tag34.xml><?xml version="1.0" encoding="utf-8"?>
<p:tagLst xmlns:a="http://schemas.openxmlformats.org/drawingml/2006/main" xmlns:r="http://schemas.openxmlformats.org/officeDocument/2006/relationships" xmlns:p="http://schemas.openxmlformats.org/presentationml/2006/main">
  <p:tag name="PA" val="v3.2.0"/>
</p:tagLst>
</file>

<file path=ppt/tags/tag35.xml><?xml version="1.0" encoding="utf-8"?>
<p:tagLst xmlns:a="http://schemas.openxmlformats.org/drawingml/2006/main" xmlns:r="http://schemas.openxmlformats.org/officeDocument/2006/relationships" xmlns:p="http://schemas.openxmlformats.org/presentationml/2006/main">
  <p:tag name="PA" val="v3.2.0"/>
</p:tagLst>
</file>

<file path=ppt/tags/tag36.xml><?xml version="1.0" encoding="utf-8"?>
<p:tagLst xmlns:a="http://schemas.openxmlformats.org/drawingml/2006/main" xmlns:r="http://schemas.openxmlformats.org/officeDocument/2006/relationships" xmlns:p="http://schemas.openxmlformats.org/presentationml/2006/main">
  <p:tag name="PA" val="v3.2.0"/>
</p:tagLst>
</file>

<file path=ppt/tags/tag37.xml><?xml version="1.0" encoding="utf-8"?>
<p:tagLst xmlns:a="http://schemas.openxmlformats.org/drawingml/2006/main" xmlns:r="http://schemas.openxmlformats.org/officeDocument/2006/relationships" xmlns:p="http://schemas.openxmlformats.org/presentationml/2006/main">
  <p:tag name="PA" val="v3.2.0"/>
</p:tagLst>
</file>

<file path=ppt/tags/tag38.xml><?xml version="1.0" encoding="utf-8"?>
<p:tagLst xmlns:a="http://schemas.openxmlformats.org/drawingml/2006/main" xmlns:r="http://schemas.openxmlformats.org/officeDocument/2006/relationships" xmlns:p="http://schemas.openxmlformats.org/presentationml/2006/main">
  <p:tag name="PA" val="v3.2.0"/>
</p:tagLst>
</file>

<file path=ppt/tags/tag39.xml><?xml version="1.0" encoding="utf-8"?>
<p:tagLst xmlns:a="http://schemas.openxmlformats.org/drawingml/2006/main" xmlns:r="http://schemas.openxmlformats.org/officeDocument/2006/relationships" xmlns:p="http://schemas.openxmlformats.org/presentationml/2006/main">
  <p:tag name="PA" val="v3.2.0"/>
</p:tagLst>
</file>

<file path=ppt/tags/tag4.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ENTRY"/>
  <p:tag name="ID" val="553512"/>
  <p:tag name="MH_ORDER" val="1"/>
</p:tagLst>
</file>

<file path=ppt/tags/tag40.xml><?xml version="1.0" encoding="utf-8"?>
<p:tagLst xmlns:a="http://schemas.openxmlformats.org/drawingml/2006/main" xmlns:r="http://schemas.openxmlformats.org/officeDocument/2006/relationships" xmlns:p="http://schemas.openxmlformats.org/presentationml/2006/main">
  <p:tag name="PA" val="v3.2.0"/>
</p:tagLst>
</file>

<file path=ppt/tags/tag41.xml><?xml version="1.0" encoding="utf-8"?>
<p:tagLst xmlns:a="http://schemas.openxmlformats.org/drawingml/2006/main" xmlns:r="http://schemas.openxmlformats.org/officeDocument/2006/relationships" xmlns:p="http://schemas.openxmlformats.org/presentationml/2006/main">
  <p:tag name="PA" val="v3.2.0"/>
</p:tagLst>
</file>

<file path=ppt/tags/tag42.xml><?xml version="1.0" encoding="utf-8"?>
<p:tagLst xmlns:a="http://schemas.openxmlformats.org/drawingml/2006/main" xmlns:r="http://schemas.openxmlformats.org/officeDocument/2006/relationships" xmlns:p="http://schemas.openxmlformats.org/presentationml/2006/main">
  <p:tag name="PA" val="v3.2.0"/>
</p:tagLst>
</file>

<file path=ppt/tags/tag43.xml><?xml version="1.0" encoding="utf-8"?>
<p:tagLst xmlns:a="http://schemas.openxmlformats.org/drawingml/2006/main" xmlns:r="http://schemas.openxmlformats.org/officeDocument/2006/relationships" xmlns:p="http://schemas.openxmlformats.org/presentationml/2006/main">
  <p:tag name="PA" val="v3.2.0"/>
</p:tagLst>
</file>

<file path=ppt/tags/tag44.xml><?xml version="1.0" encoding="utf-8"?>
<p:tagLst xmlns:a="http://schemas.openxmlformats.org/drawingml/2006/main" xmlns:r="http://schemas.openxmlformats.org/officeDocument/2006/relationships" xmlns:p="http://schemas.openxmlformats.org/presentationml/2006/main">
  <p:tag name="PA" val="v3.2.0"/>
</p:tagLst>
</file>

<file path=ppt/tags/tag45.xml><?xml version="1.0" encoding="utf-8"?>
<p:tagLst xmlns:a="http://schemas.openxmlformats.org/drawingml/2006/main" xmlns:r="http://schemas.openxmlformats.org/officeDocument/2006/relationships" xmlns:p="http://schemas.openxmlformats.org/presentationml/2006/main">
  <p:tag name="PA" val="v3.2.0"/>
</p:tagLst>
</file>

<file path=ppt/tags/tag46.xml><?xml version="1.0" encoding="utf-8"?>
<p:tagLst xmlns:a="http://schemas.openxmlformats.org/drawingml/2006/main" xmlns:r="http://schemas.openxmlformats.org/officeDocument/2006/relationships" xmlns:p="http://schemas.openxmlformats.org/presentationml/2006/main">
  <p:tag name="PA" val="v3.2.0"/>
</p:tagLst>
</file>

<file path=ppt/tags/tag47.xml><?xml version="1.0" encoding="utf-8"?>
<p:tagLst xmlns:a="http://schemas.openxmlformats.org/drawingml/2006/main" xmlns:r="http://schemas.openxmlformats.org/officeDocument/2006/relationships" xmlns:p="http://schemas.openxmlformats.org/presentationml/2006/main">
  <p:tag name="PA" val="v3.2.0"/>
</p:tagLst>
</file>

<file path=ppt/tags/tag48.xml><?xml version="1.0" encoding="utf-8"?>
<p:tagLst xmlns:a="http://schemas.openxmlformats.org/drawingml/2006/main" xmlns:r="http://schemas.openxmlformats.org/officeDocument/2006/relationships" xmlns:p="http://schemas.openxmlformats.org/presentationml/2006/main">
  <p:tag name="PA" val="v3.2.0"/>
</p:tagLst>
</file>

<file path=ppt/tags/tag49.xml><?xml version="1.0" encoding="utf-8"?>
<p:tagLst xmlns:a="http://schemas.openxmlformats.org/drawingml/2006/main" xmlns:r="http://schemas.openxmlformats.org/officeDocument/2006/relationships" xmlns:p="http://schemas.openxmlformats.org/presentationml/2006/main">
  <p:tag name="PA" val="v3.2.0"/>
</p:tagLst>
</file>

<file path=ppt/tags/tag5.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ENTRY"/>
  <p:tag name="ID" val="553512"/>
  <p:tag name="MH_ORDER" val="2"/>
</p:tagLst>
</file>

<file path=ppt/tags/tag50.xml><?xml version="1.0" encoding="utf-8"?>
<p:tagLst xmlns:a="http://schemas.openxmlformats.org/drawingml/2006/main" xmlns:r="http://schemas.openxmlformats.org/officeDocument/2006/relationships" xmlns:p="http://schemas.openxmlformats.org/presentationml/2006/main">
  <p:tag name="PA" val="v3.2.0"/>
</p:tagLst>
</file>

<file path=ppt/tags/tag51.xml><?xml version="1.0" encoding="utf-8"?>
<p:tagLst xmlns:a="http://schemas.openxmlformats.org/drawingml/2006/main" xmlns:r="http://schemas.openxmlformats.org/officeDocument/2006/relationships" xmlns:p="http://schemas.openxmlformats.org/presentationml/2006/main">
  <p:tag name="PA" val="v3.2.0"/>
</p:tagLst>
</file>

<file path=ppt/tags/tag52.xml><?xml version="1.0" encoding="utf-8"?>
<p:tagLst xmlns:a="http://schemas.openxmlformats.org/drawingml/2006/main" xmlns:r="http://schemas.openxmlformats.org/officeDocument/2006/relationships" xmlns:p="http://schemas.openxmlformats.org/presentationml/2006/main">
  <p:tag name="PA" val="v3.2.0"/>
</p:tagLst>
</file>

<file path=ppt/tags/tag53.xml><?xml version="1.0" encoding="utf-8"?>
<p:tagLst xmlns:a="http://schemas.openxmlformats.org/drawingml/2006/main" xmlns:r="http://schemas.openxmlformats.org/officeDocument/2006/relationships" xmlns:p="http://schemas.openxmlformats.org/presentationml/2006/main">
  <p:tag name="PA" val="v3.2.0"/>
</p:tagLst>
</file>

<file path=ppt/tags/tag54.xml><?xml version="1.0" encoding="utf-8"?>
<p:tagLst xmlns:a="http://schemas.openxmlformats.org/drawingml/2006/main" xmlns:r="http://schemas.openxmlformats.org/officeDocument/2006/relationships" xmlns:p="http://schemas.openxmlformats.org/presentationml/2006/main">
  <p:tag name="PA" val="v3.2.0"/>
</p:tagLst>
</file>

<file path=ppt/tags/tag55.xml><?xml version="1.0" encoding="utf-8"?>
<p:tagLst xmlns:a="http://schemas.openxmlformats.org/drawingml/2006/main" xmlns:r="http://schemas.openxmlformats.org/officeDocument/2006/relationships" xmlns:p="http://schemas.openxmlformats.org/presentationml/2006/main">
  <p:tag name="PA" val="v3.2.0"/>
</p:tagLst>
</file>

<file path=ppt/tags/tag56.xml><?xml version="1.0" encoding="utf-8"?>
<p:tagLst xmlns:a="http://schemas.openxmlformats.org/drawingml/2006/main" xmlns:r="http://schemas.openxmlformats.org/officeDocument/2006/relationships" xmlns:p="http://schemas.openxmlformats.org/presentationml/2006/main">
  <p:tag name="PA" val="v3.2.0"/>
</p:tagLst>
</file>

<file path=ppt/tags/tag57.xml><?xml version="1.0" encoding="utf-8"?>
<p:tagLst xmlns:a="http://schemas.openxmlformats.org/drawingml/2006/main" xmlns:r="http://schemas.openxmlformats.org/officeDocument/2006/relationships" xmlns:p="http://schemas.openxmlformats.org/presentationml/2006/main">
  <p:tag name="PA" val="v3.2.0"/>
</p:tagLst>
</file>

<file path=ppt/tags/tag58.xml><?xml version="1.0" encoding="utf-8"?>
<p:tagLst xmlns:a="http://schemas.openxmlformats.org/drawingml/2006/main" xmlns:r="http://schemas.openxmlformats.org/officeDocument/2006/relationships" xmlns:p="http://schemas.openxmlformats.org/presentationml/2006/main">
  <p:tag name="PA" val="v3.2.0"/>
</p:tagLst>
</file>

<file path=ppt/tags/tag59.xml><?xml version="1.0" encoding="utf-8"?>
<p:tagLst xmlns:a="http://schemas.openxmlformats.org/drawingml/2006/main" xmlns:r="http://schemas.openxmlformats.org/officeDocument/2006/relationships" xmlns:p="http://schemas.openxmlformats.org/presentationml/2006/main">
  <p:tag name="PA" val="v3.2.0"/>
</p:tagLst>
</file>

<file path=ppt/tags/tag6.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ENTRY"/>
  <p:tag name="ID" val="553512"/>
  <p:tag name="MH_ORDER" val="3"/>
</p:tagLst>
</file>

<file path=ppt/tags/tag60.xml><?xml version="1.0" encoding="utf-8"?>
<p:tagLst xmlns:a="http://schemas.openxmlformats.org/drawingml/2006/main" xmlns:r="http://schemas.openxmlformats.org/officeDocument/2006/relationships" xmlns:p="http://schemas.openxmlformats.org/presentationml/2006/main">
  <p:tag name="PA" val="v3.2.0"/>
</p:tagLst>
</file>

<file path=ppt/tags/tag61.xml><?xml version="1.0" encoding="utf-8"?>
<p:tagLst xmlns:a="http://schemas.openxmlformats.org/drawingml/2006/main" xmlns:r="http://schemas.openxmlformats.org/officeDocument/2006/relationships" xmlns:p="http://schemas.openxmlformats.org/presentationml/2006/main">
  <p:tag name="PA" val="v3.2.0"/>
</p:tagLst>
</file>

<file path=ppt/tags/tag62.xml><?xml version="1.0" encoding="utf-8"?>
<p:tagLst xmlns:a="http://schemas.openxmlformats.org/drawingml/2006/main" xmlns:r="http://schemas.openxmlformats.org/officeDocument/2006/relationships" xmlns:p="http://schemas.openxmlformats.org/presentationml/2006/main">
  <p:tag name="PA" val="v3.2.0"/>
</p:tagLst>
</file>

<file path=ppt/tags/tag63.xml><?xml version="1.0" encoding="utf-8"?>
<p:tagLst xmlns:a="http://schemas.openxmlformats.org/drawingml/2006/main" xmlns:r="http://schemas.openxmlformats.org/officeDocument/2006/relationships" xmlns:p="http://schemas.openxmlformats.org/presentationml/2006/main">
  <p:tag name="PA" val="v4.0.0"/>
</p:tagLst>
</file>

<file path=ppt/tags/tag64.xml><?xml version="1.0" encoding="utf-8"?>
<p:tagLst xmlns:a="http://schemas.openxmlformats.org/drawingml/2006/main" xmlns:r="http://schemas.openxmlformats.org/officeDocument/2006/relationships" xmlns:p="http://schemas.openxmlformats.org/presentationml/2006/main">
  <p:tag name="PA" val="v4.0.0"/>
</p:tagLst>
</file>

<file path=ppt/tags/tag65.xml><?xml version="1.0" encoding="utf-8"?>
<p:tagLst xmlns:a="http://schemas.openxmlformats.org/drawingml/2006/main" xmlns:r="http://schemas.openxmlformats.org/officeDocument/2006/relationships" xmlns:p="http://schemas.openxmlformats.org/presentationml/2006/main">
  <p:tag name="PA" val="v4.0.0"/>
</p:tagLst>
</file>

<file path=ppt/tags/tag66.xml><?xml version="1.0" encoding="utf-8"?>
<p:tagLst xmlns:a="http://schemas.openxmlformats.org/drawingml/2006/main" xmlns:r="http://schemas.openxmlformats.org/officeDocument/2006/relationships" xmlns:p="http://schemas.openxmlformats.org/presentationml/2006/main">
  <p:tag name="PA" val="v3.2.0"/>
</p:tagLst>
</file>

<file path=ppt/tags/tag67.xml><?xml version="1.0" encoding="utf-8"?>
<p:tagLst xmlns:a="http://schemas.openxmlformats.org/drawingml/2006/main" xmlns:r="http://schemas.openxmlformats.org/officeDocument/2006/relationships" xmlns:p="http://schemas.openxmlformats.org/presentationml/2006/main">
  <p:tag name="PA" val="v4.0.0"/>
</p:tagLst>
</file>

<file path=ppt/tags/tag68.xml><?xml version="1.0" encoding="utf-8"?>
<p:tagLst xmlns:a="http://schemas.openxmlformats.org/drawingml/2006/main" xmlns:r="http://schemas.openxmlformats.org/officeDocument/2006/relationships" xmlns:p="http://schemas.openxmlformats.org/presentationml/2006/main">
  <p:tag name="PA" val="v4.0.0"/>
</p:tagLst>
</file>

<file path=ppt/tags/tag69.xml><?xml version="1.0" encoding="utf-8"?>
<p:tagLst xmlns:a="http://schemas.openxmlformats.org/drawingml/2006/main" xmlns:r="http://schemas.openxmlformats.org/officeDocument/2006/relationships" xmlns:p="http://schemas.openxmlformats.org/presentationml/2006/main">
  <p:tag name="PA" val="v4.0.0"/>
</p:tagLst>
</file>

<file path=ppt/tags/tag7.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ENTRY"/>
  <p:tag name="ID" val="553512"/>
  <p:tag name="MH_ORDER" val="4"/>
</p:tagLst>
</file>

<file path=ppt/tags/tag70.xml><?xml version="1.0" encoding="utf-8"?>
<p:tagLst xmlns:a="http://schemas.openxmlformats.org/drawingml/2006/main" xmlns:r="http://schemas.openxmlformats.org/officeDocument/2006/relationships" xmlns:p="http://schemas.openxmlformats.org/presentationml/2006/main">
  <p:tag name="PA" val="v4.0.0"/>
</p:tagLst>
</file>

<file path=ppt/tags/tag71.xml><?xml version="1.0" encoding="utf-8"?>
<p:tagLst xmlns:a="http://schemas.openxmlformats.org/drawingml/2006/main" xmlns:r="http://schemas.openxmlformats.org/officeDocument/2006/relationships" xmlns:p="http://schemas.openxmlformats.org/presentationml/2006/main">
  <p:tag name="PA" val="v3.2.0"/>
</p:tagLst>
</file>

<file path=ppt/tags/tag72.xml><?xml version="1.0" encoding="utf-8"?>
<p:tagLst xmlns:a="http://schemas.openxmlformats.org/drawingml/2006/main" xmlns:r="http://schemas.openxmlformats.org/officeDocument/2006/relationships" xmlns:p="http://schemas.openxmlformats.org/presentationml/2006/main">
  <p:tag name="PA" val="v3.2.0"/>
</p:tagLst>
</file>

<file path=ppt/tags/tag73.xml><?xml version="1.0" encoding="utf-8"?>
<p:tagLst xmlns:a="http://schemas.openxmlformats.org/drawingml/2006/main" xmlns:r="http://schemas.openxmlformats.org/officeDocument/2006/relationships" xmlns:p="http://schemas.openxmlformats.org/presentationml/2006/main">
  <p:tag name="PA" val="v3.2.0"/>
</p:tagLst>
</file>

<file path=ppt/tags/tag74.xml><?xml version="1.0" encoding="utf-8"?>
<p:tagLst xmlns:a="http://schemas.openxmlformats.org/drawingml/2006/main" xmlns:r="http://schemas.openxmlformats.org/officeDocument/2006/relationships" xmlns:p="http://schemas.openxmlformats.org/presentationml/2006/main">
  <p:tag name="PA" val="v3.2.0"/>
</p:tagLst>
</file>

<file path=ppt/tags/tag75.xml><?xml version="1.0" encoding="utf-8"?>
<p:tagLst xmlns:a="http://schemas.openxmlformats.org/drawingml/2006/main" xmlns:r="http://schemas.openxmlformats.org/officeDocument/2006/relationships" xmlns:p="http://schemas.openxmlformats.org/presentationml/2006/main">
  <p:tag name="PA" val="v3.2.0"/>
</p:tagLst>
</file>

<file path=ppt/tags/tag76.xml><?xml version="1.0" encoding="utf-8"?>
<p:tagLst xmlns:a="http://schemas.openxmlformats.org/drawingml/2006/main" xmlns:r="http://schemas.openxmlformats.org/officeDocument/2006/relationships" xmlns:p="http://schemas.openxmlformats.org/presentationml/2006/main">
  <p:tag name="PA" val="v3.2.0"/>
</p:tagLst>
</file>

<file path=ppt/tags/tag77.xml><?xml version="1.0" encoding="utf-8"?>
<p:tagLst xmlns:a="http://schemas.openxmlformats.org/drawingml/2006/main" xmlns:r="http://schemas.openxmlformats.org/officeDocument/2006/relationships" xmlns:p="http://schemas.openxmlformats.org/presentationml/2006/main">
  <p:tag name="PA" val="v3.2.0"/>
</p:tagLst>
</file>

<file path=ppt/tags/tag78.xml><?xml version="1.0" encoding="utf-8"?>
<p:tagLst xmlns:a="http://schemas.openxmlformats.org/drawingml/2006/main" xmlns:r="http://schemas.openxmlformats.org/officeDocument/2006/relationships" xmlns:p="http://schemas.openxmlformats.org/presentationml/2006/main">
  <p:tag name="PA" val="v3.2.0"/>
</p:tagLst>
</file>

<file path=ppt/tags/tag79.xml><?xml version="1.0" encoding="utf-8"?>
<p:tagLst xmlns:a="http://schemas.openxmlformats.org/drawingml/2006/main" xmlns:r="http://schemas.openxmlformats.org/officeDocument/2006/relationships" xmlns:p="http://schemas.openxmlformats.org/presentationml/2006/main">
  <p:tag name="PA" val="v3.2.0"/>
</p:tagLst>
</file>

<file path=ppt/tags/tag8.xml><?xml version="1.0" encoding="utf-8"?>
<p:tagLst xmlns:a="http://schemas.openxmlformats.org/drawingml/2006/main" xmlns:r="http://schemas.openxmlformats.org/officeDocument/2006/relationships" xmlns:p="http://schemas.openxmlformats.org/presentationml/2006/main">
  <p:tag name="PA" val="v4.0.0"/>
</p:tagLst>
</file>

<file path=ppt/tags/tag80.xml><?xml version="1.0" encoding="utf-8"?>
<p:tagLst xmlns:a="http://schemas.openxmlformats.org/drawingml/2006/main" xmlns:r="http://schemas.openxmlformats.org/officeDocument/2006/relationships" xmlns:p="http://schemas.openxmlformats.org/presentationml/2006/main">
  <p:tag name="PA" val="v3.2.0"/>
</p:tagLst>
</file>

<file path=ppt/tags/tag81.xml><?xml version="1.0" encoding="utf-8"?>
<p:tagLst xmlns:a="http://schemas.openxmlformats.org/drawingml/2006/main" xmlns:r="http://schemas.openxmlformats.org/officeDocument/2006/relationships" xmlns:p="http://schemas.openxmlformats.org/presentationml/2006/main">
  <p:tag name="PA" val="v3.2.0"/>
</p:tagLst>
</file>

<file path=ppt/tags/tag82.xml><?xml version="1.0" encoding="utf-8"?>
<p:tagLst xmlns:a="http://schemas.openxmlformats.org/drawingml/2006/main" xmlns:r="http://schemas.openxmlformats.org/officeDocument/2006/relationships" xmlns:p="http://schemas.openxmlformats.org/presentationml/2006/main">
  <p:tag name="PA" val="v3.2.0"/>
</p:tagLst>
</file>

<file path=ppt/tags/tag83.xml><?xml version="1.0" encoding="utf-8"?>
<p:tagLst xmlns:a="http://schemas.openxmlformats.org/drawingml/2006/main" xmlns:r="http://schemas.openxmlformats.org/officeDocument/2006/relationships" xmlns:p="http://schemas.openxmlformats.org/presentationml/2006/main">
  <p:tag name="PA" val="v3.2.0"/>
</p:tagLst>
</file>

<file path=ppt/tags/tag84.xml><?xml version="1.0" encoding="utf-8"?>
<p:tagLst xmlns:a="http://schemas.openxmlformats.org/drawingml/2006/main" xmlns:r="http://schemas.openxmlformats.org/officeDocument/2006/relationships" xmlns:p="http://schemas.openxmlformats.org/presentationml/2006/main">
  <p:tag name="PA" val="v4.0.0"/>
</p:tagLst>
</file>

<file path=ppt/tags/tag85.xml><?xml version="1.0" encoding="utf-8"?>
<p:tagLst xmlns:a="http://schemas.openxmlformats.org/drawingml/2006/main" xmlns:r="http://schemas.openxmlformats.org/officeDocument/2006/relationships" xmlns:p="http://schemas.openxmlformats.org/presentationml/2006/main">
  <p:tag name="PA" val="v4.0.0"/>
</p:tagLst>
</file>

<file path=ppt/tags/tag86.xml><?xml version="1.0" encoding="utf-8"?>
<p:tagLst xmlns:a="http://schemas.openxmlformats.org/drawingml/2006/main" xmlns:r="http://schemas.openxmlformats.org/officeDocument/2006/relationships" xmlns:p="http://schemas.openxmlformats.org/presentationml/2006/main">
  <p:tag name="PA" val="v4.0.0"/>
</p:tagLst>
</file>

<file path=ppt/tags/tag87.xml><?xml version="1.0" encoding="utf-8"?>
<p:tagLst xmlns:a="http://schemas.openxmlformats.org/drawingml/2006/main" xmlns:r="http://schemas.openxmlformats.org/officeDocument/2006/relationships" xmlns:p="http://schemas.openxmlformats.org/presentationml/2006/main">
  <p:tag name="PA" val="v4.0.0"/>
</p:tagLst>
</file>

<file path=ppt/tags/tag88.xml><?xml version="1.0" encoding="utf-8"?>
<p:tagLst xmlns:a="http://schemas.openxmlformats.org/drawingml/2006/main" xmlns:r="http://schemas.openxmlformats.org/officeDocument/2006/relationships" xmlns:p="http://schemas.openxmlformats.org/presentationml/2006/main">
  <p:tag name="PA" val="v4.0.0"/>
</p:tagLst>
</file>

<file path=ppt/tags/tag89.xml><?xml version="1.0" encoding="utf-8"?>
<p:tagLst xmlns:a="http://schemas.openxmlformats.org/drawingml/2006/main" xmlns:r="http://schemas.openxmlformats.org/officeDocument/2006/relationships" xmlns:p="http://schemas.openxmlformats.org/presentationml/2006/main">
  <p:tag name="PA" val="v4.0.0"/>
</p:tagLst>
</file>

<file path=ppt/tags/tag9.xml><?xml version="1.0" encoding="utf-8"?>
<p:tagLst xmlns:a="http://schemas.openxmlformats.org/drawingml/2006/main" xmlns:r="http://schemas.openxmlformats.org/officeDocument/2006/relationships" xmlns:p="http://schemas.openxmlformats.org/presentationml/2006/main">
  <p:tag name="PA" val="v4.0.0"/>
</p:tagLst>
</file>

<file path=ppt/tags/tag90.xml><?xml version="1.0" encoding="utf-8"?>
<p:tagLst xmlns:a="http://schemas.openxmlformats.org/drawingml/2006/main" xmlns:r="http://schemas.openxmlformats.org/officeDocument/2006/relationships" xmlns:p="http://schemas.openxmlformats.org/presentationml/2006/main">
  <p:tag name="PA" val="v4.0.0"/>
</p:tagLst>
</file>

<file path=ppt/tags/tag91.xml><?xml version="1.0" encoding="utf-8"?>
<p:tagLst xmlns:a="http://schemas.openxmlformats.org/drawingml/2006/main" xmlns:r="http://schemas.openxmlformats.org/officeDocument/2006/relationships" xmlns:p="http://schemas.openxmlformats.org/presentationml/2006/main">
  <p:tag name="PA" val="v4.0.0"/>
</p:tagLst>
</file>

<file path=ppt/tags/tag92.xml><?xml version="1.0" encoding="utf-8"?>
<p:tagLst xmlns:a="http://schemas.openxmlformats.org/drawingml/2006/main" xmlns:r="http://schemas.openxmlformats.org/officeDocument/2006/relationships" xmlns:p="http://schemas.openxmlformats.org/presentationml/2006/main">
  <p:tag name="PA" val="v4.0.0"/>
</p:tagLst>
</file>

<file path=ppt/tags/tag93.xml><?xml version="1.0" encoding="utf-8"?>
<p:tagLst xmlns:a="http://schemas.openxmlformats.org/drawingml/2006/main" xmlns:r="http://schemas.openxmlformats.org/officeDocument/2006/relationships" xmlns:p="http://schemas.openxmlformats.org/presentationml/2006/main">
  <p:tag name="PA" val="v4.0.0"/>
</p:tagLst>
</file>

<file path=ppt/tags/tag94.xml><?xml version="1.0" encoding="utf-8"?>
<p:tagLst xmlns:a="http://schemas.openxmlformats.org/drawingml/2006/main" xmlns:r="http://schemas.openxmlformats.org/officeDocument/2006/relationships" xmlns:p="http://schemas.openxmlformats.org/presentationml/2006/main">
  <p:tag name="PA" val="v4.0.0"/>
</p:tagLst>
</file>

<file path=ppt/tags/tag95.xml><?xml version="1.0" encoding="utf-8"?>
<p:tagLst xmlns:a="http://schemas.openxmlformats.org/drawingml/2006/main" xmlns:r="http://schemas.openxmlformats.org/officeDocument/2006/relationships" xmlns:p="http://schemas.openxmlformats.org/presentationml/2006/main">
  <p:tag name="PA" val="v4.0.0"/>
</p:tagLst>
</file>

<file path=ppt/tags/tag96.xml><?xml version="1.0" encoding="utf-8"?>
<p:tagLst xmlns:a="http://schemas.openxmlformats.org/drawingml/2006/main" xmlns:r="http://schemas.openxmlformats.org/officeDocument/2006/relationships" xmlns:p="http://schemas.openxmlformats.org/presentationml/2006/main">
  <p:tag name="PA" val="v4.0.0"/>
</p:tagLst>
</file>

<file path=ppt/tags/tag97.xml><?xml version="1.0" encoding="utf-8"?>
<p:tagLst xmlns:a="http://schemas.openxmlformats.org/drawingml/2006/main" xmlns:r="http://schemas.openxmlformats.org/officeDocument/2006/relationships" xmlns:p="http://schemas.openxmlformats.org/presentationml/2006/main">
  <p:tag name="PA" val="v4.0.0"/>
</p:tagLst>
</file>

<file path=ppt/tags/tag98.xml><?xml version="1.0" encoding="utf-8"?>
<p:tagLst xmlns:a="http://schemas.openxmlformats.org/drawingml/2006/main" xmlns:r="http://schemas.openxmlformats.org/officeDocument/2006/relationships" xmlns:p="http://schemas.openxmlformats.org/presentationml/2006/main">
  <p:tag name="PA" val="v4.0.0"/>
</p:tagLst>
</file>

<file path=ppt/tags/tag99.xml><?xml version="1.0" encoding="utf-8"?>
<p:tagLst xmlns:a="http://schemas.openxmlformats.org/drawingml/2006/main" xmlns:r="http://schemas.openxmlformats.org/officeDocument/2006/relationships" xmlns:p="http://schemas.openxmlformats.org/presentationml/2006/main">
  <p:tag name="PA" val="v4.0.0"/>
</p:tagLst>
</file>

<file path=ppt/theme/theme1.xml><?xml version="1.0" encoding="utf-8"?>
<a:theme xmlns:a="http://schemas.openxmlformats.org/drawingml/2006/main" name="PPT定制1801380800">
  <a:themeElements>
    <a:clrScheme name="MC-欧美风主题色">
      <a:dk1>
        <a:srgbClr val="000000"/>
      </a:dk1>
      <a:lt1>
        <a:srgbClr val="FFFFFF"/>
      </a:lt1>
      <a:dk2>
        <a:srgbClr val="778495"/>
      </a:dk2>
      <a:lt2>
        <a:srgbClr val="F0F0F0"/>
      </a:lt2>
      <a:accent1>
        <a:srgbClr val="0077B5"/>
      </a:accent1>
      <a:accent2>
        <a:srgbClr val="00A0DC"/>
      </a:accent2>
      <a:accent3>
        <a:srgbClr val="283E4A"/>
      </a:accent3>
      <a:accent4>
        <a:srgbClr val="55595D"/>
      </a:accent4>
      <a:accent5>
        <a:srgbClr val="6F7173"/>
      </a:accent5>
      <a:accent6>
        <a:srgbClr val="9B9EA1"/>
      </a:accent6>
      <a:hlink>
        <a:srgbClr val="0077B5"/>
      </a:hlink>
      <a:folHlink>
        <a:srgbClr val="BFBFBF"/>
      </a:folHlink>
    </a:clrScheme>
    <a:fontScheme name="Arial+微软雅黑">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rtlCol="0" anchor="ctr">
        <a:spAutoFit/>
      </a:bodyPr>
      <a:lstStyle>
        <a:defPPr>
          <a:lnSpc>
            <a:spcPct val="120000"/>
          </a:lnSpc>
          <a:defRPr dirty="0" smtClean="0">
            <a:solidFill>
              <a:schemeClr val="tx1">
                <a:lumMod val="75000"/>
                <a:lumOff val="25000"/>
              </a:schemeClr>
            </a:solidFill>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MC-欧美风主题色">
    <a:dk1>
      <a:srgbClr val="000000"/>
    </a:dk1>
    <a:lt1>
      <a:srgbClr val="FFFFFF"/>
    </a:lt1>
    <a:dk2>
      <a:srgbClr val="778495"/>
    </a:dk2>
    <a:lt2>
      <a:srgbClr val="F0F0F0"/>
    </a:lt2>
    <a:accent1>
      <a:srgbClr val="0077B5"/>
    </a:accent1>
    <a:accent2>
      <a:srgbClr val="00A0DC"/>
    </a:accent2>
    <a:accent3>
      <a:srgbClr val="283E4A"/>
    </a:accent3>
    <a:accent4>
      <a:srgbClr val="55595D"/>
    </a:accent4>
    <a:accent5>
      <a:srgbClr val="6F7173"/>
    </a:accent5>
    <a:accent6>
      <a:srgbClr val="9B9EA1"/>
    </a:accent6>
    <a:hlink>
      <a:srgbClr val="0077B5"/>
    </a:hlink>
    <a:folHlink>
      <a:srgbClr val="BFBFBF"/>
    </a:folHlink>
  </a:clrScheme>
</a:themeOverride>
</file>

<file path=ppt/theme/themeOverride2.xml><?xml version="1.0" encoding="utf-8"?>
<a:themeOverride xmlns:a="http://schemas.openxmlformats.org/drawingml/2006/main">
  <a:clrScheme name="MC-欧美风主题色">
    <a:dk1>
      <a:srgbClr val="000000"/>
    </a:dk1>
    <a:lt1>
      <a:srgbClr val="FFFFFF"/>
    </a:lt1>
    <a:dk2>
      <a:srgbClr val="778495"/>
    </a:dk2>
    <a:lt2>
      <a:srgbClr val="F0F0F0"/>
    </a:lt2>
    <a:accent1>
      <a:srgbClr val="0077B5"/>
    </a:accent1>
    <a:accent2>
      <a:srgbClr val="00A0DC"/>
    </a:accent2>
    <a:accent3>
      <a:srgbClr val="283E4A"/>
    </a:accent3>
    <a:accent4>
      <a:srgbClr val="55595D"/>
    </a:accent4>
    <a:accent5>
      <a:srgbClr val="6F7173"/>
    </a:accent5>
    <a:accent6>
      <a:srgbClr val="9B9EA1"/>
    </a:accent6>
    <a:hlink>
      <a:srgbClr val="0077B5"/>
    </a:hlink>
    <a:folHlink>
      <a:srgbClr val="BFBFBF"/>
    </a:folHlink>
  </a:clrScheme>
</a:themeOverride>
</file>

<file path=ppt/theme/themeOverride3.xml><?xml version="1.0" encoding="utf-8"?>
<a:themeOverride xmlns:a="http://schemas.openxmlformats.org/drawingml/2006/main">
  <a:clrScheme name="MC-欧美风主题色">
    <a:dk1>
      <a:srgbClr val="000000"/>
    </a:dk1>
    <a:lt1>
      <a:srgbClr val="FFFFFF"/>
    </a:lt1>
    <a:dk2>
      <a:srgbClr val="778495"/>
    </a:dk2>
    <a:lt2>
      <a:srgbClr val="F0F0F0"/>
    </a:lt2>
    <a:accent1>
      <a:srgbClr val="0077B5"/>
    </a:accent1>
    <a:accent2>
      <a:srgbClr val="00A0DC"/>
    </a:accent2>
    <a:accent3>
      <a:srgbClr val="283E4A"/>
    </a:accent3>
    <a:accent4>
      <a:srgbClr val="55595D"/>
    </a:accent4>
    <a:accent5>
      <a:srgbClr val="6F7173"/>
    </a:accent5>
    <a:accent6>
      <a:srgbClr val="9B9EA1"/>
    </a:accent6>
    <a:hlink>
      <a:srgbClr val="0077B5"/>
    </a:hlink>
    <a:folHlink>
      <a:srgbClr val="BFBFBF"/>
    </a:folHlink>
  </a:clrScheme>
</a:themeOverride>
</file>

<file path=ppt/theme/themeOverride4.xml><?xml version="1.0" encoding="utf-8"?>
<a:themeOverride xmlns:a="http://schemas.openxmlformats.org/drawingml/2006/main">
  <a:clrScheme name="MC-欧美风主题色">
    <a:dk1>
      <a:srgbClr val="000000"/>
    </a:dk1>
    <a:lt1>
      <a:srgbClr val="FFFFFF"/>
    </a:lt1>
    <a:dk2>
      <a:srgbClr val="778495"/>
    </a:dk2>
    <a:lt2>
      <a:srgbClr val="F0F0F0"/>
    </a:lt2>
    <a:accent1>
      <a:srgbClr val="0077B5"/>
    </a:accent1>
    <a:accent2>
      <a:srgbClr val="00A0DC"/>
    </a:accent2>
    <a:accent3>
      <a:srgbClr val="283E4A"/>
    </a:accent3>
    <a:accent4>
      <a:srgbClr val="55595D"/>
    </a:accent4>
    <a:accent5>
      <a:srgbClr val="6F7173"/>
    </a:accent5>
    <a:accent6>
      <a:srgbClr val="9B9EA1"/>
    </a:accent6>
    <a:hlink>
      <a:srgbClr val="0077B5"/>
    </a:hlink>
    <a:folHlink>
      <a:srgbClr val="BFBFBF"/>
    </a:folHlink>
  </a:clrScheme>
</a:themeOverride>
</file>

<file path=docProps/app.xml><?xml version="1.0" encoding="utf-8"?>
<Properties xmlns="http://schemas.openxmlformats.org/officeDocument/2006/extended-properties" xmlns:vt="http://schemas.openxmlformats.org/officeDocument/2006/docPropsVTypes">
  <Template>1</Template>
  <TotalTime>5314</TotalTime>
  <Words>3137</Words>
  <Application>Microsoft Office PowerPoint</Application>
  <PresentationFormat>宽屏</PresentationFormat>
  <Paragraphs>478</Paragraphs>
  <Slides>37</Slides>
  <Notes>25</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37</vt:i4>
      </vt:variant>
    </vt:vector>
  </HeadingPairs>
  <TitlesOfParts>
    <vt:vector size="46" baseType="lpstr">
      <vt:lpstr>Agency FB</vt:lpstr>
      <vt:lpstr>宋体</vt:lpstr>
      <vt:lpstr>Arial</vt:lpstr>
      <vt:lpstr>Times New Roman</vt:lpstr>
      <vt:lpstr>Wingdings</vt:lpstr>
      <vt:lpstr>微软雅黑</vt:lpstr>
      <vt:lpstr>Calibri</vt:lpstr>
      <vt:lpstr>等线</vt:lpstr>
      <vt:lpstr>PPT定制1801380800</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huang</dc:creator>
  <cp:lastModifiedBy>huang1987515@126.com</cp:lastModifiedBy>
  <cp:revision>34</cp:revision>
  <dcterms:created xsi:type="dcterms:W3CDTF">2017-09-21T02:40:00Z</dcterms:created>
  <dcterms:modified xsi:type="dcterms:W3CDTF">2021-11-03T07:29:46Z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2052-11.1.0.10314</vt:lpwstr>
  </property>
</Properties>
</file>